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9" r:id="rId3"/>
    <p:sldId id="262" r:id="rId4"/>
    <p:sldId id="296" r:id="rId5"/>
    <p:sldId id="297" r:id="rId6"/>
    <p:sldId id="272" r:id="rId7"/>
    <p:sldId id="299" r:id="rId8"/>
    <p:sldId id="298" r:id="rId9"/>
    <p:sldId id="275" r:id="rId10"/>
    <p:sldId id="274" r:id="rId11"/>
    <p:sldId id="273" r:id="rId12"/>
    <p:sldId id="27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50E5D5EE-DBEB-4DC3-9E6D-03FBACB290E6}">
          <p14:sldIdLst>
            <p14:sldId id="256"/>
            <p14:sldId id="257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0336" autoAdjust="0"/>
  </p:normalViewPr>
  <p:slideViewPr>
    <p:cSldViewPr>
      <p:cViewPr varScale="1">
        <p:scale>
          <a:sx n="44" d="100"/>
          <a:sy n="44" d="100"/>
        </p:scale>
        <p:origin x="-13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87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6E5B-4494-4C7D-A016-A0F96DFA8BD4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AE64B-8CFF-424D-8A11-4CEEFCFBD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AE64B-8CFF-424D-8A11-4CEEFCFBD4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AE64B-8CFF-424D-8A11-4CEEFCFBD4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6"/>
            <a:ext cx="7175351" cy="554461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 smtClean="0"/>
              <a:t>Психологическая </a:t>
            </a:r>
            <a:br>
              <a:rPr lang="ru-RU" sz="4000" dirty="0" smtClean="0"/>
            </a:br>
            <a:r>
              <a:rPr lang="ru-RU" sz="4000" dirty="0" smtClean="0"/>
              <a:t>готовность к </a:t>
            </a:r>
            <a:br>
              <a:rPr lang="ru-RU" sz="4000" dirty="0" smtClean="0"/>
            </a:br>
            <a:r>
              <a:rPr lang="ru-RU" sz="4000" dirty="0" smtClean="0"/>
              <a:t>переходу в</a:t>
            </a:r>
            <a:br>
              <a:rPr lang="ru-RU" sz="4000" dirty="0" smtClean="0"/>
            </a:br>
            <a:r>
              <a:rPr lang="ru-RU" sz="4000" dirty="0" smtClean="0"/>
              <a:t>среднее звено </a:t>
            </a:r>
            <a:br>
              <a:rPr lang="ru-RU" sz="4000" dirty="0" smtClean="0"/>
            </a:br>
            <a:r>
              <a:rPr lang="ru-RU" sz="4000" dirty="0" smtClean="0"/>
              <a:t>учащихся 4х классов</a:t>
            </a:r>
            <a:br>
              <a:rPr lang="ru-RU" sz="4000" dirty="0" smtClean="0"/>
            </a:br>
            <a:r>
              <a:rPr lang="ru-RU" sz="4000" dirty="0" smtClean="0"/>
              <a:t>МОУ СОШ №21 г.Твери</a:t>
            </a:r>
            <a:br>
              <a:rPr lang="ru-RU" sz="4000" dirty="0" smtClean="0"/>
            </a:br>
            <a:r>
              <a:rPr lang="ru-RU" sz="4000" dirty="0" smtClean="0"/>
              <a:t>(выпуск 2019 г)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b="0" dirty="0" smtClean="0"/>
              <a:t>Автор исследования педагог-психолог МОУ СОШ №21 города Твери</a:t>
            </a:r>
            <a:br>
              <a:rPr lang="ru-RU" sz="2000" b="0" dirty="0" smtClean="0"/>
            </a:br>
            <a:r>
              <a:rPr lang="ru-RU" sz="2000" b="0" dirty="0" smtClean="0"/>
              <a:t>Спиридонова Елена Аркадьевна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xmlns="" val="19824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7261297" cy="576063"/>
          </a:xfrm>
        </p:spPr>
        <p:txBody>
          <a:bodyPr/>
          <a:lstStyle/>
          <a:p>
            <a:r>
              <a:rPr lang="ru-RU" dirty="0" smtClean="0"/>
              <a:t>Самооценка нравственных качеств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39552" y="1124745"/>
          <a:ext cx="7992888" cy="521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2232248"/>
                <a:gridCol w="2034226"/>
                <a:gridCol w="1998222"/>
              </a:tblGrid>
              <a:tr h="1147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адекватная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завышенная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заниженная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9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16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9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64%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20%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16%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49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0%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28%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9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640959" cy="864095"/>
          </a:xfrm>
        </p:spPr>
        <p:txBody>
          <a:bodyPr/>
          <a:lstStyle/>
          <a:p>
            <a:r>
              <a:rPr lang="ru-RU" dirty="0" smtClean="0"/>
              <a:t>Уровень развития рефлексии</a:t>
            </a:r>
            <a:br>
              <a:rPr lang="ru-RU" dirty="0" smtClean="0"/>
            </a:br>
            <a:r>
              <a:rPr lang="ru-RU" dirty="0" smtClean="0"/>
              <a:t>(итоговое умение самооценки) 			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535" y="1324836"/>
          <a:ext cx="8352930" cy="5447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9"/>
                <a:gridCol w="2141537"/>
                <a:gridCol w="2250951"/>
                <a:gridCol w="2088233"/>
              </a:tblGrid>
              <a:tr h="13896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Высокий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31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r>
                        <a:rPr lang="ru-RU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06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2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  <a:endParaRPr lang="ru-RU" sz="2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48%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7%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189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41%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4</a:t>
                      </a:r>
                      <a:r>
                        <a:rPr lang="ru-RU" sz="2200" b="1" dirty="0" smtClean="0"/>
                        <a:t>%</a:t>
                      </a:r>
                    </a:p>
                    <a:p>
                      <a:endParaRPr lang="ru-RU" sz="2200" b="1" dirty="0" smtClean="0"/>
                    </a:p>
                    <a:p>
                      <a:endParaRPr lang="ru-RU" sz="2200" b="1" dirty="0" smtClean="0"/>
                    </a:p>
                    <a:p>
                      <a:endParaRPr lang="ru-RU" sz="2200" b="1" dirty="0" smtClean="0"/>
                    </a:p>
                    <a:p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424935" cy="1340768"/>
          </a:xfrm>
        </p:spPr>
        <p:txBody>
          <a:bodyPr/>
          <a:lstStyle/>
          <a:p>
            <a:r>
              <a:rPr lang="ru-RU" dirty="0" smtClean="0"/>
              <a:t>Итоговый уровень </a:t>
            </a:r>
            <a:r>
              <a:rPr lang="ru-RU" dirty="0" smtClean="0"/>
              <a:t>развития </a:t>
            </a:r>
            <a:r>
              <a:rPr lang="ru-RU" dirty="0" err="1" smtClean="0"/>
              <a:t>интеллектуальнойной</a:t>
            </a:r>
            <a:r>
              <a:rPr lang="ru-RU" dirty="0" smtClean="0"/>
              <a:t> </a:t>
            </a:r>
            <a:r>
              <a:rPr lang="ru-RU" dirty="0" smtClean="0"/>
              <a:t>сферы			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3528" y="1124744"/>
          <a:ext cx="8496943" cy="595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368152"/>
                <a:gridCol w="1440160"/>
                <a:gridCol w="1440160"/>
                <a:gridCol w="1512168"/>
                <a:gridCol w="1656183"/>
              </a:tblGrid>
              <a:tr h="14579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Высокий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среднего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1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4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18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7%</a:t>
                      </a:r>
                      <a:endParaRPr lang="ru-RU" sz="2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38%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31%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17%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7%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0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ru-RU" sz="2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42%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24%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17%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200" b="1" dirty="0" smtClean="0"/>
                    </a:p>
                    <a:p>
                      <a:r>
                        <a:rPr lang="ru-RU" sz="2200" b="1" dirty="0" smtClean="0"/>
                        <a:t>0%</a:t>
                      </a:r>
                      <a:endParaRPr lang="ru-RU" sz="22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3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9"/>
            <a:ext cx="3672408" cy="576064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187624" y="2564904"/>
            <a:ext cx="6624736" cy="4085076"/>
          </a:xfrm>
        </p:spPr>
        <p:txBody>
          <a:bodyPr>
            <a:no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9" y="1000108"/>
            <a:ext cx="7460332" cy="53812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	Дети</a:t>
            </a:r>
            <a:r>
              <a:rPr lang="ru-RU" sz="2800" b="1" dirty="0" smtClean="0"/>
              <a:t>, которые не приобрели в начальной школе необходимого опыта общения со взрослыми и сверстниками, не уверенные в себе, боятся не оправдать ожидания взрослых, испытывают трудности адаптации в  5 классе.</a:t>
            </a:r>
          </a:p>
          <a:p>
            <a:pPr>
              <a:buNone/>
            </a:pPr>
            <a:r>
              <a:rPr lang="ru-RU" sz="2800" b="1" dirty="0" smtClean="0"/>
              <a:t>	</a:t>
            </a:r>
            <a:r>
              <a:rPr lang="ru-RU" sz="2800" b="1" dirty="0" smtClean="0"/>
              <a:t>Уважаемые родители, помните о том, что дети нуждаются в вашей психологической поддержке на протяжении всего школьного обучения, а особенно в 5 классе! Спасибо за внимание!</a:t>
            </a:r>
          </a:p>
          <a:p>
            <a:pPr>
              <a:buNone/>
            </a:pP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912768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Что такое психологическая готовность младших школьников к переходу в среднее звено?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1560" y="3645024"/>
            <a:ext cx="4176464" cy="2064304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У многих школьников в это время происходит снижение успеваемости, потеря интереса к учебе, нарастание чувства тревожности из-за понижения самооценки учащихся, возникают проблемы в поведении в школе и дома, эмоциональная нестабильность, повышенная утомляемость.</a:t>
            </a:r>
          </a:p>
          <a:p>
            <a:endParaRPr lang="ru-RU" sz="1800" b="1" dirty="0" smtClean="0"/>
          </a:p>
          <a:p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Переход учащихся из начальной школы в среднее звено общеобразовательной школы является не только важным событием в жизни ребенка, но и одним из кризисных периодов его личностного развития. Существенно меняется организация учебного процесса, требования учебной деятельности и социальная ситуация развития. </a:t>
            </a:r>
          </a:p>
        </p:txBody>
      </p:sp>
      <p:pic>
        <p:nvPicPr>
          <p:cNvPr id="9" name="Picture 2" descr="C:\Users\Тверь\Desktop\IMG_20190314_1206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960440" cy="4463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76673"/>
            <a:ext cx="4020937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рамках  ФГОС  психологический  портрет выпускника  начальной  школы выглядит так: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764" y="1988840"/>
            <a:ext cx="3784267" cy="4608512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ru-RU" sz="1800" b="1" dirty="0" smtClean="0"/>
              <a:t>Высокая  школьная мотивация  (желание самому добывать знания)</a:t>
            </a:r>
          </a:p>
          <a:p>
            <a:pPr marL="342900" indent="-342900">
              <a:buAutoNum type="arabicParenR"/>
            </a:pPr>
            <a:r>
              <a:rPr lang="ru-RU" sz="1800" b="1" dirty="0" smtClean="0"/>
              <a:t>Нормативный интеллект  </a:t>
            </a:r>
          </a:p>
          <a:p>
            <a:pPr marL="342900" indent="-342900"/>
            <a:r>
              <a:rPr lang="ru-RU" sz="1800" b="1" dirty="0" smtClean="0"/>
              <a:t>	( </a:t>
            </a:r>
            <a:r>
              <a:rPr lang="ru-RU" sz="1800" b="1" dirty="0" smtClean="0"/>
              <a:t>формируется при условии, если ваш ребёнок много читает , интересуется  различными темами, доступными в данном возрасте)</a:t>
            </a:r>
          </a:p>
          <a:p>
            <a:pPr marL="342900" indent="-342900"/>
            <a:r>
              <a:rPr lang="ru-RU" sz="1800" b="1" dirty="0" smtClean="0"/>
              <a:t>	3</a:t>
            </a:r>
            <a:r>
              <a:rPr lang="ru-RU" sz="1800" b="1" dirty="0" smtClean="0"/>
              <a:t>) Хорошая дисциплина , самодисциплина, достаточно развитая волевая сфера(умение разделять понятия «хочу» и «надо»)</a:t>
            </a:r>
          </a:p>
          <a:p>
            <a:pPr marL="342900" indent="-342900"/>
            <a:endParaRPr lang="ru-RU" sz="1800" b="1" dirty="0" smtClean="0"/>
          </a:p>
          <a:p>
            <a:r>
              <a:rPr lang="ru-RU" sz="1800" b="1" dirty="0" smtClean="0"/>
              <a:t>.</a:t>
            </a:r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08304" y="1412776"/>
            <a:ext cx="665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</a:t>
            </a:r>
            <a:endParaRPr lang="ru-RU" dirty="0"/>
          </a:p>
        </p:txBody>
      </p:sp>
      <p:pic>
        <p:nvPicPr>
          <p:cNvPr id="6" name="Picture 2" descr="C:\Users\Тверь\Desktop\IMG_20190204_121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404664"/>
            <a:ext cx="2817738" cy="283569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652120" y="273050"/>
            <a:ext cx="3034680" cy="585311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C:\Users\Тверь\Desktop\IMG_20190301_13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573016"/>
            <a:ext cx="288032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364037">
            <a:off x="-1869580" y="-74136"/>
            <a:ext cx="3008313" cy="21758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4) Высоко нравственные моральные качества личности ребёнка: добросовестность, ответственность, самостоятельность, правдивость и т.д. (формируются  при условии, если ребёнком занимается семья на основе положительного личного примера, не подменяя интернетом данную работу)</a:t>
            </a:r>
          </a:p>
          <a:p>
            <a:r>
              <a:rPr lang="ru-RU" sz="2000" dirty="0" smtClean="0"/>
              <a:t>5) Благополучная социализация в обществе: доброжелательные взаимоотношения со сверстниками, учителями, родителями (формируется на фоне посещения различных кружков и секций, а также в семьях, где с детьми вместе трудятся, отдыхают, разделяют все радости и невзгоды)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6)Адекватная самооценка, умение правильно оценить самого себя, свои поступки и поступки окружающих (формируется на основе адекватной родительской оценки в тех семьях, где детей не перехваливают, не «</a:t>
            </a:r>
            <a:r>
              <a:rPr lang="ru-RU" sz="1600" dirty="0" err="1" smtClean="0"/>
              <a:t>гнобят</a:t>
            </a:r>
            <a:r>
              <a:rPr lang="ru-RU" sz="1600" dirty="0" smtClean="0"/>
              <a:t>» за любую оплошность, доверяют, на «равных» советуются, считаются с мнением всех членов семьи) Данное качество очень ценно для правильного взросления и подготовки к созданию своей семьи в будущем.</a:t>
            </a:r>
          </a:p>
          <a:p>
            <a:r>
              <a:rPr lang="ru-RU" sz="1600" dirty="0" smtClean="0"/>
              <a:t>7)</a:t>
            </a:r>
            <a:r>
              <a:rPr lang="ru-RU" sz="1600" dirty="0" err="1" smtClean="0"/>
              <a:t>Стрессоустойчивость</a:t>
            </a:r>
            <a:r>
              <a:rPr lang="ru-RU" sz="1600" dirty="0" smtClean="0"/>
              <a:t>, умение преодолевать жизненные трудности, сохраняя положительные </a:t>
            </a:r>
            <a:r>
              <a:rPr lang="ru-RU" sz="1600" dirty="0" smtClean="0"/>
              <a:t>эмоции (это особо ценное качество в век скоростей и перегрузок)</a:t>
            </a:r>
            <a:endParaRPr lang="ru-RU" sz="1600" dirty="0" smtClean="0"/>
          </a:p>
          <a:p>
            <a:r>
              <a:rPr lang="ru-RU" sz="1600" dirty="0" smtClean="0"/>
              <a:t>8)Хорошее произвольное внимание, </a:t>
            </a:r>
          </a:p>
          <a:p>
            <a:r>
              <a:rPr lang="ru-RU" sz="1600" dirty="0" smtClean="0"/>
              <a:t>умение максимально сконцентрироваться на  учебном задании (позволяет значительно улучшить качество обучения)</a:t>
            </a:r>
          </a:p>
          <a:p>
            <a:r>
              <a:rPr lang="ru-RU" sz="1600" dirty="0" smtClean="0"/>
              <a:t>9)Достаточно развитая механическая память (облегчает обучение, готовит школьника к будущей профессии)</a:t>
            </a:r>
          </a:p>
          <a:p>
            <a:r>
              <a:rPr lang="ru-RU" sz="1600" dirty="0" smtClean="0"/>
              <a:t>10) Нормативное овладение всеми УУД  в рамках программы начальной школы , а также за её пределами ( в целях формирования « зоны ближайшего развития»: я этого ещё не знаю, но мне интересно это изучить в будущем)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7261297" cy="1440159"/>
          </a:xfrm>
        </p:spPr>
        <p:txBody>
          <a:bodyPr/>
          <a:lstStyle/>
          <a:p>
            <a:r>
              <a:rPr lang="ru-RU" dirty="0" smtClean="0"/>
              <a:t>Сводная ведомость психологической готовности младших школьников к переходу в среднее звено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916833"/>
          <a:ext cx="8280919" cy="4784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099"/>
                <a:gridCol w="1858613"/>
                <a:gridCol w="1602759"/>
                <a:gridCol w="2003448"/>
              </a:tblGrid>
              <a:tr h="5855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Полностью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готовы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Готовы</a:t>
                      </a:r>
                      <a:r>
                        <a:rPr lang="ru-R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готовы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9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97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9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38%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34%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28%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98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41%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18%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640959" cy="1008111"/>
          </a:xfrm>
        </p:spPr>
        <p:txBody>
          <a:bodyPr/>
          <a:lstStyle/>
          <a:p>
            <a:r>
              <a:rPr lang="ru-RU" dirty="0" smtClean="0"/>
              <a:t>Уровень развития мотивационной сферы учебной 	деятельности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1" y="1556792"/>
          <a:ext cx="9144000" cy="5138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9"/>
                <a:gridCol w="1656184"/>
                <a:gridCol w="1728192"/>
                <a:gridCol w="1584176"/>
                <a:gridCol w="1296144"/>
                <a:gridCol w="1475655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Высок.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ru-RU" sz="2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20%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32%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20%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28%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16%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640959" cy="1008111"/>
          </a:xfrm>
        </p:spPr>
        <p:txBody>
          <a:bodyPr/>
          <a:lstStyle/>
          <a:p>
            <a:r>
              <a:rPr lang="ru-RU" dirty="0" smtClean="0"/>
              <a:t>Уровень развития </a:t>
            </a:r>
            <a:r>
              <a:rPr lang="ru-RU" dirty="0" smtClean="0"/>
              <a:t>произвольного внимания  учащихся 4 классов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1" y="1556792"/>
          <a:ext cx="9144000" cy="5194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9"/>
                <a:gridCol w="1656184"/>
                <a:gridCol w="1728192"/>
                <a:gridCol w="1584176"/>
                <a:gridCol w="1296144"/>
                <a:gridCol w="1475655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Высок.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37%</a:t>
                      </a:r>
                      <a:endParaRPr lang="ru-RU" sz="2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  <a:endParaRPr lang="ru-RU" sz="2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32%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40%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8%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8%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64%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12%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8640959" cy="1008111"/>
          </a:xfrm>
        </p:spPr>
        <p:txBody>
          <a:bodyPr/>
          <a:lstStyle/>
          <a:p>
            <a:r>
              <a:rPr lang="ru-RU" dirty="0" smtClean="0"/>
              <a:t>Внутренний план действий  (развитие логического мышления)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1" y="1556792"/>
          <a:ext cx="9144000" cy="5194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9"/>
                <a:gridCol w="1656184"/>
                <a:gridCol w="1728192"/>
                <a:gridCol w="1584176"/>
                <a:gridCol w="1296144"/>
                <a:gridCol w="1475655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Высок.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Ниже</a:t>
                      </a:r>
                      <a:r>
                        <a:rPr lang="ru-RU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Низкий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37%</a:t>
                      </a:r>
                      <a:endParaRPr lang="ru-RU" sz="2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2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31%</a:t>
                      </a:r>
                      <a:endParaRPr lang="ru-RU" sz="2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17%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14%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0%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38%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20%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12%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8%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8%</a:t>
                      </a:r>
                      <a:endParaRPr lang="ru-RU" sz="28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404665"/>
            <a:ext cx="7261297" cy="3600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Самооценка учебных действий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H="1" flipV="1">
            <a:off x="4464424" y="5637319"/>
            <a:ext cx="1075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611560" y="908720"/>
          <a:ext cx="7920880" cy="5179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238"/>
                <a:gridCol w="2389181"/>
                <a:gridCol w="2090534"/>
                <a:gridCol w="1947927"/>
              </a:tblGrid>
              <a:tr h="584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адекватная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завышенная</a:t>
                      </a: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заниженная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8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8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4б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8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28%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20%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89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4г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20%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8%</a:t>
                      </a:r>
                      <a:endParaRPr lang="ru-RU" sz="2400" b="1" dirty="0"/>
                    </a:p>
                  </a:txBody>
                  <a:tcPr marL="57050" marR="57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622</TotalTime>
  <Words>767</Words>
  <Application>Microsoft Office PowerPoint</Application>
  <PresentationFormat>Экран (4:3)</PresentationFormat>
  <Paragraphs>300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Психологическая  готовность к  переходу в среднее звено  учащихся 4х классов МОУ СОШ №21 г.Твери (выпуск 2019 г)  Автор исследования педагог-психолог МОУ СОШ №21 города Твери Спиридонова Елена Аркадьевна</vt:lpstr>
      <vt:lpstr>Что такое психологическая готовность младших школьников к переходу в среднее звено?</vt:lpstr>
      <vt:lpstr>В рамках  ФГОС  психологический  портрет выпускника  начальной  школы выглядит так:</vt:lpstr>
      <vt:lpstr>Слайд 4</vt:lpstr>
      <vt:lpstr>Сводная ведомость психологической готовности младших школьников к переходу в среднее звено</vt:lpstr>
      <vt:lpstr>Уровень развития мотивационной сферы учебной  деятельности</vt:lpstr>
      <vt:lpstr>Уровень развития произвольного внимания  учащихся 4 классов</vt:lpstr>
      <vt:lpstr>Внутренний план действий  (развитие логического мышления)</vt:lpstr>
      <vt:lpstr>Самооценка учебных действий</vt:lpstr>
      <vt:lpstr>Самооценка нравственных качеств</vt:lpstr>
      <vt:lpstr>Уровень развития рефлексии (итоговое умение самооценки)    </vt:lpstr>
      <vt:lpstr>Итоговый уровень развития интеллектуальнойной сферы  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Святая Мученица    ГАЛИНА</dc:title>
  <dc:creator>User</dc:creator>
  <cp:lastModifiedBy>Тверь</cp:lastModifiedBy>
  <cp:revision>77</cp:revision>
  <dcterms:created xsi:type="dcterms:W3CDTF">2017-12-18T14:26:15Z</dcterms:created>
  <dcterms:modified xsi:type="dcterms:W3CDTF">2019-05-13T19:44:18Z</dcterms:modified>
</cp:coreProperties>
</file>