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03F"/>
    <a:srgbClr val="046664"/>
    <a:srgbClr val="A7FBFB"/>
    <a:srgbClr val="4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66" autoAdjust="0"/>
  </p:normalViewPr>
  <p:slideViewPr>
    <p:cSldViewPr>
      <p:cViewPr varScale="1">
        <p:scale>
          <a:sx n="79" d="100"/>
          <a:sy n="79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7B32B-8F60-4714-B744-0D84E5CEDB92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11645-1B4F-4299-A4AC-82B4505BD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Стереометрия – это раздел геометрии, в котором изучаются свойства фигур в пространстве. 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Основными фигурами стереометрии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являются точка, прямая, плоскость. Примеры стереометрических фигур: шар, сфера, конус, цилиндр, параллелепипед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1645-1B4F-4299-A4AC-82B4505BD1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точка - центр сферы O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Данное расстояние - радиус сферы R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- центр сферы/шара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- радиус сферы/шара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 - диаметр сферы/шара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1645-1B4F-4299-A4AC-82B4505BD1E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Многогранник— обычно замкнутая поверхность, составленная из многоугольников, но иногда так же называют тело, ограниченное этой поверхностью. </a:t>
            </a:r>
            <a:r>
              <a:rPr lang="ru-RU" sz="1200" dirty="0" smtClean="0">
                <a:latin typeface="Arial Narrow" pitchFamily="34" charset="0"/>
              </a:rPr>
              <a:t>Эти многоугольники называются </a:t>
            </a:r>
            <a:r>
              <a:rPr lang="ru-RU" sz="1200" b="1" dirty="0" smtClean="0">
                <a:latin typeface="Arial Narrow" pitchFamily="34" charset="0"/>
              </a:rPr>
              <a:t>гранями</a:t>
            </a:r>
            <a:r>
              <a:rPr lang="ru-RU" sz="1200" dirty="0" smtClean="0">
                <a:latin typeface="Arial Narrow" pitchFamily="34" charset="0"/>
              </a:rPr>
              <a:t>, их стороны </a:t>
            </a:r>
            <a:r>
              <a:rPr lang="ru-RU" sz="1200" b="1" dirty="0" smtClean="0">
                <a:latin typeface="Arial Narrow" pitchFamily="34" charset="0"/>
              </a:rPr>
              <a:t>ребрами</a:t>
            </a:r>
            <a:r>
              <a:rPr lang="ru-RU" sz="1200" dirty="0" smtClean="0">
                <a:latin typeface="Arial Narrow" pitchFamily="34" charset="0"/>
              </a:rPr>
              <a:t>, их вершины </a:t>
            </a:r>
            <a:r>
              <a:rPr lang="ru-RU" sz="1200" b="1" dirty="0" smtClean="0">
                <a:latin typeface="Arial Narrow" pitchFamily="34" charset="0"/>
              </a:rPr>
              <a:t>вершинами многогранника</a:t>
            </a:r>
            <a:r>
              <a:rPr lang="ru-RU" sz="1200" dirty="0" smtClean="0">
                <a:latin typeface="Arial Narrow" pitchFamily="34" charset="0"/>
              </a:rPr>
              <a:t>. Отрезки, соединяющие две вершины, не лежащие на одной грани, называются </a:t>
            </a:r>
            <a:r>
              <a:rPr lang="ru-RU" sz="1200" b="1" dirty="0" smtClean="0">
                <a:latin typeface="Arial Narrow" pitchFamily="34" charset="0"/>
              </a:rPr>
              <a:t>диагоналями многогранника</a:t>
            </a:r>
            <a:r>
              <a:rPr lang="ru-RU" sz="1200" dirty="0" smtClean="0">
                <a:latin typeface="Arial Narrow" pitchFamily="34" charset="0"/>
              </a:rPr>
              <a:t>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1645-1B4F-4299-A4AC-82B4505BD1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Грани, которые находятся в параллельных плоскостях, называются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основаниями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призмы, а остальные грани —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боковыми гранями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призмы.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1645-1B4F-4299-A4AC-82B4505BD1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правило выделяют любые 2-е противолежащие грани и называют их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основаниями параллелепипеда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оставшиеся грани —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боковыми гранями параллелепипеда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Ребра параллелепипеда, которые не принадлежат основаниям являются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боковыми ребрами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1645-1B4F-4299-A4AC-82B4505BD1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Поверхность прямоугольного параллелепипеда состоит из 6 прямоугольников, каждый из которых называют гранью. Противоположные грани прямоугольного параллелепипеда равны. Стороны граней называют ребрами, а вершины – вершинами параллелепипеда. У прямоугольного параллелепипеда 12 ребер и 8 вершин. Параллелепипед имеет 3 измерения – длину, высоту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ширину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длина ширина высота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1645-1B4F-4299-A4AC-82B4505BD1E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Грани, отличные от основания, называются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боковыми.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Общая вершина боковых граней называется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вершиной пирамиды.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Ребра, соединяющие вершину пирамиды с вершинами основания, называются 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боковыми.</a:t>
            </a:r>
            <a:b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Высотой пирамиды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называется перпендикуляр, проведенный из вершины пирамиды на ее основание.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1645-1B4F-4299-A4AC-82B4505BD1E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1645-1B4F-4299-A4AC-82B4505BD1E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Основания - равные круги (О,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(O1,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Образующие - прямые, перпендикулярные к плоскостям оснований и проходящие через каждую точку окружности L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Боковая поверхность цилиндра - поверхность, образованная образующими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Ось цилиндра - прямая, проходящая через центры оснований перпендикулярно к их плоскостям.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Высота цилиндра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совпадает с образующими)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Радиус цилиндра - радиус основания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1645-1B4F-4299-A4AC-82B4505BD1E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Основание - круг (О,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 границей L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Боковая коническая поверхность -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поверхность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образованная образующими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Образующие конуса - прямые, проведенные через вершину конуса и каждую точку окружности L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Ось конической поверхности - ось конуса, прямая, проведенная через вершину конуса перпендикулярно к плоскости основания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Высота конуса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совпадает с осью конуса)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Радиус конуса - радиус основания конуса.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1645-1B4F-4299-A4AC-82B4505BD1E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ris-pitch-deck-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23528" y="188640"/>
            <a:ext cx="8424936" cy="65527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latin typeface="Arial Narrow" pitchFamily="34" charset="0"/>
              <a:cs typeface="Microsoft Tai Le" pitchFamily="34" charset="0"/>
            </a:endParaRPr>
          </a:p>
        </p:txBody>
      </p:sp>
      <p:pic>
        <p:nvPicPr>
          <p:cNvPr id="6" name="Рисунок 5" descr="Nuvola_apps_kpovmodeler.svg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4611102" y="3159478"/>
            <a:ext cx="4740520" cy="4437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1916832"/>
            <a:ext cx="7056784" cy="286232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 Narrow" pitchFamily="34" charset="0"/>
              </a:rPr>
              <a:t>Начальные сведения из стереометрии</a:t>
            </a:r>
          </a:p>
          <a:p>
            <a:pPr algn="ctr"/>
            <a:r>
              <a:rPr lang="ru-RU" sz="6000" b="1" dirty="0" smtClean="0">
                <a:latin typeface="Arial Narrow" pitchFamily="34" charset="0"/>
              </a:rPr>
              <a:t>9 класс </a:t>
            </a:r>
            <a:endParaRPr lang="ru-RU" sz="4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1052736"/>
            <a:ext cx="550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340768"/>
            <a:ext cx="4104456" cy="4985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Объём призмы</a:t>
            </a:r>
            <a:r>
              <a:rPr lang="ru-RU" sz="2400" dirty="0" smtClean="0">
                <a:latin typeface="Arial Narrow" pitchFamily="34" charset="0"/>
              </a:rPr>
              <a:t> через площадь основания и высоту: </a:t>
            </a:r>
            <a:r>
              <a:rPr lang="ru-RU" sz="2800" b="1" dirty="0" smtClean="0">
                <a:latin typeface="Arial Narrow" pitchFamily="34" charset="0"/>
              </a:rPr>
              <a:t>V = </a:t>
            </a:r>
            <a:r>
              <a:rPr lang="ru-RU" sz="2800" b="1" dirty="0" err="1" smtClean="0">
                <a:latin typeface="Arial Narrow" pitchFamily="34" charset="0"/>
              </a:rPr>
              <a:t>S</a:t>
            </a:r>
            <a:r>
              <a:rPr lang="ru-RU" sz="2800" b="1" baseline="-25000" dirty="0" err="1" smtClean="0">
                <a:latin typeface="Arial Narrow" pitchFamily="34" charset="0"/>
              </a:rPr>
              <a:t>осн</a:t>
            </a:r>
            <a:r>
              <a:rPr lang="ru-RU" sz="2800" b="1" dirty="0" err="1" smtClean="0">
                <a:latin typeface="Arial Narrow" pitchFamily="34" charset="0"/>
              </a:rPr>
              <a:t>H</a:t>
            </a:r>
            <a:endParaRPr lang="ru-RU" sz="2400" b="1" dirty="0" smtClean="0">
              <a:latin typeface="Arial Narrow" pitchFamily="34" charset="0"/>
            </a:endParaRPr>
          </a:p>
          <a:p>
            <a:endParaRPr lang="ru-RU" sz="2400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Площадь боковой поверхности</a:t>
            </a:r>
            <a:r>
              <a:rPr lang="ru-RU" sz="2400" dirty="0" smtClean="0">
                <a:latin typeface="Arial Narrow" pitchFamily="34" charset="0"/>
              </a:rPr>
              <a:t> призмы через периметр основания и высоту</a:t>
            </a:r>
            <a:r>
              <a:rPr lang="ru-RU" sz="2400" b="1" dirty="0" smtClean="0">
                <a:latin typeface="Arial Narrow" pitchFamily="34" charset="0"/>
              </a:rPr>
              <a:t>: </a:t>
            </a:r>
            <a:r>
              <a:rPr lang="ru-RU" sz="2800" b="1" dirty="0" err="1" smtClean="0">
                <a:latin typeface="Arial Narrow" pitchFamily="34" charset="0"/>
              </a:rPr>
              <a:t>S</a:t>
            </a:r>
            <a:r>
              <a:rPr lang="ru-RU" sz="2800" b="1" baseline="-25000" dirty="0" err="1" smtClean="0">
                <a:latin typeface="Arial Narrow" pitchFamily="34" charset="0"/>
              </a:rPr>
              <a:t>b</a:t>
            </a:r>
            <a:r>
              <a:rPr lang="ru-RU" sz="2800" b="1" dirty="0" smtClean="0">
                <a:latin typeface="Arial Narrow" pitchFamily="34" charset="0"/>
              </a:rPr>
              <a:t> = P·</a:t>
            </a:r>
            <a:r>
              <a:rPr lang="ru-RU" sz="2800" b="1" dirty="0" err="1" smtClean="0">
                <a:latin typeface="Arial Narrow" pitchFamily="34" charset="0"/>
              </a:rPr>
              <a:t>h</a:t>
            </a:r>
            <a:endParaRPr lang="ru-RU" sz="2400" b="1" dirty="0" smtClean="0">
              <a:latin typeface="Arial Narrow" pitchFamily="34" charset="0"/>
            </a:endParaRPr>
          </a:p>
          <a:p>
            <a:endParaRPr lang="ru-RU" sz="2400" dirty="0" smtClean="0">
              <a:latin typeface="Arial Narrow" pitchFamily="34" charset="0"/>
            </a:endParaRPr>
          </a:p>
          <a:p>
            <a:r>
              <a:rPr lang="ru-RU" sz="2400" b="1" dirty="0" smtClean="0">
                <a:latin typeface="Arial Narrow" pitchFamily="34" charset="0"/>
              </a:rPr>
              <a:t>Площадь поверхности призмы</a:t>
            </a:r>
            <a:r>
              <a:rPr lang="ru-RU" sz="2400" dirty="0" smtClean="0">
                <a:latin typeface="Arial Narrow" pitchFamily="34" charset="0"/>
              </a:rPr>
              <a:t> через площадь основания, периметр основания и высоту: </a:t>
            </a:r>
            <a:r>
              <a:rPr lang="ru-RU" sz="2800" b="1" dirty="0" smtClean="0">
                <a:latin typeface="Arial Narrow" pitchFamily="34" charset="0"/>
              </a:rPr>
              <a:t>S = 2S</a:t>
            </a:r>
            <a:r>
              <a:rPr lang="ru-RU" sz="2800" b="1" baseline="-25000" dirty="0" smtClean="0">
                <a:latin typeface="Arial Narrow" pitchFamily="34" charset="0"/>
              </a:rPr>
              <a:t>oсн</a:t>
            </a:r>
            <a:r>
              <a:rPr lang="ru-RU" sz="2800" b="1" dirty="0" smtClean="0">
                <a:latin typeface="Arial Narrow" pitchFamily="34" charset="0"/>
              </a:rPr>
              <a:t> + P·</a:t>
            </a:r>
            <a:r>
              <a:rPr lang="ru-RU" sz="2800" b="1" dirty="0" err="1" smtClean="0">
                <a:latin typeface="Arial Narrow" pitchFamily="34" charset="0"/>
              </a:rPr>
              <a:t>h</a:t>
            </a:r>
            <a:endParaRPr lang="ru-RU" sz="2400" b="1" dirty="0" smtClean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412776"/>
            <a:ext cx="3456384" cy="453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750-36bb629ad646fd658a327f62ce6ae66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44824"/>
            <a:ext cx="2591666" cy="36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332656"/>
            <a:ext cx="233012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Формулы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37497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Параллелепипед</a:t>
            </a:r>
            <a:endParaRPr lang="ru-RU" sz="40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3312368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Если основания призмы - параллелограммы, то призма является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параллелепипедом</a:t>
            </a:r>
          </a:p>
          <a:p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 параллелепипеде все грани являются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параллелограммами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Параллелепипеды, как и призмы, могут быть прямыми и наклонными.</a:t>
            </a: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1700808"/>
            <a:ext cx="4104456" cy="388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99992" y="1916832"/>
            <a:ext cx="4038799" cy="348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62872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Диагонали параллелепипеда</a:t>
            </a:r>
            <a:endParaRPr lang="ru-RU" sz="40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88840"/>
            <a:ext cx="266429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Диагонали параллелепипеда пересекаются в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одной точке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и делятся этой точкой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пополам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772816"/>
            <a:ext cx="4320480" cy="3672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2132856"/>
            <a:ext cx="3614975" cy="2864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268760"/>
            <a:ext cx="439248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Прямоугольный параллелепипед </a:t>
            </a:r>
            <a:r>
              <a:rPr lang="ru-RU" sz="2400" dirty="0" smtClean="0">
                <a:latin typeface="Arial Narrow" pitchFamily="34" charset="0"/>
              </a:rPr>
              <a:t>– это параллелепипед, все грани которого являются прямоугольниками. Другими словами, это прямая призма, основания которой – прямоугольники.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738214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Прямоугольный параллелепипед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1844824"/>
            <a:ext cx="3816424" cy="3816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970px-Rectrangular_parallelepip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916832"/>
            <a:ext cx="3339236" cy="3789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4365104"/>
            <a:ext cx="4392488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Объем прямоугольного параллелепипеда равен произведению площади основания на высоту </a:t>
            </a:r>
            <a:r>
              <a:rPr lang="en-US" sz="3200" b="1" dirty="0" smtClean="0">
                <a:latin typeface="Arial Narrow" pitchFamily="34" charset="0"/>
              </a:rPr>
              <a:t>V=</a:t>
            </a:r>
            <a:r>
              <a:rPr lang="en-US" sz="3200" b="1" dirty="0" err="1" smtClean="0">
                <a:latin typeface="Arial Narrow" pitchFamily="34" charset="0"/>
              </a:rPr>
              <a:t>Sh</a:t>
            </a:r>
            <a:r>
              <a:rPr lang="ru-RU" sz="3200" b="1" dirty="0" smtClean="0">
                <a:latin typeface="Arial Narrow" pitchFamily="34" charset="0"/>
              </a:rPr>
              <a:t>, </a:t>
            </a:r>
            <a:r>
              <a:rPr lang="ru-RU" sz="2400" dirty="0" smtClean="0">
                <a:latin typeface="Arial Narrow" pitchFamily="34" charset="0"/>
              </a:rPr>
              <a:t>также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en-US" sz="3200" b="1" dirty="0" smtClean="0">
                <a:latin typeface="Arial Narrow" pitchFamily="34" charset="0"/>
              </a:rPr>
              <a:t>V=</a:t>
            </a:r>
            <a:r>
              <a:rPr lang="en-US" sz="3200" b="1" dirty="0" err="1" smtClean="0">
                <a:latin typeface="Arial Narrow" pitchFamily="34" charset="0"/>
              </a:rPr>
              <a:t>abc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(</a:t>
            </a:r>
            <a:r>
              <a:rPr lang="ru-RU" sz="2400" dirty="0" smtClean="0">
                <a:latin typeface="Arial Narrow" pitchFamily="34" charset="0"/>
              </a:rPr>
              <a:t>где </a:t>
            </a:r>
            <a:r>
              <a:rPr lang="ru-RU" sz="2400" dirty="0" err="1" smtClean="0">
                <a:latin typeface="Arial Narrow" pitchFamily="34" charset="0"/>
              </a:rPr>
              <a:t>a</a:t>
            </a:r>
            <a:r>
              <a:rPr lang="ru-RU" sz="2400" dirty="0" smtClean="0">
                <a:latin typeface="Arial Narrow" pitchFamily="34" charset="0"/>
              </a:rPr>
              <a:t>, </a:t>
            </a:r>
            <a:r>
              <a:rPr lang="ru-RU" sz="2400" dirty="0" err="1" smtClean="0">
                <a:latin typeface="Arial Narrow" pitchFamily="34" charset="0"/>
              </a:rPr>
              <a:t>b</a:t>
            </a:r>
            <a:r>
              <a:rPr lang="ru-RU" sz="2400" dirty="0" smtClean="0">
                <a:latin typeface="Arial Narrow" pitchFamily="34" charset="0"/>
              </a:rPr>
              <a:t>, </a:t>
            </a:r>
            <a:r>
              <a:rPr lang="ru-RU" sz="2400" dirty="0" err="1" smtClean="0">
                <a:latin typeface="Arial Narrow" pitchFamily="34" charset="0"/>
              </a:rPr>
              <a:t>c</a:t>
            </a:r>
            <a:r>
              <a:rPr lang="ru-RU" sz="2400" dirty="0" smtClean="0">
                <a:latin typeface="Arial Narrow" pitchFamily="34" charset="0"/>
              </a:rPr>
              <a:t> – три различных боковых ребра</a:t>
            </a:r>
            <a:r>
              <a:rPr lang="en-US" sz="2400" dirty="0" smtClean="0">
                <a:latin typeface="Arial Narrow" pitchFamily="34" charset="0"/>
              </a:rPr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1844824"/>
            <a:ext cx="396044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Многогранник, у которого одна грань, называемая </a:t>
            </a:r>
            <a:r>
              <a:rPr lang="ru-RU" sz="2400" b="1" dirty="0" smtClean="0">
                <a:latin typeface="Arial Narrow" pitchFamily="34" charset="0"/>
              </a:rPr>
              <a:t>основанием</a:t>
            </a:r>
            <a:r>
              <a:rPr lang="ru-RU" sz="2400" dirty="0" smtClean="0">
                <a:latin typeface="Arial Narrow" pitchFamily="34" charset="0"/>
              </a:rPr>
              <a:t>, – многоугольник, 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а другие грани – треугольники с общей вершиной, называется </a:t>
            </a:r>
            <a:r>
              <a:rPr lang="ru-RU" sz="2400" b="1" i="1" dirty="0" smtClean="0">
                <a:latin typeface="Arial Narrow" pitchFamily="34" charset="0"/>
              </a:rPr>
              <a:t>пирамидой</a:t>
            </a:r>
            <a:r>
              <a:rPr lang="ru-RU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844824"/>
            <a:ext cx="3960440" cy="3384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oniatiie-mnoghoghrannika-prizma-piramida_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916831"/>
            <a:ext cx="4464496" cy="31407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76672"/>
            <a:ext cx="230704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Пирамида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4067944" y="2420888"/>
            <a:ext cx="4968552" cy="432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504" y="1412776"/>
            <a:ext cx="5328592" cy="4370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Пирамида называется </a:t>
            </a:r>
            <a:r>
              <a:rPr lang="ru-RU" sz="2000" b="1" i="1" dirty="0" smtClean="0">
                <a:latin typeface="Arial Narrow" pitchFamily="34" charset="0"/>
              </a:rPr>
              <a:t>правильной,</a:t>
            </a:r>
            <a:r>
              <a:rPr lang="ru-RU" sz="2000" dirty="0" smtClean="0">
                <a:latin typeface="Arial Narrow" pitchFamily="34" charset="0"/>
              </a:rPr>
              <a:t> если ее основание – правильный многоугольник, а высота проходит через центр основания.</a:t>
            </a:r>
          </a:p>
          <a:p>
            <a:pPr>
              <a:buFont typeface="Arial" pitchFamily="34" charset="0"/>
              <a:buChar char="•"/>
            </a:pPr>
            <a:endParaRPr lang="ru-RU" sz="2000" b="1" i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latin typeface="Arial Narrow" pitchFamily="34" charset="0"/>
              </a:rPr>
              <a:t>Апофемой</a:t>
            </a:r>
            <a:r>
              <a:rPr lang="ru-RU" sz="2000" dirty="0" smtClean="0">
                <a:latin typeface="Arial Narrow" pitchFamily="34" charset="0"/>
              </a:rPr>
              <a:t> боковой грани правильной пирамиды называется высота этой грани, проведенная из вершины пирамиды.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 Narrow" pitchFamily="34" charset="0"/>
              </a:rPr>
              <a:t>Боковые ребра правильной пирамиды - равны.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 Narrow" pitchFamily="34" charset="0"/>
              </a:rPr>
              <a:t>Боковые грани правильной пирамиды - равные друг другу равнобедренные треугольники.</a:t>
            </a:r>
          </a:p>
          <a:p>
            <a:endParaRPr lang="ru-RU" sz="2000" dirty="0" smtClean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76672"/>
            <a:ext cx="494237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Правильная пирамида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10" name="Рисунок 9" descr="252045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2355" y="2680411"/>
            <a:ext cx="4669757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532859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Формула для правильной пирамиды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6" name="Рисунок 5" descr="formula_of_piramid.gif"/>
          <p:cNvPicPr>
            <a:picLocks noChangeAspect="1"/>
          </p:cNvPicPr>
          <p:nvPr/>
        </p:nvPicPr>
        <p:blipFill>
          <a:blip r:embed="rId3" cstate="print"/>
          <a:srcRect r="56300" b="46451"/>
          <a:stretch>
            <a:fillRect/>
          </a:stretch>
        </p:blipFill>
        <p:spPr>
          <a:xfrm>
            <a:off x="395536" y="2348880"/>
            <a:ext cx="2808312" cy="2036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23928" y="1988840"/>
            <a:ext cx="4464496" cy="4392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itchFamily="34" charset="0"/>
            </a:endParaRPr>
          </a:p>
        </p:txBody>
      </p:sp>
      <p:pic>
        <p:nvPicPr>
          <p:cNvPr id="7" name="Рисунок 6" descr="transparent-pyramid-simple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988840"/>
            <a:ext cx="4437112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439248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Тела и поверхности вращения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772816"/>
            <a:ext cx="662473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Тело вращения</a:t>
            </a:r>
            <a:r>
              <a:rPr lang="ru-RU" sz="2400" dirty="0" smtClean="0">
                <a:latin typeface="Arial Narrow" pitchFamily="34" charset="0"/>
              </a:rPr>
              <a:t> называется тело, </a:t>
            </a:r>
            <a:r>
              <a:rPr lang="ru-RU" sz="2400" dirty="0" smtClean="0">
                <a:latin typeface="Arial Narrow" pitchFamily="34" charset="0"/>
              </a:rPr>
              <a:t>которое пересекается </a:t>
            </a:r>
            <a:r>
              <a:rPr lang="ru-RU" sz="2400" dirty="0" smtClean="0">
                <a:latin typeface="Arial Narrow" pitchFamily="34" charset="0"/>
              </a:rPr>
              <a:t>по кругам с центрами на некоторой прямой плоскостями, перпендикулярными к этой прямой. Простейшими телами вращения является цилиндр, конус, шар.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89040"/>
            <a:ext cx="738429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268760"/>
            <a:ext cx="36004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Цилиндр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- тело, ограниченное цилиндрической поверхностью и двумя кругами (с границами L, L1).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Рисунок 5" descr="цилиндр.png"/>
          <p:cNvPicPr>
            <a:picLocks noChangeAspect="1"/>
          </p:cNvPicPr>
          <p:nvPr/>
        </p:nvPicPr>
        <p:blipFill>
          <a:blip r:embed="rId4" cstate="print"/>
          <a:srcRect t="12609"/>
          <a:stretch>
            <a:fillRect/>
          </a:stretch>
        </p:blipFill>
        <p:spPr>
          <a:xfrm>
            <a:off x="4283968" y="332656"/>
            <a:ext cx="4242048" cy="3178904"/>
          </a:xfrm>
          <a:prstGeom prst="rect">
            <a:avLst/>
          </a:prstGeom>
        </p:spPr>
      </p:pic>
      <p:pic>
        <p:nvPicPr>
          <p:cNvPr id="7" name="Рисунок 6" descr="razvertka cilindr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31730" y="3789040"/>
            <a:ext cx="4170909" cy="28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501008"/>
            <a:ext cx="3456384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Площадь боковой поверхности цилиндра равна площади ее развертки , т.е.</a:t>
            </a:r>
            <a:r>
              <a:rPr lang="en-US" sz="2800" b="1" dirty="0" smtClean="0">
                <a:latin typeface="Arial Narrow" pitchFamily="34" charset="0"/>
              </a:rPr>
              <a:t>S</a:t>
            </a:r>
            <a:r>
              <a:rPr lang="ru-RU" sz="2000" b="1" dirty="0" smtClean="0">
                <a:latin typeface="Arial Narrow" pitchFamily="34" charset="0"/>
              </a:rPr>
              <a:t>бок</a:t>
            </a:r>
            <a:r>
              <a:rPr lang="en-US" sz="2800" b="1" dirty="0" smtClean="0">
                <a:latin typeface="Arial Narrow" pitchFamily="34" charset="0"/>
              </a:rPr>
              <a:t>=2</a:t>
            </a:r>
            <a:r>
              <a:rPr lang="ru-RU" sz="2800" b="1" dirty="0" smtClean="0">
                <a:latin typeface="Arial Narrow" pitchFamily="34" charset="0"/>
              </a:rPr>
              <a:t>П</a:t>
            </a:r>
            <a:r>
              <a:rPr lang="en-US" sz="2800" b="1" dirty="0" err="1" smtClean="0">
                <a:latin typeface="Arial Narrow" pitchFamily="34" charset="0"/>
              </a:rPr>
              <a:t>rh</a:t>
            </a:r>
            <a:endParaRPr lang="ru-RU" sz="2800" b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Объем равен произведению площади основания на высоту, </a:t>
            </a:r>
            <a:r>
              <a:rPr lang="en-US" sz="3200" b="1" dirty="0" smtClean="0">
                <a:latin typeface="Arial Narrow" pitchFamily="34" charset="0"/>
              </a:rPr>
              <a:t>V=S</a:t>
            </a:r>
            <a:r>
              <a:rPr lang="ru-RU" sz="2800" b="1" dirty="0" err="1" smtClean="0">
                <a:latin typeface="Arial Narrow" pitchFamily="34" charset="0"/>
              </a:rPr>
              <a:t>осн</a:t>
            </a:r>
            <a:r>
              <a:rPr lang="en-US" sz="3200" b="1" dirty="0" smtClean="0">
                <a:latin typeface="Arial Narrow" pitchFamily="34" charset="0"/>
              </a:rPr>
              <a:t>h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32656"/>
            <a:ext cx="205376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Цилиндр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268760"/>
            <a:ext cx="37444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Конус - тело, ограниченное конической поверхностью и кругом с границей L.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6" name="Рисунок 5" descr="кону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4664"/>
            <a:ext cx="4329672" cy="3240360"/>
          </a:xfrm>
          <a:prstGeom prst="rect">
            <a:avLst/>
          </a:prstGeom>
        </p:spPr>
      </p:pic>
      <p:pic>
        <p:nvPicPr>
          <p:cNvPr id="7" name="Рисунок 6" descr="Развертка_прямого_конуса.jpg"/>
          <p:cNvPicPr>
            <a:picLocks noChangeAspect="1"/>
          </p:cNvPicPr>
          <p:nvPr/>
        </p:nvPicPr>
        <p:blipFill>
          <a:blip r:embed="rId5" cstate="print"/>
          <a:srcRect b="38458"/>
          <a:stretch>
            <a:fillRect/>
          </a:stretch>
        </p:blipFill>
        <p:spPr>
          <a:xfrm>
            <a:off x="4716016" y="3933055"/>
            <a:ext cx="4141984" cy="2783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2708920"/>
            <a:ext cx="4320480" cy="390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Площадь боковой поверхности  равна </a:t>
            </a:r>
            <a:r>
              <a:rPr lang="ru-RU" sz="2800" b="1" dirty="0" smtClean="0">
                <a:latin typeface="Arial Narrow" pitchFamily="34" charset="0"/>
              </a:rPr>
              <a:t>S </a:t>
            </a:r>
            <a:r>
              <a:rPr lang="ru-RU" b="1" dirty="0" smtClean="0">
                <a:latin typeface="Arial Narrow" pitchFamily="34" charset="0"/>
              </a:rPr>
              <a:t>бок</a:t>
            </a:r>
            <a:r>
              <a:rPr lang="ru-RU" sz="2800" b="1" dirty="0" smtClean="0">
                <a:latin typeface="Arial Narrow" pitchFamily="34" charset="0"/>
              </a:rPr>
              <a:t> = </a:t>
            </a:r>
            <a:r>
              <a:rPr lang="ru-RU" sz="2800" b="1" dirty="0" err="1" smtClean="0">
                <a:latin typeface="Arial Narrow" pitchFamily="34" charset="0"/>
              </a:rPr>
              <a:t>πr</a:t>
            </a:r>
            <a:r>
              <a:rPr lang="en-US" sz="2800" b="1" dirty="0" smtClean="0">
                <a:latin typeface="Arial Narrow" pitchFamily="34" charset="0"/>
              </a:rPr>
              <a:t>l</a:t>
            </a:r>
            <a:endParaRPr lang="ru-RU" sz="2800" b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Объем конуса равен одной трети произведения площади основания на высоту. </a:t>
            </a:r>
            <a:r>
              <a:rPr lang="ru-RU" sz="2800" b="1" dirty="0" smtClean="0">
                <a:latin typeface="Arial Narrow" pitchFamily="34" charset="0"/>
              </a:rPr>
              <a:t>V= ⅓</a:t>
            </a:r>
            <a:r>
              <a:rPr lang="ru-RU" sz="2800" b="1" dirty="0" err="1" smtClean="0">
                <a:latin typeface="Arial Narrow" pitchFamily="34" charset="0"/>
              </a:rPr>
              <a:t>πr </a:t>
            </a:r>
            <a:r>
              <a:rPr lang="ru-RU" sz="2800" b="1" dirty="0" smtClean="0">
                <a:latin typeface="Arial Narrow" pitchFamily="34" charset="0"/>
              </a:rPr>
              <a:t>² </a:t>
            </a:r>
            <a:r>
              <a:rPr lang="ru-RU" sz="2800" b="1" dirty="0" err="1" smtClean="0">
                <a:latin typeface="Arial Narrow" pitchFamily="34" charset="0"/>
              </a:rPr>
              <a:t>h</a:t>
            </a:r>
            <a:r>
              <a:rPr lang="ru-RU" sz="2800" b="1" dirty="0" smtClean="0">
                <a:latin typeface="Arial Narrow" pitchFamily="34" charset="0"/>
              </a:rPr>
              <a:t> </a:t>
            </a:r>
            <a:endParaRPr lang="ru-RU" sz="2800" b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Площадь боковой поверхности равна площади ее развертки</a:t>
            </a:r>
          </a:p>
          <a:p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S</a:t>
            </a:r>
            <a:r>
              <a:rPr lang="ru-RU" b="1" dirty="0" err="1" smtClean="0">
                <a:latin typeface="Arial Narrow" pitchFamily="34" charset="0"/>
              </a:rPr>
              <a:t>бок</a:t>
            </a:r>
            <a:r>
              <a:rPr lang="ru-RU" sz="2400" b="1" dirty="0" err="1" smtClean="0">
                <a:latin typeface="Arial Narrow" pitchFamily="34" charset="0"/>
              </a:rPr>
              <a:t>=</a:t>
            </a:r>
            <a:r>
              <a:rPr lang="ru-RU" sz="2400" b="1" dirty="0" smtClean="0">
                <a:latin typeface="Arial Narrow" pitchFamily="34" charset="0"/>
              </a:rPr>
              <a:t> П</a:t>
            </a:r>
            <a:r>
              <a:rPr lang="en-US" sz="2400" b="1" dirty="0" smtClean="0">
                <a:latin typeface="Arial Narrow" pitchFamily="34" charset="0"/>
              </a:rPr>
              <a:t>l</a:t>
            </a:r>
            <a:r>
              <a:rPr lang="ru-RU" sz="2400" b="1" dirty="0" smtClean="0">
                <a:latin typeface="Arial Narrow" pitchFamily="34" charset="0"/>
              </a:rPr>
              <a:t> ²</a:t>
            </a:r>
            <a:r>
              <a:rPr lang="en-US" sz="2400" b="1" dirty="0" smtClean="0">
                <a:latin typeface="Arial Narrow" pitchFamily="34" charset="0"/>
              </a:rPr>
              <a:t> /360*</a:t>
            </a:r>
            <a:r>
              <a:rPr lang="el-GR" sz="2400" b="1" dirty="0" smtClean="0">
                <a:latin typeface="Arial Narrow" pitchFamily="34" charset="0"/>
              </a:rPr>
              <a:t>α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32656"/>
            <a:ext cx="141897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Конус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8341" cy="6858000"/>
          </a:xfrm>
        </p:spPr>
      </p:pic>
      <p:sp>
        <p:nvSpPr>
          <p:cNvPr id="6" name="Овал 5"/>
          <p:cNvSpPr/>
          <p:nvPr/>
        </p:nvSpPr>
        <p:spPr>
          <a:xfrm>
            <a:off x="-252536" y="692696"/>
            <a:ext cx="7200800" cy="64087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-531440"/>
            <a:ext cx="4320480" cy="40324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386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>
                <a:latin typeface="Arial Narrow" pitchFamily="34" charset="0"/>
              </a:rPr>
              <a:t>Содержание</a:t>
            </a:r>
            <a:endParaRPr lang="ru-RU" sz="4800" b="1" u="sng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412776"/>
            <a:ext cx="5071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hlinkClick r:id="rId3" action="ppaction://hlinksldjump"/>
              </a:rPr>
              <a:t>Что изучает стереометрия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hlinkClick r:id="rId4" action="ppaction://hlinksldjump"/>
              </a:rPr>
              <a:t>Что такое многогранник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hlinkClick r:id="rId5" action="ppaction://hlinksldjump"/>
              </a:rPr>
              <a:t>Объем тела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hlinkClick r:id="rId6" action="ppaction://hlinksldjump"/>
              </a:rPr>
              <a:t>Призма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hlinkClick r:id="rId7" action="ppaction://hlinksldjump"/>
              </a:rPr>
              <a:t>Параллелепипед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hlinkClick r:id="rId8" action="ppaction://hlinksldjump"/>
              </a:rPr>
              <a:t>Пирамида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hlinkClick r:id="rId9" action="ppaction://hlinksldjump"/>
              </a:rPr>
              <a:t>Тела и поверхности вращения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hlinkClick r:id="rId10" action="ppaction://hlinksldjump"/>
              </a:rPr>
              <a:t>Цилиндр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hlinkClick r:id="rId11" action="ppaction://hlinksldjump"/>
              </a:rPr>
              <a:t>Конус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hlinkClick r:id="rId12" action="ppaction://hlinksldjump"/>
              </a:rPr>
              <a:t>Сфера и шар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hlinkClick r:id="rId13" action="ppaction://hlinksldjump"/>
              </a:rPr>
              <a:t>Задачи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374441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Сфера - поверхность, состоящая из всех точек пространства, расположенных на данном расстоянии от данной точки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56992"/>
            <a:ext cx="36724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Шар - тело, ограниченное сферой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сфера,шар.png"/>
          <p:cNvPicPr>
            <a:picLocks noChangeAspect="1"/>
          </p:cNvPicPr>
          <p:nvPr/>
        </p:nvPicPr>
        <p:blipFill>
          <a:blip r:embed="rId4" cstate="print"/>
          <a:srcRect l="9755" t="7087" r="12208" b="10226"/>
          <a:stretch>
            <a:fillRect/>
          </a:stretch>
        </p:blipFill>
        <p:spPr>
          <a:xfrm>
            <a:off x="5450305" y="404664"/>
            <a:ext cx="3188369" cy="3136849"/>
          </a:xfrm>
          <a:prstGeom prst="rect">
            <a:avLst/>
          </a:prstGeom>
        </p:spPr>
      </p:pic>
      <p:pic>
        <p:nvPicPr>
          <p:cNvPr id="8" name="Рисунок 7" descr="post-14543-1193088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789039"/>
            <a:ext cx="3240360" cy="298113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4365104"/>
            <a:ext cx="3600400" cy="21328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5c908c42a163066cdabd83c0e400146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5661248"/>
            <a:ext cx="2880320" cy="438310"/>
          </a:xfrm>
          <a:prstGeom prst="rect">
            <a:avLst/>
          </a:prstGeom>
        </p:spPr>
      </p:pic>
      <p:pic>
        <p:nvPicPr>
          <p:cNvPr id="12" name="Рисунок 11" descr="572d25e6055562df4d0f4fb65c0924e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4653136"/>
            <a:ext cx="1854645" cy="864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44" y="260648"/>
            <a:ext cx="291297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Сфера и шар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d-wallpaper-inspired-by-google-material-design-9-2560x1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5576" y="1052736"/>
            <a:ext cx="7056784" cy="48245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4" y="2492896"/>
            <a:ext cx="3486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2403F"/>
                </a:solidFill>
                <a:latin typeface="Arial Narrow" pitchFamily="34" charset="0"/>
              </a:rPr>
              <a:t>Задачи</a:t>
            </a:r>
            <a:endParaRPr lang="ru-RU" sz="8800" b="1" dirty="0">
              <a:solidFill>
                <a:srgbClr val="02403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3_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8334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9" name="TextBox 8"/>
          <p:cNvSpPr txBox="1"/>
          <p:nvPr/>
        </p:nvSpPr>
        <p:spPr>
          <a:xfrm>
            <a:off x="323528" y="188640"/>
            <a:ext cx="587353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Задача 1.</a:t>
            </a:r>
          </a:p>
          <a:p>
            <a:endParaRPr lang="ru-RU" sz="3200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3200" dirty="0" smtClean="0">
                <a:latin typeface="Arial Narrow" pitchFamily="34" charset="0"/>
              </a:rPr>
              <a:t>Дано: АВСА</a:t>
            </a:r>
            <a:r>
              <a:rPr lang="ru-RU" sz="3200" baseline="-25000" dirty="0" smtClean="0">
                <a:latin typeface="Arial Narrow" pitchFamily="34" charset="0"/>
              </a:rPr>
              <a:t>1</a:t>
            </a:r>
            <a:r>
              <a:rPr lang="ru-RU" sz="3200" dirty="0" smtClean="0">
                <a:latin typeface="Arial Narrow" pitchFamily="34" charset="0"/>
              </a:rPr>
              <a:t>В</a:t>
            </a:r>
            <a:r>
              <a:rPr lang="ru-RU" sz="3200" baseline="-25000" dirty="0" smtClean="0">
                <a:latin typeface="Arial Narrow" pitchFamily="34" charset="0"/>
              </a:rPr>
              <a:t>1</a:t>
            </a:r>
            <a:r>
              <a:rPr lang="ru-RU" sz="3200" dirty="0" smtClean="0">
                <a:latin typeface="Arial Narrow" pitchFamily="34" charset="0"/>
              </a:rPr>
              <a:t>С</a:t>
            </a:r>
            <a:r>
              <a:rPr lang="ru-RU" sz="3200" baseline="-25000" dirty="0" smtClean="0">
                <a:latin typeface="Arial Narrow" pitchFamily="34" charset="0"/>
              </a:rPr>
              <a:t>1</a:t>
            </a:r>
            <a:r>
              <a:rPr lang="ru-RU" sz="3200" dirty="0" smtClean="0">
                <a:latin typeface="Arial Narrow" pitchFamily="34" charset="0"/>
              </a:rPr>
              <a:t>-правильная</a:t>
            </a:r>
          </a:p>
          <a:p>
            <a:pPr>
              <a:buNone/>
            </a:pPr>
            <a:r>
              <a:rPr lang="ru-RU" sz="3200" dirty="0" smtClean="0">
                <a:latin typeface="Arial Narrow" pitchFamily="34" charset="0"/>
              </a:rPr>
              <a:t> треугольная призма.</a:t>
            </a:r>
          </a:p>
          <a:p>
            <a:pPr>
              <a:buNone/>
            </a:pPr>
            <a:r>
              <a:rPr lang="ru-RU" sz="3200" dirty="0" smtClean="0">
                <a:latin typeface="Arial Narrow" pitchFamily="34" charset="0"/>
              </a:rPr>
              <a:t>АВ=10 см. АА</a:t>
            </a:r>
            <a:r>
              <a:rPr lang="ru-RU" sz="3200" baseline="-25000" dirty="0" smtClean="0">
                <a:latin typeface="Arial Narrow" pitchFamily="34" charset="0"/>
              </a:rPr>
              <a:t>1</a:t>
            </a:r>
            <a:r>
              <a:rPr lang="ru-RU" sz="3200" dirty="0" smtClean="0">
                <a:latin typeface="Arial Narrow" pitchFamily="34" charset="0"/>
              </a:rPr>
              <a:t>=15 см.</a:t>
            </a:r>
          </a:p>
          <a:p>
            <a:pPr>
              <a:buNone/>
            </a:pPr>
            <a:r>
              <a:rPr lang="ru-RU" sz="3200" dirty="0" smtClean="0">
                <a:latin typeface="Arial Narrow" pitchFamily="34" charset="0"/>
              </a:rPr>
              <a:t> Найти: </a:t>
            </a:r>
            <a:r>
              <a:rPr lang="en-US" sz="3200" dirty="0" smtClean="0">
                <a:latin typeface="Arial Narrow" pitchFamily="34" charset="0"/>
              </a:rPr>
              <a:t>S</a:t>
            </a:r>
            <a:r>
              <a:rPr lang="ru-RU" sz="3200" baseline="-25000" dirty="0" smtClean="0">
                <a:latin typeface="Arial Narrow" pitchFamily="34" charset="0"/>
              </a:rPr>
              <a:t>бок-?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645024"/>
            <a:ext cx="6408712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Решение</a:t>
            </a:r>
          </a:p>
          <a:p>
            <a:r>
              <a:rPr lang="en-US" sz="3200" dirty="0" smtClean="0">
                <a:latin typeface="Arial Narrow" pitchFamily="34" charset="0"/>
              </a:rPr>
              <a:t>S</a:t>
            </a:r>
            <a:r>
              <a:rPr lang="ru-RU" sz="3200" baseline="-25000" dirty="0" smtClean="0">
                <a:latin typeface="Arial Narrow" pitchFamily="34" charset="0"/>
              </a:rPr>
              <a:t>бок </a:t>
            </a:r>
            <a:r>
              <a:rPr lang="ru-RU" sz="3200" dirty="0" smtClean="0">
                <a:latin typeface="Arial Narrow" pitchFamily="34" charset="0"/>
              </a:rPr>
              <a:t>= Р</a:t>
            </a:r>
            <a:r>
              <a:rPr lang="en-US" sz="3200" dirty="0" smtClean="0">
                <a:latin typeface="Arial Narrow" pitchFamily="34" charset="0"/>
              </a:rPr>
              <a:t>h</a:t>
            </a:r>
            <a:r>
              <a:rPr lang="ru-RU" sz="3200" dirty="0" smtClean="0">
                <a:latin typeface="Arial Narrow" pitchFamily="34" charset="0"/>
              </a:rPr>
              <a:t>    Р=10·3=30 (см.)    </a:t>
            </a:r>
            <a:r>
              <a:rPr lang="en-US" sz="3200" dirty="0" smtClean="0">
                <a:latin typeface="Arial Narrow" pitchFamily="34" charset="0"/>
              </a:rPr>
              <a:t>h</a:t>
            </a:r>
            <a:r>
              <a:rPr lang="ru-RU" sz="3200" dirty="0" smtClean="0">
                <a:latin typeface="Arial Narrow" pitchFamily="34" charset="0"/>
              </a:rPr>
              <a:t>=15см. </a:t>
            </a:r>
            <a:r>
              <a:rPr lang="en-US" sz="3200" dirty="0" smtClean="0">
                <a:latin typeface="Arial Narrow" pitchFamily="34" charset="0"/>
              </a:rPr>
              <a:t>S</a:t>
            </a:r>
            <a:r>
              <a:rPr lang="ru-RU" sz="3200" baseline="-25000" dirty="0" smtClean="0">
                <a:latin typeface="Arial Narrow" pitchFamily="34" charset="0"/>
              </a:rPr>
              <a:t>бок</a:t>
            </a:r>
            <a:r>
              <a:rPr lang="ru-RU" sz="3200" dirty="0" smtClean="0">
                <a:latin typeface="Arial Narrow" pitchFamily="34" charset="0"/>
              </a:rPr>
              <a:t>=30·15=450 (см</a:t>
            </a:r>
            <a:r>
              <a:rPr lang="ru-RU" sz="3200" baseline="30000" dirty="0" smtClean="0">
                <a:latin typeface="Arial Narrow" pitchFamily="34" charset="0"/>
              </a:rPr>
              <a:t>2)</a:t>
            </a:r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31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8640"/>
            <a:ext cx="3534675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3_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7329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7" name="TextBox 6"/>
          <p:cNvSpPr txBox="1"/>
          <p:nvPr/>
        </p:nvSpPr>
        <p:spPr>
          <a:xfrm>
            <a:off x="395536" y="188640"/>
            <a:ext cx="453650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Задача 2.</a:t>
            </a:r>
          </a:p>
          <a:p>
            <a:endParaRPr lang="ru-RU" sz="3200" dirty="0" smtClean="0">
              <a:latin typeface="Arial Narrow" pitchFamily="34" charset="0"/>
            </a:endParaRPr>
          </a:p>
          <a:p>
            <a:r>
              <a:rPr lang="ru-RU" sz="3200" dirty="0" smtClean="0">
                <a:latin typeface="Arial Narrow" pitchFamily="34" charset="0"/>
              </a:rPr>
              <a:t>Дано: Площадь основания призмы равна 20, высота 12</a:t>
            </a:r>
          </a:p>
          <a:p>
            <a:r>
              <a:rPr lang="ru-RU" sz="3200" dirty="0" smtClean="0">
                <a:latin typeface="Arial Narrow" pitchFamily="34" charset="0"/>
              </a:rPr>
              <a:t> Найти: </a:t>
            </a:r>
            <a:r>
              <a:rPr lang="en-US" sz="3200" dirty="0" smtClean="0">
                <a:latin typeface="Arial Narrow" pitchFamily="34" charset="0"/>
              </a:rPr>
              <a:t>V-</a:t>
            </a:r>
            <a:r>
              <a:rPr lang="ru-RU" sz="3200" dirty="0" smtClean="0">
                <a:latin typeface="Arial Narrow" pitchFamily="34" charset="0"/>
              </a:rPr>
              <a:t>?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789040"/>
            <a:ext cx="6242415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Решение:</a:t>
            </a:r>
          </a:p>
          <a:p>
            <a:r>
              <a:rPr lang="en-US" sz="3200" dirty="0" smtClean="0">
                <a:latin typeface="Arial Narrow" pitchFamily="34" charset="0"/>
              </a:rPr>
              <a:t>V=S</a:t>
            </a:r>
            <a:r>
              <a:rPr lang="ru-RU" sz="2400" dirty="0" err="1" smtClean="0">
                <a:latin typeface="Arial Narrow" pitchFamily="34" charset="0"/>
              </a:rPr>
              <a:t>осн</a:t>
            </a:r>
            <a:r>
              <a:rPr lang="en-US" sz="3200" dirty="0" smtClean="0">
                <a:latin typeface="Arial Narrow" pitchFamily="34" charset="0"/>
              </a:rPr>
              <a:t>*H</a:t>
            </a:r>
            <a:r>
              <a:rPr lang="ru-RU" sz="3200" dirty="0" smtClean="0">
                <a:latin typeface="Arial Narrow" pitchFamily="34" charset="0"/>
              </a:rPr>
              <a:t>, </a:t>
            </a:r>
            <a:r>
              <a:rPr lang="en-US" sz="3200" dirty="0" smtClean="0">
                <a:latin typeface="Arial Narrow" pitchFamily="34" charset="0"/>
              </a:rPr>
              <a:t>V=20*12=240 (</a:t>
            </a:r>
            <a:r>
              <a:rPr lang="ru-RU" sz="3200" dirty="0" smtClean="0">
                <a:latin typeface="Arial Narrow" pitchFamily="34" charset="0"/>
              </a:rPr>
              <a:t>куб. ед. </a:t>
            </a:r>
            <a:r>
              <a:rPr lang="ru-RU" sz="3200" dirty="0" err="1" smtClean="0">
                <a:latin typeface="Arial Narrow" pitchFamily="34" charset="0"/>
              </a:rPr>
              <a:t>изм</a:t>
            </a:r>
            <a:r>
              <a:rPr lang="ru-RU" sz="3200" dirty="0" smtClean="0">
                <a:latin typeface="Arial Narrow" pitchFamily="34" charset="0"/>
              </a:rPr>
              <a:t>.)</a:t>
            </a:r>
            <a:endParaRPr lang="ru-RU" sz="3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_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7329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4860032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Задача 3. 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Дано: параллелепипед </a:t>
            </a:r>
            <a:r>
              <a:rPr lang="en-US" sz="2800" dirty="0" smtClean="0">
                <a:latin typeface="Arial Narrow" pitchFamily="34" charset="0"/>
              </a:rPr>
              <a:t>ABCDA</a:t>
            </a:r>
            <a:r>
              <a:rPr lang="en-US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latin typeface="Arial Narrow" pitchFamily="34" charset="0"/>
              </a:rPr>
              <a:t>B</a:t>
            </a:r>
            <a:r>
              <a:rPr lang="en-US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latin typeface="Arial Narrow" pitchFamily="34" charset="0"/>
              </a:rPr>
              <a:t>D</a:t>
            </a:r>
            <a:r>
              <a:rPr lang="en-US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latin typeface="Arial Narrow" pitchFamily="34" charset="0"/>
              </a:rPr>
              <a:t>C</a:t>
            </a:r>
            <a:r>
              <a:rPr lang="en-US" dirty="0" smtClean="0">
                <a:latin typeface="Arial Narrow" pitchFamily="34" charset="0"/>
              </a:rPr>
              <a:t>1</a:t>
            </a:r>
            <a:r>
              <a:rPr lang="ru-RU" sz="2800" dirty="0" smtClean="0">
                <a:latin typeface="Arial Narrow" pitchFamily="34" charset="0"/>
              </a:rPr>
              <a:t>, </a:t>
            </a:r>
          </a:p>
          <a:p>
            <a:r>
              <a:rPr lang="ru-RU" sz="2800" dirty="0" smtClean="0">
                <a:latin typeface="Arial Narrow" pitchFamily="34" charset="0"/>
              </a:rPr>
              <a:t>В котором диагональ </a:t>
            </a:r>
            <a:r>
              <a:rPr lang="en-US" sz="2800" dirty="0" smtClean="0">
                <a:latin typeface="Arial Narrow" pitchFamily="34" charset="0"/>
              </a:rPr>
              <a:t>A</a:t>
            </a:r>
            <a:r>
              <a:rPr lang="en-US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latin typeface="Arial Narrow" pitchFamily="34" charset="0"/>
              </a:rPr>
              <a:t>C </a:t>
            </a:r>
            <a:r>
              <a:rPr lang="ru-RU" sz="2800" dirty="0" smtClean="0">
                <a:latin typeface="Arial Narrow" pitchFamily="34" charset="0"/>
              </a:rPr>
              <a:t>равна</a:t>
            </a:r>
            <a:r>
              <a:rPr lang="en-US" sz="2800" dirty="0" smtClean="0">
                <a:latin typeface="Arial Narrow" pitchFamily="34" charset="0"/>
              </a:rPr>
              <a:t> 15</a:t>
            </a:r>
            <a:r>
              <a:rPr lang="ru-RU" sz="2800" dirty="0" smtClean="0">
                <a:latin typeface="Arial Narrow" pitchFamily="34" charset="0"/>
              </a:rPr>
              <a:t> см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Найти: </a:t>
            </a:r>
            <a:r>
              <a:rPr lang="en-US" sz="2800" dirty="0" smtClean="0">
                <a:latin typeface="Arial Narrow" pitchFamily="34" charset="0"/>
              </a:rPr>
              <a:t>A</a:t>
            </a:r>
            <a:r>
              <a:rPr lang="en-US" dirty="0" smtClean="0">
                <a:latin typeface="Arial Narrow" pitchFamily="34" charset="0"/>
              </a:rPr>
              <a:t>1</a:t>
            </a:r>
            <a:r>
              <a:rPr lang="en-US" sz="2800" dirty="0" smtClean="0">
                <a:latin typeface="Arial Narrow" pitchFamily="34" charset="0"/>
              </a:rPr>
              <a:t>O-</a:t>
            </a:r>
            <a:r>
              <a:rPr lang="ru-RU" sz="2800" dirty="0" smtClean="0">
                <a:latin typeface="Arial Narrow" pitchFamily="34" charset="0"/>
              </a:rPr>
              <a:t>?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6" name="Рисунок 5" descr="0011-013-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4359561" cy="367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509120"/>
            <a:ext cx="777686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Решение:</a:t>
            </a:r>
          </a:p>
          <a:p>
            <a:r>
              <a:rPr lang="ru-RU" sz="2800" dirty="0" smtClean="0">
                <a:latin typeface="Arial Narrow" pitchFamily="34" charset="0"/>
              </a:rPr>
              <a:t>А</a:t>
            </a:r>
            <a:r>
              <a:rPr lang="ru-RU" dirty="0" smtClean="0">
                <a:latin typeface="Arial Narrow" pitchFamily="34" charset="0"/>
              </a:rPr>
              <a:t>1</a:t>
            </a:r>
            <a:r>
              <a:rPr lang="ru-RU" sz="2800" dirty="0" smtClean="0">
                <a:latin typeface="Arial Narrow" pitchFamily="34" charset="0"/>
              </a:rPr>
              <a:t>О равна 7,5 см, т.к. все диагонали параллелепипеда пересекаются в одной точке и делятся этой точной пополам 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_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7329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396044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Задача 4.</a:t>
            </a:r>
          </a:p>
          <a:p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Дано: прямоугольный параллелепипед, стороны основания которого равны 4 и 5, а боковое ребро равно 3. Найдите наибольшую площадь его грани.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509120"/>
            <a:ext cx="63367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Решение: </a:t>
            </a:r>
          </a:p>
          <a:p>
            <a:r>
              <a:rPr lang="ru-RU" sz="2400" dirty="0" smtClean="0">
                <a:latin typeface="Arial Narrow" pitchFamily="34" charset="0"/>
              </a:rPr>
              <a:t>Все варианты для площадей его граней – это всевозможные </a:t>
            </a:r>
            <a:r>
              <a:rPr lang="ru-RU" sz="2400" dirty="0" err="1" smtClean="0">
                <a:latin typeface="Arial Narrow" pitchFamily="34" charset="0"/>
              </a:rPr>
              <a:t>попарные</a:t>
            </a:r>
            <a:r>
              <a:rPr lang="ru-RU" sz="2400" dirty="0" smtClean="0">
                <a:latin typeface="Arial Narrow" pitchFamily="34" charset="0"/>
              </a:rPr>
              <a:t> произведения чисел 3,4,5, то есть 3⋅4, 4⋅5 или 3⋅5. Среди этих произведений наибольшим является 4⋅5=20.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7" name="Рисунок 6" descr="A_8_10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3839762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_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3605"/>
          <a:stretch>
            <a:fillRect/>
          </a:stretch>
        </p:blipFill>
        <p:spPr>
          <a:xfrm>
            <a:off x="-468560" y="0"/>
            <a:ext cx="961256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5148064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Задача 5.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Дано: пирамида с высотой </a:t>
            </a:r>
            <a:r>
              <a:rPr lang="en-US" sz="2800" dirty="0" smtClean="0">
                <a:latin typeface="Arial Narrow" pitchFamily="34" charset="0"/>
              </a:rPr>
              <a:t>h</a:t>
            </a:r>
            <a:r>
              <a:rPr lang="ru-RU" sz="2800" dirty="0" smtClean="0">
                <a:latin typeface="Arial Narrow" pitchFamily="34" charset="0"/>
              </a:rPr>
              <a:t>. Где </a:t>
            </a:r>
            <a:r>
              <a:rPr lang="en-US" sz="2800" dirty="0" smtClean="0">
                <a:latin typeface="Arial Narrow" pitchFamily="34" charset="0"/>
              </a:rPr>
              <a:t>h=2 </a:t>
            </a:r>
            <a:r>
              <a:rPr lang="ru-RU" sz="2800" dirty="0" smtClean="0">
                <a:latin typeface="Arial Narrow" pitchFamily="34" charset="0"/>
              </a:rPr>
              <a:t>м, а основанием является квадрат со стороной 3 м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Найти: </a:t>
            </a:r>
            <a:r>
              <a:rPr lang="en-US" sz="2800" dirty="0" smtClean="0">
                <a:latin typeface="Arial Narrow" pitchFamily="34" charset="0"/>
              </a:rPr>
              <a:t>V-</a:t>
            </a:r>
            <a:r>
              <a:rPr lang="ru-RU" sz="2800" dirty="0" smtClean="0">
                <a:latin typeface="Arial Narrow" pitchFamily="34" charset="0"/>
              </a:rPr>
              <a:t>?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645024"/>
            <a:ext cx="5220072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Решение:</a:t>
            </a:r>
          </a:p>
          <a:p>
            <a:r>
              <a:rPr lang="en-US" sz="3200" dirty="0" smtClean="0">
                <a:latin typeface="Arial Narrow" pitchFamily="34" charset="0"/>
              </a:rPr>
              <a:t>V=⅓ h*S</a:t>
            </a:r>
          </a:p>
          <a:p>
            <a:endParaRPr lang="en-US" sz="3200" dirty="0" smtClean="0">
              <a:latin typeface="Arial Narrow" pitchFamily="34" charset="0"/>
            </a:endParaRPr>
          </a:p>
          <a:p>
            <a:r>
              <a:rPr lang="en-US" sz="3200" dirty="0" smtClean="0">
                <a:latin typeface="Arial Narrow" pitchFamily="34" charset="0"/>
              </a:rPr>
              <a:t>S=aᶟ=3*3=9 </a:t>
            </a:r>
            <a:r>
              <a:rPr lang="ru-RU" sz="3200" dirty="0" smtClean="0">
                <a:latin typeface="Arial Narrow" pitchFamily="34" charset="0"/>
              </a:rPr>
              <a:t>(</a:t>
            </a:r>
            <a:r>
              <a:rPr lang="ru-RU" sz="3200" dirty="0" smtClean="0">
                <a:latin typeface="Arial Narrow" pitchFamily="34" charset="0"/>
              </a:rPr>
              <a:t>м²)</a:t>
            </a:r>
            <a:endParaRPr lang="ru-RU" sz="3200" dirty="0" smtClean="0">
              <a:latin typeface="Arial Narrow" pitchFamily="34" charset="0"/>
            </a:endParaRPr>
          </a:p>
          <a:p>
            <a:endParaRPr lang="en-US" sz="3200" dirty="0" smtClean="0">
              <a:latin typeface="Arial Narrow" pitchFamily="34" charset="0"/>
            </a:endParaRPr>
          </a:p>
          <a:p>
            <a:r>
              <a:rPr lang="en-US" sz="3200" dirty="0" smtClean="0">
                <a:latin typeface="Arial Narrow" pitchFamily="34" charset="0"/>
              </a:rPr>
              <a:t>V=⅓*2*9=6 </a:t>
            </a:r>
            <a:r>
              <a:rPr lang="ru-RU" sz="3200" dirty="0" smtClean="0">
                <a:latin typeface="Arial Narrow" pitchFamily="34" charset="0"/>
              </a:rPr>
              <a:t>(м</a:t>
            </a:r>
            <a:r>
              <a:rPr lang="en-US" sz="3200" dirty="0" smtClean="0">
                <a:latin typeface="Arial Narrow" pitchFamily="34" charset="0"/>
              </a:rPr>
              <a:t>ᶟ</a:t>
            </a:r>
            <a:r>
              <a:rPr lang="ru-RU" sz="3200" dirty="0" smtClean="0">
                <a:latin typeface="Arial Narrow" pitchFamily="34" charset="0"/>
              </a:rPr>
              <a:t>)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7" name="Рисунок 6" descr="piramida1granper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8640"/>
            <a:ext cx="352839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ru-RU" dirty="0"/>
          </a:p>
        </p:txBody>
      </p:sp>
      <p:pic>
        <p:nvPicPr>
          <p:cNvPr id="4" name="Содержимое 3" descr="img3_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7329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4727576" cy="29546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Задача 6.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Дано: Цилиндр</a:t>
            </a:r>
          </a:p>
          <a:p>
            <a:r>
              <a:rPr lang="en-US" sz="2800" dirty="0" smtClean="0">
                <a:latin typeface="Arial Narrow" pitchFamily="34" charset="0"/>
              </a:rPr>
              <a:t>D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основания = </a:t>
            </a:r>
            <a:r>
              <a:rPr lang="ru-RU" sz="2800" dirty="0" smtClean="0">
                <a:latin typeface="Arial Narrow" pitchFamily="34" charset="0"/>
              </a:rPr>
              <a:t>1 м, </a:t>
            </a:r>
            <a:r>
              <a:rPr lang="en-US" sz="2800" dirty="0" smtClean="0">
                <a:latin typeface="Arial Narrow" pitchFamily="34" charset="0"/>
              </a:rPr>
              <a:t>h= C</a:t>
            </a:r>
          </a:p>
          <a:p>
            <a:endParaRPr lang="en-US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Найти: </a:t>
            </a:r>
            <a:r>
              <a:rPr lang="en-US" sz="2800" dirty="0" smtClean="0">
                <a:latin typeface="Arial Narrow" pitchFamily="34" charset="0"/>
              </a:rPr>
              <a:t>S</a:t>
            </a:r>
            <a:r>
              <a:rPr lang="ru-RU" sz="2800" dirty="0" smtClean="0">
                <a:latin typeface="Arial Narrow" pitchFamily="34" charset="0"/>
              </a:rPr>
              <a:t> боковой поверхности-?</a:t>
            </a:r>
            <a:r>
              <a:rPr lang="en-US" sz="2800" dirty="0" smtClean="0">
                <a:latin typeface="Arial Narrow" pitchFamily="34" charset="0"/>
              </a:rPr>
              <a:t> </a:t>
            </a:r>
            <a:endParaRPr lang="ru-RU" sz="2800" dirty="0" smtClean="0">
              <a:latin typeface="Arial Narrow" pitchFamily="34" charset="0"/>
            </a:endParaRPr>
          </a:p>
          <a:p>
            <a:endParaRPr lang="ru-RU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645024"/>
            <a:ext cx="5851282" cy="166199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Решение:</a:t>
            </a:r>
          </a:p>
          <a:p>
            <a:r>
              <a:rPr lang="en-US" sz="2800" dirty="0" smtClean="0">
                <a:latin typeface="Arial Narrow" pitchFamily="34" charset="0"/>
              </a:rPr>
              <a:t>r= D/2</a:t>
            </a:r>
          </a:p>
          <a:p>
            <a:r>
              <a:rPr lang="en-US" sz="2800" dirty="0" smtClean="0">
                <a:latin typeface="Arial Narrow" pitchFamily="34" charset="0"/>
              </a:rPr>
              <a:t>S</a:t>
            </a:r>
            <a:r>
              <a:rPr lang="ru-RU" dirty="0" smtClean="0">
                <a:latin typeface="Arial Narrow" pitchFamily="34" charset="0"/>
              </a:rPr>
              <a:t>бок</a:t>
            </a:r>
            <a:r>
              <a:rPr lang="en-US" sz="2800" dirty="0" smtClean="0">
                <a:latin typeface="Arial Narrow" pitchFamily="34" charset="0"/>
              </a:rPr>
              <a:t>=2</a:t>
            </a:r>
            <a:r>
              <a:rPr lang="ru-RU" sz="2800" dirty="0" err="1" smtClean="0">
                <a:latin typeface="Arial Narrow" pitchFamily="34" charset="0"/>
              </a:rPr>
              <a:t>π</a:t>
            </a:r>
            <a:r>
              <a:rPr lang="en-US" sz="2800" dirty="0" err="1" smtClean="0">
                <a:latin typeface="Arial Narrow" pitchFamily="34" charset="0"/>
              </a:rPr>
              <a:t>rh</a:t>
            </a:r>
            <a:r>
              <a:rPr lang="en-US" sz="2800" dirty="0" smtClean="0">
                <a:latin typeface="Arial Narrow" pitchFamily="34" charset="0"/>
              </a:rPr>
              <a:t>=</a:t>
            </a:r>
            <a:r>
              <a:rPr lang="en-US" sz="2800" strike="sngStrike" dirty="0" smtClean="0">
                <a:latin typeface="Arial Narrow" pitchFamily="34" charset="0"/>
              </a:rPr>
              <a:t>2</a:t>
            </a:r>
            <a:r>
              <a:rPr lang="ru-RU" sz="2800" dirty="0" err="1" smtClean="0">
                <a:latin typeface="Arial Narrow" pitchFamily="34" charset="0"/>
              </a:rPr>
              <a:t>π*</a:t>
            </a:r>
            <a:r>
              <a:rPr lang="en-US" sz="2800" dirty="0" smtClean="0">
                <a:latin typeface="Arial Narrow" pitchFamily="34" charset="0"/>
              </a:rPr>
              <a:t>D/</a:t>
            </a:r>
            <a:r>
              <a:rPr lang="en-US" sz="2800" strike="sngStrike" dirty="0" smtClean="0">
                <a:latin typeface="Arial Narrow" pitchFamily="34" charset="0"/>
              </a:rPr>
              <a:t>2</a:t>
            </a:r>
            <a:r>
              <a:rPr lang="en-US" sz="2800" dirty="0" smtClean="0">
                <a:latin typeface="Arial Narrow" pitchFamily="34" charset="0"/>
              </a:rPr>
              <a:t>* </a:t>
            </a:r>
            <a:r>
              <a:rPr lang="en-US" sz="2800" strike="sngStrike" dirty="0" smtClean="0">
                <a:latin typeface="Arial Narrow" pitchFamily="34" charset="0"/>
              </a:rPr>
              <a:t>2</a:t>
            </a:r>
            <a:r>
              <a:rPr lang="ru-RU" sz="2800" dirty="0" err="1" smtClean="0">
                <a:latin typeface="Arial Narrow" pitchFamily="34" charset="0"/>
              </a:rPr>
              <a:t>π</a:t>
            </a:r>
            <a:r>
              <a:rPr lang="en-US" sz="2800" dirty="0" smtClean="0">
                <a:latin typeface="Arial Narrow" pitchFamily="34" charset="0"/>
              </a:rPr>
              <a:t>*D/</a:t>
            </a:r>
            <a:r>
              <a:rPr lang="en-US" sz="2800" strike="sngStrike" dirty="0" smtClean="0">
                <a:latin typeface="Arial Narrow" pitchFamily="34" charset="0"/>
              </a:rPr>
              <a:t>2=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π²</a:t>
            </a:r>
            <a:r>
              <a:rPr lang="en-US" sz="2800" dirty="0" smtClean="0">
                <a:latin typeface="Arial Narrow" pitchFamily="34" charset="0"/>
              </a:rPr>
              <a:t>D²</a:t>
            </a:r>
            <a:r>
              <a:rPr lang="en-US" sz="2800" dirty="0" smtClean="0">
                <a:latin typeface="Arial Narrow" pitchFamily="34" charset="0"/>
              </a:rPr>
              <a:t>=</a:t>
            </a:r>
            <a:r>
              <a:rPr lang="ru-RU" sz="2800" dirty="0" smtClean="0">
                <a:latin typeface="Arial Narrow" pitchFamily="34" charset="0"/>
              </a:rPr>
              <a:t> π² </a:t>
            </a:r>
            <a:r>
              <a:rPr lang="ru-RU" sz="2800" dirty="0" smtClean="0">
                <a:latin typeface="Arial Narrow" pitchFamily="34" charset="0"/>
              </a:rPr>
              <a:t>(м²)</a:t>
            </a:r>
            <a:endParaRPr lang="en-US" sz="2800" strike="sngStrike" dirty="0" smtClean="0">
              <a:latin typeface="Arial Narrow" pitchFamily="34" charset="0"/>
            </a:endParaRPr>
          </a:p>
          <a:p>
            <a:endParaRPr lang="ru-RU" dirty="0" smtClean="0"/>
          </a:p>
        </p:txBody>
      </p:sp>
      <p:pic>
        <p:nvPicPr>
          <p:cNvPr id="7" name="Рисунок 6" descr="324px-Cylinder_geometr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88640"/>
            <a:ext cx="2304256" cy="339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_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7329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16632"/>
            <a:ext cx="4464496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Задача 7.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Цилиндр и конус имеют общее основание и общую высоту. Вычислите объем цилиндра, если объем конуса равен 40.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0"/>
            <a:ext cx="2952328" cy="3372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356992"/>
            <a:ext cx="8352928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Решение:</a:t>
            </a:r>
          </a:p>
          <a:p>
            <a:pPr fontAlgn="base"/>
            <a:r>
              <a:rPr lang="ru-RU" sz="2800" dirty="0" smtClean="0">
                <a:latin typeface="Arial Narrow" pitchFamily="34" charset="0"/>
              </a:rPr>
              <a:t>Объем цилиндра равен произведению площади основания на высоту, а объем конуса равен одной трети произведения площади основания на высоту.</a:t>
            </a:r>
          </a:p>
          <a:p>
            <a:pPr fontAlgn="base"/>
            <a:r>
              <a:rPr lang="ru-RU" sz="2800" dirty="0" smtClean="0">
                <a:latin typeface="Arial Narrow" pitchFamily="34" charset="0"/>
              </a:rPr>
              <a:t>Поскольку они имеют общее основание и высоту, получается, что объем цилиндра будет в три раза больше объема конуса.</a:t>
            </a:r>
          </a:p>
          <a:p>
            <a:pPr fontAlgn="base"/>
            <a:r>
              <a:rPr lang="ru-RU" sz="2800" dirty="0" smtClean="0">
                <a:latin typeface="Arial Narrow" pitchFamily="34" charset="0"/>
              </a:rPr>
              <a:t>Таким образом он равен 120.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_60.png"/>
          <p:cNvPicPr>
            <a:picLocks noChangeAspect="1"/>
          </p:cNvPicPr>
          <p:nvPr/>
        </p:nvPicPr>
        <p:blipFill>
          <a:blip r:embed="rId2" cstate="print"/>
          <a:srcRect r="2733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32656"/>
            <a:ext cx="4176464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Задача 8.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У цилиндра и конуса  основание и высота общие. Найдите объем конуса, если объем цилиндра равен 360.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4" name="Рисунок 3" descr="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602" y="332656"/>
            <a:ext cx="2521774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645024"/>
            <a:ext cx="7488832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 smtClean="0">
                <a:latin typeface="Arial Narrow" pitchFamily="34" charset="0"/>
              </a:rPr>
              <a:t>Решение: </a:t>
            </a:r>
          </a:p>
          <a:p>
            <a:pPr fontAlgn="base"/>
            <a:r>
              <a:rPr lang="ru-RU" sz="2800" dirty="0" smtClean="0">
                <a:latin typeface="Arial Narrow" pitchFamily="34" charset="0"/>
              </a:rPr>
              <a:t>Эта задача обратная предыдущей.</a:t>
            </a:r>
          </a:p>
          <a:p>
            <a:pPr fontAlgn="base"/>
            <a:r>
              <a:rPr lang="ru-RU" sz="2800" dirty="0" smtClean="0">
                <a:latin typeface="Arial Narrow" pitchFamily="34" charset="0"/>
              </a:rPr>
              <a:t>Основание и высота и них общие, значит объём конуса будет в три  раза меньше объема цилиндра, то  есть 120.</a:t>
            </a:r>
          </a:p>
          <a:p>
            <a:pPr fontAlgn="base"/>
            <a:r>
              <a:rPr lang="ru-RU" sz="2800" dirty="0" smtClean="0">
                <a:latin typeface="Arial Narrow" pitchFamily="34" charset="0"/>
              </a:rPr>
              <a:t>Ответ: 120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39552" y="692696"/>
            <a:ext cx="727280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Стереометрия</a:t>
            </a:r>
            <a:r>
              <a:rPr lang="ru-RU" sz="2800" dirty="0" smtClean="0">
                <a:latin typeface="Arial Narrow" pitchFamily="34" charset="0"/>
              </a:rPr>
              <a:t> </a:t>
            </a:r>
            <a:r>
              <a:rPr lang="ru-RU" sz="2400" dirty="0" smtClean="0">
                <a:latin typeface="Arial Narrow" pitchFamily="34" charset="0"/>
              </a:rPr>
              <a:t>-</a:t>
            </a:r>
            <a:r>
              <a:rPr lang="ru-RU" sz="2400" i="1" dirty="0" smtClean="0">
                <a:latin typeface="Arial Narrow" pitchFamily="34" charset="0"/>
              </a:rPr>
              <a:t>(от греч. «стерео» – объемный, «</a:t>
            </a:r>
            <a:r>
              <a:rPr lang="ru-RU" sz="2400" i="1" dirty="0" err="1" smtClean="0">
                <a:latin typeface="Arial Narrow" pitchFamily="34" charset="0"/>
              </a:rPr>
              <a:t>метрео</a:t>
            </a:r>
            <a:r>
              <a:rPr lang="ru-RU" sz="2400" i="1" dirty="0" smtClean="0">
                <a:latin typeface="Arial Narrow" pitchFamily="34" charset="0"/>
              </a:rPr>
              <a:t>» – измерять)</a:t>
            </a:r>
            <a:r>
              <a:rPr lang="ru-RU" sz="2400" dirty="0" smtClean="0">
                <a:latin typeface="Arial Narrow" pitchFamily="34" charset="0"/>
              </a:rPr>
              <a:t> – раздел геометрии, в котором изучаются свойства фигур в пространстве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539552" y="2996952"/>
            <a:ext cx="2016224" cy="324036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3275856" y="3140968"/>
            <a:ext cx="2736304" cy="2808312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6660232" y="2924944"/>
            <a:ext cx="2088232" cy="3312368"/>
          </a:xfrm>
          <a:prstGeom prst="beve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_60.png"/>
          <p:cNvPicPr>
            <a:picLocks noChangeAspect="1"/>
          </p:cNvPicPr>
          <p:nvPr/>
        </p:nvPicPr>
        <p:blipFill>
          <a:blip r:embed="rId2" cstate="print"/>
          <a:srcRect r="27329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4727576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Задача 9. 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Дано: Длина окружности = 6</a:t>
            </a:r>
          </a:p>
          <a:p>
            <a:r>
              <a:rPr lang="ru-RU" sz="2800" dirty="0" smtClean="0">
                <a:latin typeface="Arial Narrow" pitchFamily="34" charset="0"/>
              </a:rPr>
              <a:t>Образующая = 8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Найти: </a:t>
            </a:r>
            <a:r>
              <a:rPr lang="en-US" sz="2800" dirty="0" smtClean="0">
                <a:latin typeface="Arial Narrow" pitchFamily="34" charset="0"/>
              </a:rPr>
              <a:t>S </a:t>
            </a:r>
            <a:r>
              <a:rPr lang="ru-RU" sz="2800" dirty="0" smtClean="0">
                <a:latin typeface="Arial Narrow" pitchFamily="34" charset="0"/>
              </a:rPr>
              <a:t>боковой поверхности- ?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645024"/>
            <a:ext cx="6234399" cy="236988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Решение: </a:t>
            </a:r>
          </a:p>
          <a:p>
            <a:r>
              <a:rPr lang="ru-RU" sz="2800" dirty="0" smtClean="0">
                <a:latin typeface="Arial Narrow" pitchFamily="34" charset="0"/>
              </a:rPr>
              <a:t>S </a:t>
            </a:r>
            <a:r>
              <a:rPr lang="ru-RU" dirty="0" smtClean="0">
                <a:latin typeface="Arial Narrow" pitchFamily="34" charset="0"/>
              </a:rPr>
              <a:t>бок</a:t>
            </a:r>
            <a:r>
              <a:rPr lang="ru-RU" sz="2800" dirty="0" smtClean="0">
                <a:latin typeface="Arial Narrow" pitchFamily="34" charset="0"/>
              </a:rPr>
              <a:t> = </a:t>
            </a:r>
            <a:r>
              <a:rPr lang="ru-RU" sz="2800" dirty="0" err="1" smtClean="0">
                <a:latin typeface="Arial Narrow" pitchFamily="34" charset="0"/>
              </a:rPr>
              <a:t>πr</a:t>
            </a:r>
            <a:r>
              <a:rPr lang="en-US" sz="2800" dirty="0" smtClean="0">
                <a:latin typeface="Arial Narrow" pitchFamily="34" charset="0"/>
              </a:rPr>
              <a:t>l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Если длина окружности = 2π</a:t>
            </a:r>
            <a:r>
              <a:rPr lang="en-US" sz="2800" dirty="0" smtClean="0">
                <a:latin typeface="Arial Narrow" pitchFamily="34" charset="0"/>
              </a:rPr>
              <a:t>r= 5</a:t>
            </a:r>
            <a:r>
              <a:rPr lang="ru-RU" sz="2800" dirty="0" smtClean="0">
                <a:latin typeface="Arial Narrow" pitchFamily="34" charset="0"/>
              </a:rPr>
              <a:t>,  то </a:t>
            </a:r>
            <a:r>
              <a:rPr lang="ru-RU" sz="2800" dirty="0" err="1" smtClean="0">
                <a:latin typeface="Arial Narrow" pitchFamily="34" charset="0"/>
              </a:rPr>
              <a:t>π</a:t>
            </a:r>
            <a:r>
              <a:rPr lang="en-US" sz="2800" dirty="0" smtClean="0">
                <a:latin typeface="Arial Narrow" pitchFamily="34" charset="0"/>
              </a:rPr>
              <a:t>r= 2</a:t>
            </a:r>
            <a:r>
              <a:rPr lang="ru-RU" sz="2800" dirty="0" smtClean="0">
                <a:latin typeface="Arial Narrow" pitchFamily="34" charset="0"/>
              </a:rPr>
              <a:t>,5</a:t>
            </a:r>
          </a:p>
          <a:p>
            <a:r>
              <a:rPr lang="en-US" sz="2800" dirty="0" smtClean="0">
                <a:latin typeface="Arial Narrow" pitchFamily="34" charset="0"/>
              </a:rPr>
              <a:t>S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000" dirty="0" err="1" smtClean="0">
                <a:latin typeface="Arial Narrow" pitchFamily="34" charset="0"/>
              </a:rPr>
              <a:t>бок</a:t>
            </a:r>
            <a:r>
              <a:rPr lang="ru-RU" sz="2800" dirty="0" err="1" smtClean="0">
                <a:latin typeface="Arial Narrow" pitchFamily="34" charset="0"/>
              </a:rPr>
              <a:t>=</a:t>
            </a:r>
            <a:r>
              <a:rPr lang="ru-RU" sz="2800" dirty="0" smtClean="0">
                <a:latin typeface="Arial Narrow" pitchFamily="34" charset="0"/>
              </a:rPr>
              <a:t> 2,5*8= 20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konu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60648"/>
            <a:ext cx="2880320" cy="3190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_60.png"/>
          <p:cNvPicPr>
            <a:picLocks noChangeAspect="1"/>
          </p:cNvPicPr>
          <p:nvPr/>
        </p:nvPicPr>
        <p:blipFill>
          <a:blip r:embed="rId2" cstate="print"/>
          <a:srcRect r="2732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396044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Задача 10.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Площадь большого круга шара равна 3. Найдите площадь поверхности шара.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284984"/>
            <a:ext cx="5544616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Решение:</a:t>
            </a:r>
          </a:p>
          <a:p>
            <a:r>
              <a:rPr lang="ru-RU" sz="2800" dirty="0" smtClean="0">
                <a:latin typeface="Arial Narrow" pitchFamily="34" charset="0"/>
              </a:rPr>
              <a:t>Площадь круга определяется по </a:t>
            </a:r>
            <a:r>
              <a:rPr lang="ru-RU" sz="2800" dirty="0" smtClean="0">
                <a:latin typeface="Arial Narrow" pitchFamily="34" charset="0"/>
              </a:rPr>
              <a:t>формуле </a:t>
            </a:r>
            <a:r>
              <a:rPr lang="ru-RU" sz="2800" i="1" dirty="0" err="1" smtClean="0">
                <a:latin typeface="Arial Narrow" pitchFamily="34" charset="0"/>
              </a:rPr>
              <a:t>S</a:t>
            </a:r>
            <a:r>
              <a:rPr lang="ru-RU" sz="2800" baseline="-25000" dirty="0" err="1" smtClean="0">
                <a:latin typeface="Arial Narrow" pitchFamily="34" charset="0"/>
              </a:rPr>
              <a:t>к</a:t>
            </a:r>
            <a:r>
              <a:rPr lang="ru-RU" sz="2800" dirty="0" smtClean="0">
                <a:latin typeface="Arial Narrow" pitchFamily="34" charset="0"/>
              </a:rPr>
              <a:t> = </a:t>
            </a:r>
            <a:r>
              <a:rPr lang="ru-RU" sz="2800" dirty="0" smtClean="0">
                <a:latin typeface="Arial Narrow" pitchFamily="34" charset="0"/>
              </a:rPr>
              <a:t>π</a:t>
            </a:r>
            <a:r>
              <a:rPr lang="ru-RU" sz="2800" i="1" dirty="0" smtClean="0">
                <a:latin typeface="Arial Narrow" pitchFamily="34" charset="0"/>
              </a:rPr>
              <a:t>R</a:t>
            </a:r>
            <a:r>
              <a:rPr lang="ru-RU" sz="2800" baseline="30000" dirty="0" smtClean="0">
                <a:latin typeface="Arial Narrow" pitchFamily="34" charset="0"/>
              </a:rPr>
              <a:t>2</a:t>
            </a:r>
            <a:r>
              <a:rPr lang="ru-RU" sz="2800" dirty="0" smtClean="0">
                <a:latin typeface="Arial Narrow" pitchFamily="34" charset="0"/>
              </a:rPr>
              <a:t>=3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4" charset="0"/>
              </a:rPr>
              <a:t>S</a:t>
            </a:r>
            <a:r>
              <a:rPr lang="ru-RU" sz="2800" baseline="-25000" dirty="0" err="1" smtClean="0">
                <a:latin typeface="Arial Narrow" pitchFamily="34" charset="0"/>
              </a:rPr>
              <a:t>ш</a:t>
            </a:r>
            <a:r>
              <a:rPr lang="ru-RU" sz="2800" dirty="0" smtClean="0">
                <a:latin typeface="Arial Narrow" pitchFamily="34" charset="0"/>
              </a:rPr>
              <a:t> = 4</a:t>
            </a:r>
            <a:r>
              <a:rPr lang="el-GR" sz="2800" dirty="0" smtClean="0">
                <a:latin typeface="Arial Narrow" pitchFamily="34" charset="0"/>
              </a:rPr>
              <a:t>π</a:t>
            </a:r>
            <a:r>
              <a:rPr lang="en-US" sz="2800" dirty="0" smtClean="0">
                <a:latin typeface="Arial Narrow" pitchFamily="34" charset="0"/>
              </a:rPr>
              <a:t>R</a:t>
            </a:r>
            <a:r>
              <a:rPr lang="en-US" sz="2800" baseline="30000" dirty="0" smtClean="0">
                <a:latin typeface="Arial Narrow" pitchFamily="34" charset="0"/>
              </a:rPr>
              <a:t>2</a:t>
            </a:r>
            <a:r>
              <a:rPr lang="ru-RU" sz="2800" baseline="30000" dirty="0" smtClean="0">
                <a:latin typeface="Arial Narrow" pitchFamily="34" charset="0"/>
              </a:rPr>
              <a:t>  </a:t>
            </a:r>
            <a:r>
              <a:rPr lang="ru-RU" sz="2800" dirty="0" smtClean="0">
                <a:latin typeface="Arial Narrow" pitchFamily="34" charset="0"/>
              </a:rPr>
              <a:t>= 4·3 </a:t>
            </a:r>
            <a:r>
              <a:rPr lang="ru-RU" sz="2800" dirty="0" smtClean="0">
                <a:latin typeface="Arial Narrow" pitchFamily="34" charset="0"/>
              </a:rPr>
              <a:t>= 12.</a:t>
            </a:r>
          </a:p>
          <a:p>
            <a:endParaRPr lang="ru-RU" dirty="0"/>
          </a:p>
        </p:txBody>
      </p:sp>
      <p:pic>
        <p:nvPicPr>
          <p:cNvPr id="6" name="Рисунок 5" descr="sf5w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2656"/>
            <a:ext cx="2818342" cy="3143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_60.png"/>
          <p:cNvPicPr>
            <a:picLocks noChangeAspect="1"/>
          </p:cNvPicPr>
          <p:nvPr/>
        </p:nvPicPr>
        <p:blipFill>
          <a:blip r:embed="rId2" cstate="print"/>
          <a:srcRect r="27329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96044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Задача 11.</a:t>
            </a: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Объем </a:t>
            </a:r>
            <a:r>
              <a:rPr lang="ru-RU" sz="2800" dirty="0" smtClean="0">
                <a:latin typeface="Arial Narrow" pitchFamily="34" charset="0"/>
              </a:rPr>
              <a:t>шара равен 288 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 Найдите площадь его поверхности, деленную </a:t>
            </a:r>
            <a:r>
              <a:rPr lang="ru-RU" sz="2800" dirty="0" smtClean="0">
                <a:latin typeface="Arial Narrow" pitchFamily="34" charset="0"/>
              </a:rPr>
              <a:t>на </a:t>
            </a:r>
            <a:r>
              <a:rPr lang="ru-RU" sz="2800" dirty="0" smtClean="0">
                <a:latin typeface="Arial Narrow" pitchFamily="34" charset="0"/>
              </a:rPr>
              <a:t> </a:t>
            </a:r>
            <a:r>
              <a:rPr lang="ru-RU" sz="2800" dirty="0" err="1" smtClean="0">
                <a:latin typeface="Arial Narrow" pitchFamily="34" charset="0"/>
              </a:rPr>
              <a:t>π</a:t>
            </a: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212976"/>
            <a:ext cx="8568952" cy="3385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Решение: </a:t>
            </a:r>
          </a:p>
          <a:p>
            <a:r>
              <a:rPr lang="ru-RU" sz="2800" dirty="0" smtClean="0">
                <a:latin typeface="Arial Narrow" pitchFamily="34" charset="0"/>
              </a:rPr>
              <a:t>Объем шара радиуса  вычисляется по </a:t>
            </a:r>
            <a:r>
              <a:rPr lang="ru-RU" sz="2800" dirty="0" smtClean="0">
                <a:latin typeface="Arial Narrow" pitchFamily="34" charset="0"/>
              </a:rPr>
              <a:t>формуле</a:t>
            </a:r>
          </a:p>
          <a:p>
            <a:r>
              <a:rPr lang="ru-RU" sz="2800" dirty="0" smtClean="0">
                <a:latin typeface="Arial Narrow" pitchFamily="34" charset="0"/>
              </a:rPr>
              <a:t>откуда</a:t>
            </a:r>
            <a:endParaRPr lang="ru-RU" sz="2800" dirty="0" smtClean="0">
              <a:latin typeface="Arial Narrow" pitchFamily="34" charset="0"/>
            </a:endParaRPr>
          </a:p>
          <a:p>
            <a:endParaRPr lang="ru-RU" sz="2800" dirty="0" smtClean="0">
              <a:latin typeface="Arial Narrow" pitchFamily="34" charset="0"/>
            </a:endParaRPr>
          </a:p>
          <a:p>
            <a:endParaRPr lang="ru-RU" sz="2800" dirty="0" smtClean="0">
              <a:latin typeface="Arial Narrow" pitchFamily="34" charset="0"/>
            </a:endParaRPr>
          </a:p>
          <a:p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Площадь </a:t>
            </a:r>
            <a:r>
              <a:rPr lang="ru-RU" sz="2800" dirty="0" smtClean="0">
                <a:latin typeface="Arial Narrow" pitchFamily="34" charset="0"/>
              </a:rPr>
              <a:t>его поверхности:</a:t>
            </a:r>
          </a:p>
          <a:p>
            <a:endParaRPr lang="ru-RU" dirty="0"/>
          </a:p>
        </p:txBody>
      </p:sp>
      <p:pic>
        <p:nvPicPr>
          <p:cNvPr id="5" name="Рисунок 4" descr="image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3573016"/>
            <a:ext cx="1621058" cy="936104"/>
          </a:xfrm>
          <a:prstGeom prst="rect">
            <a:avLst/>
          </a:prstGeom>
        </p:spPr>
      </p:pic>
      <p:pic>
        <p:nvPicPr>
          <p:cNvPr id="6" name="Рисунок 5" descr="image003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221088"/>
            <a:ext cx="2286254" cy="1584176"/>
          </a:xfrm>
          <a:prstGeom prst="rect">
            <a:avLst/>
          </a:prstGeom>
        </p:spPr>
      </p:pic>
      <p:pic>
        <p:nvPicPr>
          <p:cNvPr id="7" name="Рисунок 6" descr="image004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5733256"/>
            <a:ext cx="3659885" cy="504056"/>
          </a:xfrm>
          <a:prstGeom prst="rect">
            <a:avLst/>
          </a:prstGeom>
        </p:spPr>
      </p:pic>
      <p:pic>
        <p:nvPicPr>
          <p:cNvPr id="8" name="Рисунок 7" descr="sf5w3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260648"/>
            <a:ext cx="2602318" cy="2902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20891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Многогранником</a:t>
            </a:r>
            <a:r>
              <a:rPr lang="ru-RU" sz="40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называется тело, граница которого состоит из кусков плоскостей (многоугольников). </a:t>
            </a:r>
          </a:p>
          <a:p>
            <a:r>
              <a:rPr lang="ru-RU" sz="2400" dirty="0" smtClean="0">
                <a:latin typeface="Arial Narrow" pitchFamily="34" charset="0"/>
              </a:rPr>
              <a:t>Эти многоугольники называются </a:t>
            </a:r>
            <a:r>
              <a:rPr lang="ru-RU" sz="2400" b="1" dirty="0" smtClean="0">
                <a:latin typeface="Arial Narrow" pitchFamily="34" charset="0"/>
              </a:rPr>
              <a:t>гранями</a:t>
            </a:r>
            <a:r>
              <a:rPr lang="ru-RU" sz="2400" dirty="0" smtClean="0">
                <a:latin typeface="Arial Narrow" pitchFamily="34" charset="0"/>
              </a:rPr>
              <a:t>, их стороны </a:t>
            </a:r>
            <a:r>
              <a:rPr lang="ru-RU" sz="2400" b="1" dirty="0" smtClean="0">
                <a:latin typeface="Arial Narrow" pitchFamily="34" charset="0"/>
              </a:rPr>
              <a:t>ребрами</a:t>
            </a:r>
            <a:r>
              <a:rPr lang="ru-RU" sz="2400" dirty="0" smtClean="0">
                <a:latin typeface="Arial Narrow" pitchFamily="34" charset="0"/>
              </a:rPr>
              <a:t>, их вершины </a:t>
            </a:r>
            <a:r>
              <a:rPr lang="ru-RU" sz="2400" b="1" dirty="0" smtClean="0">
                <a:latin typeface="Arial Narrow" pitchFamily="34" charset="0"/>
              </a:rPr>
              <a:t>вершинами многогранника</a:t>
            </a:r>
            <a:r>
              <a:rPr lang="ru-RU" sz="2400" dirty="0" smtClean="0">
                <a:latin typeface="Arial Narrow" pitchFamily="34" charset="0"/>
              </a:rPr>
              <a:t>. Отрезки, соединяющие две вершины, не лежащие на одной грани, называются </a:t>
            </a:r>
            <a:r>
              <a:rPr lang="ru-RU" sz="2400" b="1" dirty="0" smtClean="0">
                <a:latin typeface="Arial Narrow" pitchFamily="34" charset="0"/>
              </a:rPr>
              <a:t>диагоналями многогранника</a:t>
            </a:r>
            <a:r>
              <a:rPr lang="ru-RU" sz="2400" dirty="0" smtClean="0">
                <a:latin typeface="Arial Narrow" pitchFamily="34" charset="0"/>
              </a:rPr>
              <a:t>. 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6" name="Рисунок 5" descr="6d739ef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924944"/>
            <a:ext cx="5349523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7020272" cy="5416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Объемом тела</a:t>
            </a:r>
            <a:r>
              <a:rPr lang="ru-RU" dirty="0" smtClean="0">
                <a:latin typeface="Arial Narrow" pitchFamily="34" charset="0"/>
              </a:rPr>
              <a:t> </a:t>
            </a:r>
            <a:r>
              <a:rPr lang="ru-RU" sz="2400" dirty="0" smtClean="0">
                <a:latin typeface="Arial Narrow" pitchFamily="34" charset="0"/>
              </a:rPr>
              <a:t>называется положительная величина, характеризующая часть пространства, занимаемую телом, и обладающая следующими свойствами:</a:t>
            </a:r>
          </a:p>
          <a:p>
            <a:endParaRPr lang="ru-RU" sz="24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равные тела имеют равные объемы; при параллельном переносе тела его объем не изменяется;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если тело разбить на части, являющиеся простыми телами, то объем тела равен объему его частей;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Narrow" pitchFamily="34" charset="0"/>
              </a:rPr>
              <a:t>за единицу объема принят объем куба, ребро которого равно единице длины;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1800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Призма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84784"/>
            <a:ext cx="331236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Многогранник, составленный из двух равных многоугольников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A</a:t>
            </a:r>
            <a:r>
              <a:rPr lang="ru-RU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1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A</a:t>
            </a:r>
            <a:r>
              <a:rPr lang="ru-RU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…A</a:t>
            </a:r>
            <a:r>
              <a:rPr lang="en-US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и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B</a:t>
            </a:r>
            <a:r>
              <a:rPr lang="en-US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1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B</a:t>
            </a:r>
            <a:r>
              <a:rPr lang="en-US" sz="28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…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B</a:t>
            </a:r>
            <a:r>
              <a:rPr lang="en-US" sz="28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n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, расположенных в параллельных плоскостях, и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n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параллелограммов, называется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призмой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412776"/>
            <a:ext cx="4032448" cy="417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99992" y="1484784"/>
            <a:ext cx="3895725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484784"/>
            <a:ext cx="331236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Отрезки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A</a:t>
            </a:r>
            <a:r>
              <a:rPr lang="en-US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B</a:t>
            </a:r>
            <a:r>
              <a:rPr lang="en-US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1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, A</a:t>
            </a:r>
            <a:r>
              <a:rPr lang="en-US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2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B</a:t>
            </a:r>
            <a:r>
              <a:rPr lang="en-US" sz="24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2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, …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,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A</a:t>
            </a:r>
            <a:r>
              <a:rPr lang="en-US" sz="24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n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B</a:t>
            </a:r>
            <a:r>
              <a:rPr lang="en-US" sz="24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называются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боковыми ребрами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 призмы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Боковые ребра призмы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равны и параллельны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412776"/>
            <a:ext cx="4608512" cy="5040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39952" y="1400091"/>
            <a:ext cx="2808312" cy="2973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727314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Боковые ребра призмы и высота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005064"/>
            <a:ext cx="3312368" cy="2569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Arial Narrow" pitchFamily="34" charset="0"/>
              </a:rPr>
              <a:t>Перпендикуляр, проведенный из какой-нибудь точки одного основания к плоскости другого основания, называется 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высотой</a:t>
            </a:r>
            <a:r>
              <a:rPr lang="ru-RU" sz="2300" dirty="0" smtClean="0">
                <a:latin typeface="Arial Narrow" pitchFamily="34" charset="0"/>
              </a:rPr>
              <a:t> призмы</a:t>
            </a:r>
            <a:r>
              <a:rPr lang="en-US" sz="2300" dirty="0" smtClean="0">
                <a:latin typeface="Arial Narrow" pitchFamily="34" charset="0"/>
              </a:rPr>
              <a:t> </a:t>
            </a:r>
            <a:endParaRPr lang="ru-RU" sz="2300" dirty="0" smtClean="0">
              <a:latin typeface="Arial Narrow" pitchFamily="34" charset="0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68144" y="3429000"/>
            <a:ext cx="2936696" cy="310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268760"/>
            <a:ext cx="7200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Если боковые ребра призмы перпендикулярны к основаниям, то призма называется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прямой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,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 противном случае –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наклонной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Высота прямой призмы равна её боковому ребру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i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068960"/>
            <a:ext cx="3384376" cy="345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228441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4048" y="3068960"/>
            <a:ext cx="3384376" cy="345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36096" y="3068960"/>
            <a:ext cx="2686050" cy="3457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188640"/>
            <a:ext cx="611898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Прямая и наклонная призма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ris-pitch-deck-b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302433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Прямая призма называется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правильной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, если её основания – правильные многоугольники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У правильной призмы  все боковые грани – равные прямоугольники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484784"/>
            <a:ext cx="5184576" cy="3744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67944" y="1700808"/>
            <a:ext cx="4507656" cy="31770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439254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Правильная призма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1069</Words>
  <Application>Microsoft Office PowerPoint</Application>
  <PresentationFormat>Экран (4:3)</PresentationFormat>
  <Paragraphs>210</Paragraphs>
  <Slides>32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C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</cp:revision>
  <dcterms:created xsi:type="dcterms:W3CDTF">2019-05-13T15:56:30Z</dcterms:created>
  <dcterms:modified xsi:type="dcterms:W3CDTF">2019-05-15T21:44:21Z</dcterms:modified>
</cp:coreProperties>
</file>