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92" r:id="rId6"/>
    <p:sldMasterId id="2147483804" r:id="rId7"/>
    <p:sldMasterId id="2147483816" r:id="rId8"/>
    <p:sldMasterId id="2147483828" r:id="rId9"/>
    <p:sldMasterId id="2147483840" r:id="rId10"/>
  </p:sldMasterIdLst>
  <p:notesMasterIdLst>
    <p:notesMasterId r:id="rId31"/>
  </p:notesMasterIdLst>
  <p:sldIdLst>
    <p:sldId id="257" r:id="rId11"/>
    <p:sldId id="284" r:id="rId12"/>
    <p:sldId id="302" r:id="rId13"/>
    <p:sldId id="303" r:id="rId14"/>
    <p:sldId id="299" r:id="rId15"/>
    <p:sldId id="305" r:id="rId16"/>
    <p:sldId id="287" r:id="rId17"/>
    <p:sldId id="304" r:id="rId18"/>
    <p:sldId id="270" r:id="rId19"/>
    <p:sldId id="277" r:id="rId20"/>
    <p:sldId id="279" r:id="rId21"/>
    <p:sldId id="278" r:id="rId22"/>
    <p:sldId id="280" r:id="rId23"/>
    <p:sldId id="281" r:id="rId24"/>
    <p:sldId id="271" r:id="rId25"/>
    <p:sldId id="289" r:id="rId26"/>
    <p:sldId id="290" r:id="rId27"/>
    <p:sldId id="295" r:id="rId28"/>
    <p:sldId id="300" r:id="rId29"/>
    <p:sldId id="30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BCB29-B8E9-4E50-BEBC-D94B510E9442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F9D8B-05FC-49FE-962F-56D580935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89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5767-FB70-4DD5-9EC5-361EC939B6F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60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5D514-2699-42F5-8D7A-A22E0F71BCC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91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98AE-6CF2-49D3-8AD7-8BA2A96750A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22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ACBD9A-8043-479B-9010-630AB9C14A1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D4E7-A94B-423F-9D12-1CC65100454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753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6EA30A-5B1F-4623-826A-D7EB7F10880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743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31F1-1616-4222-BC60-189E040A5937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301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BFBC6D1-65BD-412C-A4B6-0AD1431F9A05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076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D8CD-1A75-4A6B-9F44-9EA6CF2703F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941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F03212-738F-48AA-AD66-ECFD85053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1806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8AAD54-0EE7-4E03-BF19-F05C4D4CE3E9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774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2FA4F-13CB-423F-8516-11E3DA984C05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8575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2D6D-A3F6-41DB-9DAB-C1A058C5357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450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9F50-4311-4030-BED1-70848E42A3C9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401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4F421-EE03-40EE-888D-23221A64FAC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9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F318-E870-4E64-9959-745048904C1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021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F318-E870-4E64-9959-745048904C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2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F318-E870-4E64-9959-745048904C1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63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F318-E870-4E64-9959-745048904C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50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F318-E870-4E64-9959-745048904C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65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F318-E870-4E64-9959-745048904C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31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F318-E870-4E64-9959-745048904C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334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F318-E870-4E64-9959-745048904C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68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51D9-BE7A-44FC-8ED6-9BB69505BB0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085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F4F318-E870-4E64-9959-745048904C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851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F318-E870-4E64-9959-745048904C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617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E8BB-C8E6-462D-921C-3E52ACE3617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F318-E870-4E64-9959-745048904C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495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746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015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71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58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246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46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9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BEF282-AB17-45E7-A058-DBF0A3B1DED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1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01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673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93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48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790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407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64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464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50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9A79-4A87-41DC-90AE-30FD1E2699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888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13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52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386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81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1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05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7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41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88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347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64E5F5-782B-4FF8-B5C5-7B78E28F2E6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98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99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18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66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89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54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67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5D514-2699-42F5-8D7A-A22E0F71BCC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603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51D9-BE7A-44FC-8ED6-9BB69505BB0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705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BEF282-AB17-45E7-A058-DBF0A3B1DED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553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9A79-4A87-41DC-90AE-30FD1E2699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889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7B9E-9204-4F19-BD31-68E430797B8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603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64E5F5-782B-4FF8-B5C5-7B78E28F2E6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782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7B9E-9204-4F19-BD31-68E430797B8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04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5F35EA-2AEA-42FC-B372-F2DA568A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385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28A96E-925E-40AD-B73D-351B461FA26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2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E2E9-0539-404F-962D-09C2E083E22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7385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98AE-6CF2-49D3-8AD7-8BA2A96750A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402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9F50-4311-4030-BED1-70848E42A3C9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385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5D514-2699-42F5-8D7A-A22E0F71BCC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95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51D9-BE7A-44FC-8ED6-9BB69505BB0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754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BEF282-AB17-45E7-A058-DBF0A3B1DED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477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5F35EA-2AEA-42FC-B372-F2DA568A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667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9A79-4A87-41DC-90AE-30FD1E2699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355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64E5F5-782B-4FF8-B5C5-7B78E28F2E6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29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7B9E-9204-4F19-BD31-68E430797B8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525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5F35EA-2AEA-42FC-B372-F2DA568A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3133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28A96E-925E-40AD-B73D-351B461FA26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11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E2E9-0539-404F-962D-09C2E083E22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771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98AE-6CF2-49D3-8AD7-8BA2A96750A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16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9F50-4311-4030-BED1-70848E42A3C9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91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5D514-2699-42F5-8D7A-A22E0F71BCC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27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51D9-BE7A-44FC-8ED6-9BB69505BB0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1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28A96E-925E-40AD-B73D-351B461FA26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514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BEF282-AB17-45E7-A058-DBF0A3B1DED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313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9A79-4A87-41DC-90AE-30FD1E2699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70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64E5F5-782B-4FF8-B5C5-7B78E28F2E6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230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7B9E-9204-4F19-BD31-68E430797B8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6974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5F35EA-2AEA-42FC-B372-F2DA568A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0588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28A96E-925E-40AD-B73D-351B461FA26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703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E2E9-0539-404F-962D-09C2E083E22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524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98AE-6CF2-49D3-8AD7-8BA2A96750A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48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9F50-4311-4030-BED1-70848E42A3C9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432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5D514-2699-42F5-8D7A-A22E0F71BCC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35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E2E9-0539-404F-962D-09C2E083E22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9550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51D9-BE7A-44FC-8ED6-9BB69505BB0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56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BEF282-AB17-45E7-A058-DBF0A3B1DED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68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9A79-4A87-41DC-90AE-30FD1E2699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24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64E5F5-782B-4FF8-B5C5-7B78E28F2E6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09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7B9E-9204-4F19-BD31-68E430797B8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5419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5F35EA-2AEA-42FC-B372-F2DA568A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7677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28A96E-925E-40AD-B73D-351B461FA26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103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E2E9-0539-404F-962D-09C2E083E22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2303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98AE-6CF2-49D3-8AD7-8BA2A96750A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863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9F50-4311-4030-BED1-70848E42A3C9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38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043A6-0F85-4896-8DC0-6F8B5E6C4E13}" type="slidenum">
              <a:rPr lang="ru-RU">
                <a:solidFill>
                  <a:srgbClr val="8CADAE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82609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6AF3ED-46B8-4C84-AAA0-B5F0D6A24EA4}" type="slidenum">
              <a:rPr lang="ru-RU">
                <a:solidFill>
                  <a:srgbClr val="8CADAE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5605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CE8BB-C8E6-462D-921C-3E52ACE3617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4F318-E870-4E64-9959-745048904C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1819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98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30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060ED9-B2D2-4CF2-BAF7-7E5798E708F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B29D86-F5DA-4274-A51E-EFD0F2E15E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61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043A6-0F85-4896-8DC0-6F8B5E6C4E13}" type="slidenum">
              <a:rPr lang="ru-RU">
                <a:solidFill>
                  <a:srgbClr val="8CADAE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76791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043A6-0F85-4896-8DC0-6F8B5E6C4E13}" type="slidenum">
              <a:rPr lang="ru-RU">
                <a:solidFill>
                  <a:srgbClr val="8CADAE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97891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043A6-0F85-4896-8DC0-6F8B5E6C4E13}" type="slidenum">
              <a:rPr lang="ru-RU">
                <a:solidFill>
                  <a:srgbClr val="8CADAE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5747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88A0AC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043A6-0F85-4896-8DC0-6F8B5E6C4E13}" type="slidenum">
              <a:rPr lang="ru-RU">
                <a:solidFill>
                  <a:srgbClr val="8CADAE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93407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42938"/>
            <a:ext cx="7772400" cy="1643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Серебряный век русской поэзии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lastslide" highlightClick="1"/>
          </p:cNvPr>
          <p:cNvSpPr/>
          <p:nvPr/>
        </p:nvSpPr>
        <p:spPr>
          <a:xfrm>
            <a:off x="8429625" y="6000750"/>
            <a:ext cx="400050" cy="428625"/>
          </a:xfrm>
          <a:prstGeom prst="actionButtonBlank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1"/>
            <a:ext cx="5616624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420453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Акмеизм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ru-RU" sz="37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3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Акмеизм</a:t>
            </a:r>
            <a:r>
              <a:rPr lang="ru-RU" sz="37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7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греч.яз</a:t>
            </a:r>
            <a:r>
              <a:rPr lang="ru-RU" sz="3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– </a:t>
            </a:r>
            <a:r>
              <a:rPr lang="ru-RU" sz="3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степень чего-либо, цветущая сила</a:t>
            </a:r>
            <a:r>
              <a:rPr lang="ru-RU" sz="3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 algn="just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3500" dirty="0" smtClean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Конкретно-чувственное </a:t>
            </a:r>
            <a:r>
              <a:rPr lang="ru-RU" sz="3500" dirty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 внешнего мира</a:t>
            </a:r>
            <a:endParaRPr lang="ru-RU" sz="37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42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Принципы акмеизма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41438"/>
            <a:ext cx="8507413" cy="4789487"/>
          </a:xfrm>
        </p:spPr>
        <p:txBody>
          <a:bodyPr>
            <a:normAutofit/>
          </a:bodyPr>
          <a:lstStyle/>
          <a:p>
            <a:pPr marL="274320" lvl="0" indent="-274320" eaLnBrk="1" fontAlgn="auto" hangingPunct="1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ru-RU" sz="3600" dirty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 традиций «золотого века» русской </a:t>
            </a:r>
            <a:r>
              <a:rPr lang="ru-RU" sz="3600" dirty="0" smtClean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поэзии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к поэзии как к мастерству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Романтические мотивы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ценностей и красоты реального мира</a:t>
            </a:r>
          </a:p>
        </p:txBody>
      </p:sp>
    </p:spTree>
    <p:extLst>
      <p:ext uri="{BB962C8B-B14F-4D97-AF65-F5344CB8AC3E}">
        <p14:creationId xmlns:p14="http://schemas.microsoft.com/office/powerpoint/2010/main" xmlns="" val="396183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4248472" cy="5040560"/>
          </a:xfrm>
        </p:spPr>
        <p:txBody>
          <a:bodyPr>
            <a:normAutofit/>
          </a:bodyPr>
          <a:lstStyle/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 smtClean="0"/>
              <a:t>       </a:t>
            </a:r>
            <a:endParaRPr lang="ru-RU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r>
              <a:rPr lang="ru-RU" sz="3200" b="1" dirty="0" smtClean="0"/>
              <a:t>    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589240"/>
            <a:ext cx="4536504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Анна Ахматова</a:t>
            </a:r>
            <a:endParaRPr lang="ru-RU" dirty="0"/>
          </a:p>
        </p:txBody>
      </p:sp>
      <p:pic>
        <p:nvPicPr>
          <p:cNvPr id="6" name="Picture 4" descr="C:\Documents and Settings\GPGM1\Рабочий стол\Маша-редактор папки\Развитие\Фотоальбомы\Фото\Анна Ахматов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1592">
            <a:off x="390211" y="2437597"/>
            <a:ext cx="2768448" cy="3408984"/>
          </a:xfrm>
          <a:prstGeom prst="rect">
            <a:avLst/>
          </a:prstGeom>
          <a:noFill/>
        </p:spPr>
      </p:pic>
      <p:pic>
        <p:nvPicPr>
          <p:cNvPr id="7" name="Picture 2" descr="C:\Users\galina\Desktop\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5031">
            <a:off x="5550253" y="3322761"/>
            <a:ext cx="2640813" cy="3223742"/>
          </a:xfrm>
          <a:prstGeom prst="rect">
            <a:avLst/>
          </a:prstGeom>
          <a:noFill/>
        </p:spPr>
      </p:pic>
      <p:pic>
        <p:nvPicPr>
          <p:cNvPr id="8" name="Picture 2" descr="C:\Users\galina\Desktop\20100525gum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3384376" cy="27723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4941">
            <a:off x="3131840" y="260648"/>
            <a:ext cx="2592288" cy="577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444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Футуризм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00188"/>
            <a:ext cx="8504238" cy="471487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Футуризм</a:t>
            </a:r>
            <a:r>
              <a:rPr lang="ru-RU" sz="3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7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лат.яз</a:t>
            </a:r>
            <a:r>
              <a:rPr lang="ru-RU" sz="3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– </a:t>
            </a:r>
            <a:r>
              <a:rPr lang="ru-RU" sz="3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будущее.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Футуристы отводили себе роль прообраза искусства будущего, разрушали культурные стереотипы.</a:t>
            </a:r>
            <a:endParaRPr lang="en-US" sz="37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1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Принципы футуризма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28750"/>
            <a:ext cx="8713788" cy="47021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Отрицание «старого искусства», утверждение «нового искусства», призванного преобразить мир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Установка на обновление поэтического языка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Эстетическое бунтарство, эпатаж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функции искусства как выражения творчества масс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8358188" y="6000750"/>
            <a:ext cx="428625" cy="428625"/>
          </a:xfrm>
          <a:prstGeom prst="actionButtonBlank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4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5733256"/>
            <a:ext cx="7301116" cy="100811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В.В.Маяковский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3910137" cy="21630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galina\Desktop\ГГ\мая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5"/>
            <a:ext cx="1800199" cy="3240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lina\Desktop\ГГ\мая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996443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lina\Desktop\ГГ\маяк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096344" cy="3024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lina\Desktop\ГГ\маяковски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72408">
            <a:off x="188209" y="817371"/>
            <a:ext cx="2721202" cy="3836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3114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15212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D19049">
                    <a:lumMod val="50000"/>
                  </a:srgbClr>
                </a:solidFill>
              </a:rPr>
              <a:t>Новокрестьянская</a:t>
            </a:r>
            <a:br>
              <a:rPr lang="ru-RU" sz="4800" b="1" dirty="0" smtClean="0">
                <a:solidFill>
                  <a:srgbClr val="D19049">
                    <a:lumMod val="50000"/>
                  </a:srgbClr>
                </a:solidFill>
              </a:rPr>
            </a:br>
            <a:r>
              <a:rPr lang="ru-RU" sz="4800" b="1" dirty="0" smtClean="0">
                <a:solidFill>
                  <a:srgbClr val="D19049">
                    <a:lumMod val="50000"/>
                  </a:srgbClr>
                </a:solidFill>
              </a:rPr>
              <a:t>поэзия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endParaRPr lang="ru-RU" sz="37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Главные </a:t>
            </a:r>
            <a:r>
              <a:rPr lang="ru-RU" sz="37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устои,объединявшие</a:t>
            </a: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sz="37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поэтов "</a:t>
            </a: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новокрестьянской</a:t>
            </a:r>
            <a:r>
              <a:rPr lang="ru-RU" sz="37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" </a:t>
            </a: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плеяды,- это</a:t>
            </a:r>
            <a:r>
              <a:rPr lang="ru-RU" sz="3700" dirty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 любовь к родине, культ трудовой нравственности, кровная связь с родной </a:t>
            </a:r>
            <a:r>
              <a:rPr lang="ru-RU" sz="3700" dirty="0" smtClean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природой.</a:t>
            </a:r>
            <a:endParaRPr lang="ru-RU" sz="37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00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16632"/>
            <a:ext cx="8534400" cy="144016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D19049">
                    <a:lumMod val="50000"/>
                  </a:srgbClr>
                </a:solidFill>
              </a:rPr>
              <a:t>Принципы </a:t>
            </a:r>
            <a:r>
              <a:rPr lang="ru-RU" sz="4800" b="1" dirty="0" err="1" smtClean="0">
                <a:solidFill>
                  <a:srgbClr val="D19049">
                    <a:lumMod val="50000"/>
                  </a:srgbClr>
                </a:solidFill>
              </a:rPr>
              <a:t>новокресть</a:t>
            </a:r>
            <a:r>
              <a:rPr lang="ru-RU" sz="4800" b="1" dirty="0" smtClean="0">
                <a:solidFill>
                  <a:srgbClr val="D19049">
                    <a:lumMod val="50000"/>
                  </a:srgbClr>
                </a:solidFill>
              </a:rPr>
              <a:t>-янской поэзии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/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Поэтизация деревенского быта и сельской природы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Связь труженика с миром природы и устного творчества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/>
                <a:cs typeface="Times New Roman"/>
              </a:rPr>
              <a:t>Чувство неприязни к жизни шумного и душного города</a:t>
            </a:r>
          </a:p>
          <a:p>
            <a:pPr marL="0" indent="0">
              <a:spcAft>
                <a:spcPts val="1000"/>
              </a:spcAft>
              <a:buNone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37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37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80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31" b="19731"/>
          <a:stretch>
            <a:fillRect/>
          </a:stretch>
        </p:blipFill>
        <p:spPr>
          <a:xfrm>
            <a:off x="4475163" y="1143000"/>
            <a:ext cx="4668837" cy="40862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5085184"/>
            <a:ext cx="4032448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С.А.Есенин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galina\Desktop\ГГ\Айседоры Дункан и Сергея Есенин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1"/>
            <a:ext cx="3528392" cy="3168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lina\Desktop\ГГ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17646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58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10401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Значение поэзии Серебряного века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600200"/>
            <a:ext cx="8713788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Выражение настроения эпохи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Поиски новых путей в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литерату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-ре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Разнообразие творческих индивидуальностей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Привлечение читателя к сотворчеству</a:t>
            </a:r>
          </a:p>
        </p:txBody>
      </p:sp>
    </p:spTree>
    <p:extLst>
      <p:ext uri="{BB962C8B-B14F-4D97-AF65-F5344CB8AC3E}">
        <p14:creationId xmlns:p14="http://schemas.microsoft.com/office/powerpoint/2010/main" xmlns="" val="27937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«СЕРЕБРЯНЫЙ ВЕК»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ctr" eaLnBrk="1" hangingPunct="1">
              <a:buClrTx/>
              <a:buSzTx/>
              <a:buNone/>
            </a:pPr>
            <a:r>
              <a:rPr lang="ru-RU" altLang="ru-RU" sz="3300" kern="0" dirty="0" smtClean="0">
                <a:solidFill>
                  <a:srgbClr val="000000"/>
                </a:solidFill>
                <a:latin typeface="+mj-lt"/>
              </a:rPr>
              <a:t>Это </a:t>
            </a:r>
            <a:r>
              <a:rPr lang="ru-RU" altLang="ru-RU" sz="3300" kern="0" dirty="0">
                <a:solidFill>
                  <a:srgbClr val="000000"/>
                </a:solidFill>
                <a:latin typeface="+mj-lt"/>
              </a:rPr>
              <a:t>время духовного новаторства, крупного скачка в развитии отечественной культуры. Именно в этот период родились новые литературные жанры, обогатилась эстетика художественного творчества, прославилась целая плеяда выдающихся просветителей, деятелей науки, писателей, поэтов, художников.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85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ctr" eaLnBrk="1" hangingPunct="1">
              <a:buClrTx/>
              <a:buSzTx/>
              <a:buNone/>
            </a:pPr>
            <a:r>
              <a:rPr lang="ru-RU" altLang="ru-RU" sz="4100" kern="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Поэзия конца 19 – начала 20 веков занимала ведущее место в русской культуре и развивалась под влиянием классической литературы </a:t>
            </a:r>
            <a:r>
              <a:rPr lang="es-AR" altLang="ru-RU" sz="4100" kern="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XIX</a:t>
            </a:r>
            <a:r>
              <a:rPr lang="ru-RU" altLang="ru-RU" sz="4100" kern="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века.</a:t>
            </a:r>
          </a:p>
          <a:p>
            <a:pPr marL="228600" lvl="0" indent="-18288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rebuchet MS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1549077" cy="187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57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1844824"/>
          </a:xfrm>
        </p:spPr>
        <p:txBody>
          <a:bodyPr/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Хронологические рамки поэзии «Серебряного века»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128" y="1628801"/>
            <a:ext cx="626723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645024"/>
            <a:ext cx="626745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70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Поэты Серебряного века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915" y="1527175"/>
            <a:ext cx="461365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61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9DD9">
                    <a:lumMod val="75000"/>
                  </a:srgbClr>
                </a:solidFill>
              </a:rPr>
              <a:t>Представители ведущих течений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040560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068960"/>
            <a:ext cx="208823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В.Брюсов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А.Блок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Бальмонт</a:t>
            </a:r>
          </a:p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А.Белый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endParaRPr lang="ru-RU" sz="2000" dirty="0" smtClean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3068960"/>
            <a:ext cx="2016224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А.Ахматова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Н.Гумилёв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Б.Пастернак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endParaRPr lang="ru-RU" sz="2400" dirty="0" smtClean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068960"/>
            <a:ext cx="2160240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В.Маяковский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В.Хлебников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Д.Бурлюк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6256" y="3068960"/>
            <a:ext cx="208823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С.Есенин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Н.Клюев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r>
              <a:rPr lang="ru-RU" sz="2000" dirty="0" err="1" smtClean="0">
                <a:solidFill>
                  <a:prstClr val="white"/>
                </a:solidFill>
              </a:rPr>
              <a:t>А.Ширяевец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endParaRPr lang="ru-RU" sz="2000" dirty="0">
              <a:solidFill>
                <a:prstClr val="white"/>
              </a:solidFill>
            </a:endParaRPr>
          </a:p>
          <a:p>
            <a:pPr algn="ctr"/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endParaRPr lang="ru-RU" sz="2000" dirty="0" smtClean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2060848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Символизм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11760" y="2060848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Акмеизм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4008" y="2060848"/>
            <a:ext cx="18722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Футуризм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60232" y="2060848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rgbClr val="FF0000"/>
                </a:solidFill>
              </a:rPr>
              <a:t>Новокрксть</a:t>
            </a:r>
            <a:r>
              <a:rPr lang="ru-RU" sz="2200" b="1" dirty="0" smtClean="0">
                <a:solidFill>
                  <a:srgbClr val="FF0000"/>
                </a:solidFill>
              </a:rPr>
              <a:t>-янская поэзия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2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2996952"/>
          </a:xfrm>
        </p:spPr>
        <p:txBody>
          <a:bodyPr/>
          <a:lstStyle/>
          <a:p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Это был полный солнечного сияния созидательный мир, жаждущий красоты и самоутверждения. </a:t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Имена поэтов, составивших духовную основу Серебряного века, всем известны: Сергей Есенин, Владимир Маяковский,  Александр Блок, Андрей </a:t>
            </a:r>
            <a:r>
              <a:rPr lang="ru-RU" sz="20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Белый,Анна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Ахматова и многие другие</a:t>
            </a:r>
            <a:r>
              <a:rPr lang="ru-RU" sz="11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6267231" cy="35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89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D19049">
                    <a:lumMod val="50000"/>
                  </a:srgbClr>
                </a:solidFill>
              </a:rPr>
              <a:t>Символизм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ru-RU" altLang="ru-RU" sz="3700" dirty="0" smtClean="0">
                <a:solidFill>
                  <a:srgbClr val="FF802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Символизм </a:t>
            </a:r>
            <a:r>
              <a:rPr lang="ru-RU" altLang="ru-RU" sz="3700" dirty="0">
                <a:solidFill>
                  <a:srgbClr val="FF802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первое и самое значительное из модернистских течений в России</a:t>
            </a:r>
            <a:r>
              <a:rPr lang="ru-RU" altLang="ru-RU" sz="3700" dirty="0" smtClean="0">
                <a:solidFill>
                  <a:srgbClr val="FF802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  <a:p>
            <a:pPr marL="0" lvl="0" indent="0" algn="ctr" eaLnBrk="1" hangingPunct="1">
              <a:spcBef>
                <a:spcPct val="50000"/>
              </a:spcBef>
              <a:buClrTx/>
              <a:buSzTx/>
              <a:buNone/>
            </a:pPr>
            <a:endParaRPr lang="ru-RU" altLang="ru-RU" sz="3700" dirty="0">
              <a:solidFill>
                <a:srgbClr val="FF802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lvl="0" indent="0" algn="just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37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Символизм</a:t>
            </a:r>
            <a:r>
              <a:rPr lang="ru-RU" sz="3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7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греч.яз</a:t>
            </a:r>
            <a:r>
              <a:rPr lang="ru-RU" sz="3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– </a:t>
            </a:r>
            <a:r>
              <a:rPr lang="ru-RU" sz="3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знак, </a:t>
            </a:r>
            <a:r>
              <a:rPr lang="ru-RU" sz="3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</a:t>
            </a:r>
            <a:r>
              <a:rPr lang="ru-RU" sz="3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 algn="ctr" eaLnBrk="1" hangingPunct="1">
              <a:spcBef>
                <a:spcPct val="50000"/>
              </a:spcBef>
              <a:buClrTx/>
              <a:buSzTx/>
              <a:buNone/>
            </a:pPr>
            <a:endParaRPr lang="ru-RU" sz="3700" dirty="0">
              <a:solidFill>
                <a:srgbClr val="D1634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84176"/>
          </a:xfrm>
        </p:spPr>
        <p:txBody>
          <a:bodyPr/>
          <a:lstStyle/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</a:pPr>
            <a:r>
              <a:rPr lang="ru-RU" sz="4400" b="1" dirty="0">
                <a:solidFill>
                  <a:srgbClr val="D19049">
                    <a:lumMod val="50000"/>
                  </a:srgbClr>
                </a:solidFill>
                <a:ea typeface="+mn-ea"/>
                <a:cs typeface="+mn-cs"/>
              </a:rPr>
              <a:t>Принципы символизма</a:t>
            </a:r>
            <a:br>
              <a:rPr lang="ru-RU" sz="4400" b="1" dirty="0">
                <a:solidFill>
                  <a:srgbClr val="D19049">
                    <a:lumMod val="50000"/>
                  </a:srgb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0" indent="-274320" eaLnBrk="1" fontAlgn="auto" hangingPunct="1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ru-RU" sz="3600" dirty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Сотворчество с читателем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ru-RU" sz="3600" dirty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Мистические идеалы и вера в обновление мира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ru-RU" sz="3600" dirty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многозначности слова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ru-RU" sz="3600" dirty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Мифотворчество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ru-RU" sz="3600" dirty="0">
                <a:solidFill>
                  <a:srgbClr val="D1904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Музыкальность поэзии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66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49" b="16749"/>
          <a:stretch>
            <a:fillRect/>
          </a:stretch>
        </p:blipFill>
        <p:spPr>
          <a:xfrm>
            <a:off x="3707904" y="1340769"/>
            <a:ext cx="5436096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3960440" cy="6741368"/>
          </a:xfrm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endParaRPr lang="ru-RU" sz="17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5856" y="5517232"/>
            <a:ext cx="5544616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Александр Блок</a:t>
            </a:r>
            <a:endParaRPr lang="ru-RU" dirty="0"/>
          </a:p>
        </p:txBody>
      </p:sp>
      <p:pic>
        <p:nvPicPr>
          <p:cNvPr id="8" name="Picture 6" descr="Бл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8" t="6938" r="4828" b="3995"/>
          <a:stretch>
            <a:fillRect/>
          </a:stretch>
        </p:blipFill>
        <p:spPr bwMode="auto">
          <a:xfrm rot="499621">
            <a:off x="1674862" y="3924100"/>
            <a:ext cx="2175622" cy="256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galina\Desktop\ГГ\Бл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1520">
            <a:off x="435128" y="471969"/>
            <a:ext cx="3380767" cy="2893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2264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21">
      <a:dk1>
        <a:srgbClr val="88A0AC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Официальная">
  <a:themeElements>
    <a:clrScheme name="Другая 21">
      <a:dk1>
        <a:srgbClr val="88A0AC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Официальная">
  <a:themeElements>
    <a:clrScheme name="Другая 21">
      <a:dk1>
        <a:srgbClr val="88A0AC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Официальная">
  <a:themeElements>
    <a:clrScheme name="Другая 21">
      <a:dk1>
        <a:srgbClr val="88A0AC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Официальная">
  <a:themeElements>
    <a:clrScheme name="Другая 21">
      <a:dk1>
        <a:srgbClr val="88A0AC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Официальная">
  <a:themeElements>
    <a:clrScheme name="Другая 21">
      <a:dk1>
        <a:srgbClr val="88A0AC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325</Words>
  <Application>Microsoft Office PowerPoint</Application>
  <PresentationFormat>Экран (4:3)</PresentationFormat>
  <Paragraphs>80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Официальная</vt:lpstr>
      <vt:lpstr>Поток</vt:lpstr>
      <vt:lpstr>Воздушный поток</vt:lpstr>
      <vt:lpstr>2_Воздушный поток</vt:lpstr>
      <vt:lpstr>3_Воздушный поток</vt:lpstr>
      <vt:lpstr>3_Официальная</vt:lpstr>
      <vt:lpstr>4_Официальная</vt:lpstr>
      <vt:lpstr>5_Официальная</vt:lpstr>
      <vt:lpstr>6_Официальная</vt:lpstr>
      <vt:lpstr>1_Официальная</vt:lpstr>
      <vt:lpstr>Серебряный век русской поэзии</vt:lpstr>
      <vt:lpstr>«СЕРЕБРЯНЫЙ ВЕК» </vt:lpstr>
      <vt:lpstr>Хронологические рамки поэзии «Серебряного века» </vt:lpstr>
      <vt:lpstr>Поэты Серебряного века</vt:lpstr>
      <vt:lpstr>Представители ведущих течений</vt:lpstr>
      <vt:lpstr>Это был полный солнечного сияния созидательный мир, жаждущий красоты и самоутверждения.  Имена поэтов, составивших духовную основу Серебряного века, всем известны: Сергей Есенин, Владимир Маяковский,  Александр Блок, Андрей Белый,Анна Ахматова и многие другие. </vt:lpstr>
      <vt:lpstr>Символизм</vt:lpstr>
      <vt:lpstr>Принципы символизма </vt:lpstr>
      <vt:lpstr>    Александр Блок</vt:lpstr>
      <vt:lpstr>Акмеизм</vt:lpstr>
      <vt:lpstr>Принципы акмеизма</vt:lpstr>
      <vt:lpstr>Анна Ахматова</vt:lpstr>
      <vt:lpstr>Футуризм</vt:lpstr>
      <vt:lpstr>Принципы футуризма</vt:lpstr>
      <vt:lpstr>В.В.Маяковский</vt:lpstr>
      <vt:lpstr>Новокрестьянская поэзия</vt:lpstr>
      <vt:lpstr>Принципы новокресть-янской поэзии</vt:lpstr>
      <vt:lpstr>С.А.Есенин</vt:lpstr>
      <vt:lpstr>Значение поэзии Серебряного века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Серебряный век русской поэзии</dc:title>
  <dc:creator>galina</dc:creator>
  <cp:lastModifiedBy>Larisa</cp:lastModifiedBy>
  <cp:revision>55</cp:revision>
  <dcterms:created xsi:type="dcterms:W3CDTF">2014-03-18T18:07:09Z</dcterms:created>
  <dcterms:modified xsi:type="dcterms:W3CDTF">2019-06-20T04:18:02Z</dcterms:modified>
</cp:coreProperties>
</file>