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58" r:id="rId10"/>
    <p:sldId id="259" r:id="rId11"/>
    <p:sldId id="260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A781D-EAC4-4703-982A-95C931401997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78CA7-4509-422D-9450-F5135BD08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A781D-EAC4-4703-982A-95C931401997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78CA7-4509-422D-9450-F5135BD08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A781D-EAC4-4703-982A-95C931401997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78CA7-4509-422D-9450-F5135BD08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A781D-EAC4-4703-982A-95C931401997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78CA7-4509-422D-9450-F5135BD08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A781D-EAC4-4703-982A-95C931401997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78CA7-4509-422D-9450-F5135BD08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A781D-EAC4-4703-982A-95C931401997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78CA7-4509-422D-9450-F5135BD08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A781D-EAC4-4703-982A-95C931401997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78CA7-4509-422D-9450-F5135BD08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A781D-EAC4-4703-982A-95C931401997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78CA7-4509-422D-9450-F5135BD08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A781D-EAC4-4703-982A-95C931401997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78CA7-4509-422D-9450-F5135BD08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A781D-EAC4-4703-982A-95C931401997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78CA7-4509-422D-9450-F5135BD08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A781D-EAC4-4703-982A-95C931401997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078CA7-4509-422D-9450-F5135BD08F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61A781D-EAC4-4703-982A-95C931401997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4078CA7-4509-422D-9450-F5135BD08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2413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Родительское </a:t>
            </a:r>
            <a:r>
              <a:rPr lang="ru-RU" dirty="0" smtClean="0"/>
              <a:t>собрание</a:t>
            </a:r>
            <a:br>
              <a:rPr lang="ru-RU" dirty="0" smtClean="0"/>
            </a:br>
            <a:r>
              <a:rPr lang="ru-RU" sz="1800" dirty="0" smtClean="0"/>
              <a:t>8 класс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348880"/>
            <a:ext cx="7772400" cy="295232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«</a:t>
            </a:r>
            <a:r>
              <a:rPr lang="ru-RU" sz="4400" b="1" dirty="0" smtClean="0"/>
              <a:t>Особенности подросткового </a:t>
            </a:r>
            <a:r>
              <a:rPr lang="ru-RU" sz="4400" b="1" dirty="0" smtClean="0"/>
              <a:t>возраста»</a:t>
            </a:r>
            <a:endParaRPr lang="en-US" sz="4400" b="1" dirty="0" smtClean="0"/>
          </a:p>
          <a:p>
            <a:r>
              <a:rPr lang="ru-RU" sz="1200" b="1" dirty="0" smtClean="0"/>
              <a:t>Классный руководитель</a:t>
            </a:r>
          </a:p>
          <a:p>
            <a:r>
              <a:rPr lang="ru-RU" sz="1200" b="1" dirty="0" smtClean="0"/>
              <a:t>Виноградова Елена Борисовна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xmlns="" val="1959089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/>
              <a:t>6. Поддерживать успехи. </a:t>
            </a:r>
          </a:p>
          <a:p>
            <a:pPr>
              <a:lnSpc>
                <a:spcPct val="150000"/>
              </a:lnSpc>
            </a:pPr>
            <a:r>
              <a:rPr lang="ru-RU" dirty="0"/>
              <a:t>7. Делиться своими чувствами (</a:t>
            </a:r>
            <a:r>
              <a:rPr lang="ru-RU" dirty="0" smtClean="0"/>
              <a:t>значит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ru-RU" dirty="0" smtClean="0"/>
              <a:t>доверять</a:t>
            </a:r>
            <a:r>
              <a:rPr lang="ru-RU" dirty="0"/>
              <a:t>). </a:t>
            </a:r>
          </a:p>
          <a:p>
            <a:pPr>
              <a:lnSpc>
                <a:spcPct val="150000"/>
              </a:lnSpc>
            </a:pPr>
            <a:r>
              <a:rPr lang="ru-RU" dirty="0"/>
              <a:t>8. Конструктивно решать конфликты. </a:t>
            </a:r>
          </a:p>
          <a:p>
            <a:pPr>
              <a:lnSpc>
                <a:spcPct val="150000"/>
              </a:lnSpc>
            </a:pPr>
            <a:r>
              <a:rPr lang="ru-RU" dirty="0"/>
              <a:t>9. Использовать в повседневном общении приветливые фразы. Например: </a:t>
            </a:r>
            <a:r>
              <a:rPr lang="ru-RU" b="1" dirty="0"/>
              <a:t>“Мне хорошо с тобой...”, “Мне нравится, как ты...”, “Ты, конечно, справишься...”, “Как хорошо, что ты у нас есть...”</a:t>
            </a:r>
            <a:r>
              <a:rPr lang="ru-RU" dirty="0"/>
              <a:t> и другие. </a:t>
            </a:r>
          </a:p>
          <a:p>
            <a:pPr>
              <a:lnSpc>
                <a:spcPct val="150000"/>
              </a:lnSpc>
            </a:pPr>
            <a:r>
              <a:rPr lang="ru-RU" dirty="0"/>
              <a:t>10.Как можно чаще обнимать его, но не “затискивать”.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86861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92500" lnSpcReduction="10000"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ru-RU" dirty="0" smtClean="0"/>
              <a:t>«Любите вашего ребенка таким, каким он есть, и забудьте о качествах, которых у него нет…. Результат воспитания зависит не от степени строгости или мягкости, а от ваших чувств к ребенку и от тех жизненных принципов, которые вы ему прививаете».</a:t>
            </a:r>
          </a:p>
          <a:p>
            <a:pPr marL="109728" indent="0" algn="r">
              <a:lnSpc>
                <a:spcPct val="200000"/>
              </a:lnSpc>
              <a:buNone/>
            </a:pPr>
            <a:r>
              <a:rPr lang="ru-RU" dirty="0" smtClean="0"/>
              <a:t>Бенджамин </a:t>
            </a:r>
            <a:r>
              <a:rPr lang="ru-RU" dirty="0" err="1"/>
              <a:t>С</a:t>
            </a:r>
            <a:r>
              <a:rPr lang="ru-RU" dirty="0" err="1" smtClean="0"/>
              <a:t>пок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70447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6600" dirty="0" smtClean="0"/>
              <a:t>Спасибо за Ваше внимание!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xmlns="" val="2569721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Цитаты для обсуждения:</a:t>
            </a:r>
            <a:endParaRPr lang="ru-RU" sz="4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«Воспитание – это процесс жизни, а не подготовка к будущей жизни» Дж. </a:t>
            </a:r>
            <a:r>
              <a:rPr lang="ru-RU" dirty="0" err="1" smtClean="0"/>
              <a:t>Дьюи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endParaRPr lang="ru-RU" dirty="0" smtClean="0"/>
          </a:p>
          <a:p>
            <a:r>
              <a:rPr lang="ru-RU" dirty="0" smtClean="0"/>
              <a:t>«Структура личности подростка… в ней нет ничего устойчивого, окончательного и неподвижного. Всё в ней – переход, все течет.» Л.С. </a:t>
            </a:r>
            <a:r>
              <a:rPr lang="ru-RU" dirty="0" err="1" smtClean="0"/>
              <a:t>Выгодский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endParaRPr lang="ru-RU" dirty="0" smtClean="0"/>
          </a:p>
          <a:p>
            <a:r>
              <a:rPr lang="ru-RU" dirty="0" smtClean="0"/>
              <a:t>«Научить человека быть счастливым нельзя, но воспитать его так, чтобы он был счастливым, можно». А. Макаренко.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93633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/>
          <a:lstStyle/>
          <a:p>
            <a:pPr marL="109728" indent="0">
              <a:buNone/>
            </a:pPr>
            <a:r>
              <a:rPr lang="ru-RU" sz="4000" b="1" dirty="0" smtClean="0"/>
              <a:t>1. Дайте </a:t>
            </a:r>
            <a:r>
              <a:rPr lang="ru-RU" sz="4000" b="1" dirty="0"/>
              <a:t>свободу.</a:t>
            </a:r>
            <a:r>
              <a:rPr lang="ru-RU" sz="4000" dirty="0"/>
              <a:t> Спокойно свыкнитесь с мыслью, что ваш ребенок уже вырос, и далее удерживать его возле себя не удастся, а непослушание — это стремление выйти из-под вашей опеки. 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27826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3600" b="1" dirty="0"/>
              <a:t>2. Никаких нотаций.</a:t>
            </a:r>
            <a:r>
              <a:rPr lang="ru-RU" sz="3600" dirty="0"/>
              <a:t> Больше всего подростка бесят нудные родительские нравоучения. Измените стиль общения, перейдите на спокойный, вежливый тон и откажитесь от категорических оценок и суждений. Поймите: ребенок имеет право на собственный взгляд и собственные выводы. </a:t>
            </a:r>
          </a:p>
          <a:p>
            <a:pPr marL="109728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4037111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4000" b="1" dirty="0"/>
              <a:t>3. Идите на компромисс. </a:t>
            </a:r>
            <a:r>
              <a:rPr lang="ru-RU" sz="4000" dirty="0"/>
              <a:t>Еще ничего никому не удалось доказать с помощью скандала: здесь не бывает победителей. Когда и родители, и подростки охвачены бурными негативными эмоциями, способность понимать друг друга исчезает. </a:t>
            </a:r>
          </a:p>
          <a:p>
            <a:pPr marL="109728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4292239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3200" b="1" dirty="0"/>
              <a:t>4. Уступает тот, кто умнее.</a:t>
            </a:r>
            <a:r>
              <a:rPr lang="ru-RU" sz="3200" dirty="0"/>
              <a:t> Костер ссоры быстро погаснет, если в него не подбрасывать дров, чтобы скандал прекратился, кто-то должен первым замолчать. Взрослому это сделать легче, чем подростку с его неустойчивой психикой. Запомните: лавры победителя в отношениях с собственными детьми не украшают. </a:t>
            </a:r>
          </a:p>
          <a:p>
            <a:pPr marL="109728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888197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/>
          <a:lstStyle/>
          <a:p>
            <a:pPr marL="109728" indent="0">
              <a:buNone/>
            </a:pPr>
            <a:r>
              <a:rPr lang="ru-RU" sz="3600" b="1" dirty="0"/>
              <a:t>5. Не надо обижать.</a:t>
            </a:r>
            <a:r>
              <a:rPr lang="ru-RU" sz="3600" dirty="0"/>
              <a:t> Прекращая ссору, не стремитесь сделать ребенку больно с помощью язвительных замечаний или хлопанья дверьми. Умению достойно выходить из трудных ситуаций ребенок учится у нас. 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93897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sz="3200" b="1" dirty="0"/>
              <a:t>6. Будьте тверды и последовательны.</a:t>
            </a:r>
            <a:r>
              <a:rPr lang="ru-RU" sz="3200" dirty="0"/>
              <a:t> Дети — тонкие психологи. Они прекрасно чувствуют слабость старших. Поэтому, несмотря на вашу готовность к компромиссу, сын или дочь должны знать, что родительский авторитет незыблем. Если же взрослые демонстрируют подростку собственную несдержанность, истеричность, непоследовательность, трудно ждать от них хорошего поведения. 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0295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Это можно сделать с помощью принципов: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/>
          </a:bodyPr>
          <a:lstStyle/>
          <a:p>
            <a:r>
              <a:rPr lang="ru-RU" dirty="0"/>
              <a:t>1. Безусловно принимать его. </a:t>
            </a:r>
          </a:p>
          <a:p>
            <a:r>
              <a:rPr lang="ru-RU" dirty="0"/>
              <a:t>2. Активно слушать его переживания и потребности. </a:t>
            </a:r>
          </a:p>
          <a:p>
            <a:r>
              <a:rPr lang="ru-RU" dirty="0"/>
              <a:t>3. Бывать (читать, заниматься) вместе. </a:t>
            </a:r>
          </a:p>
          <a:p>
            <a:r>
              <a:rPr lang="ru-RU" dirty="0"/>
              <a:t>4. Не вмешиваться в те его занятия, с которыми он справляется сам. </a:t>
            </a:r>
          </a:p>
          <a:p>
            <a:r>
              <a:rPr lang="ru-RU" dirty="0"/>
              <a:t>5. Помогать, когда просит. </a:t>
            </a:r>
          </a:p>
        </p:txBody>
      </p:sp>
    </p:spTree>
    <p:extLst>
      <p:ext uri="{BB962C8B-B14F-4D97-AF65-F5344CB8AC3E}">
        <p14:creationId xmlns:p14="http://schemas.microsoft.com/office/powerpoint/2010/main" xmlns="" val="1830633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122</TotalTime>
  <Words>527</Words>
  <Application>Microsoft Office PowerPoint</Application>
  <PresentationFormat>Экран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Родительское собрание 8 класс </vt:lpstr>
      <vt:lpstr>Цитаты для обсуждения:</vt:lpstr>
      <vt:lpstr>Слайд 3</vt:lpstr>
      <vt:lpstr>Слайд 4</vt:lpstr>
      <vt:lpstr>Слайд 5</vt:lpstr>
      <vt:lpstr>Слайд 6</vt:lpstr>
      <vt:lpstr>Слайд 7</vt:lpstr>
      <vt:lpstr>Слайд 8</vt:lpstr>
      <vt:lpstr>Это можно сделать с помощью принципов:</vt:lpstr>
      <vt:lpstr>Слайд 10</vt:lpstr>
      <vt:lpstr>Слайд 11</vt:lpstr>
      <vt:lpstr>Слайд 12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Sony</dc:creator>
  <cp:lastModifiedBy>Виноградов</cp:lastModifiedBy>
  <cp:revision>7</cp:revision>
  <dcterms:created xsi:type="dcterms:W3CDTF">2012-10-19T13:28:20Z</dcterms:created>
  <dcterms:modified xsi:type="dcterms:W3CDTF">2018-12-16T15:22:46Z</dcterms:modified>
</cp:coreProperties>
</file>