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59" r:id="rId5"/>
    <p:sldId id="260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высшая</c:v>
                </c:pt>
                <c:pt idx="1">
                  <c:v>соответств.</c:v>
                </c:pt>
                <c:pt idx="2">
                  <c:v>без катег.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80541004742828204"/>
          <c:y val="0.39994591205140478"/>
          <c:w val="0.18581802274715661"/>
          <c:h val="0.5073405388732826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DD3E-B1D9-45F2-9181-6EBD80DCD455}" type="datetimeFigureOut">
              <a:rPr lang="ru-RU" smtClean="0"/>
              <a:pPr/>
              <a:t>15.06.2018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4032AF-FFB0-400F-8D60-9CF604CDF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DD3E-B1D9-45F2-9181-6EBD80DCD455}" type="datetimeFigureOut">
              <a:rPr lang="ru-RU" smtClean="0"/>
              <a:pPr/>
              <a:t>15.06.2018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32AF-FFB0-400F-8D60-9CF604CDF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DD3E-B1D9-45F2-9181-6EBD80DCD455}" type="datetimeFigureOut">
              <a:rPr lang="ru-RU" smtClean="0"/>
              <a:pPr/>
              <a:t>15.06.2018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32AF-FFB0-400F-8D60-9CF604CDF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DD3E-B1D9-45F2-9181-6EBD80DCD455}" type="datetimeFigureOut">
              <a:rPr lang="ru-RU" smtClean="0"/>
              <a:pPr/>
              <a:t>15.06.2018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4032AF-FFB0-400F-8D60-9CF604CDF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DD3E-B1D9-45F2-9181-6EBD80DCD455}" type="datetimeFigureOut">
              <a:rPr lang="ru-RU" smtClean="0"/>
              <a:pPr/>
              <a:t>15.06.2018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32AF-FFB0-400F-8D60-9CF604CDF4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DD3E-B1D9-45F2-9181-6EBD80DCD455}" type="datetimeFigureOut">
              <a:rPr lang="ru-RU" smtClean="0"/>
              <a:pPr/>
              <a:t>15.06.2018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32AF-FFB0-400F-8D60-9CF604CDF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DD3E-B1D9-45F2-9181-6EBD80DCD455}" type="datetimeFigureOut">
              <a:rPr lang="ru-RU" smtClean="0"/>
              <a:pPr/>
              <a:t>15.06.2018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C4032AF-FFB0-400F-8D60-9CF604CDF4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DD3E-B1D9-45F2-9181-6EBD80DCD455}" type="datetimeFigureOut">
              <a:rPr lang="ru-RU" smtClean="0"/>
              <a:pPr/>
              <a:t>15.06.2018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32AF-FFB0-400F-8D60-9CF604CDF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DD3E-B1D9-45F2-9181-6EBD80DCD455}" type="datetimeFigureOut">
              <a:rPr lang="ru-RU" smtClean="0"/>
              <a:pPr/>
              <a:t>15.06.2018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32AF-FFB0-400F-8D60-9CF604CDF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DD3E-B1D9-45F2-9181-6EBD80DCD455}" type="datetimeFigureOut">
              <a:rPr lang="ru-RU" smtClean="0"/>
              <a:pPr/>
              <a:t>15.06.2018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32AF-FFB0-400F-8D60-9CF604CDF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DD3E-B1D9-45F2-9181-6EBD80DCD455}" type="datetimeFigureOut">
              <a:rPr lang="ru-RU" smtClean="0"/>
              <a:pPr/>
              <a:t>15.06.2018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32AF-FFB0-400F-8D60-9CF604CDF4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66DD3E-B1D9-45F2-9181-6EBD80DCD455}" type="datetimeFigureOut">
              <a:rPr lang="ru-RU" smtClean="0"/>
              <a:pPr/>
              <a:t>15.06.2018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4032AF-FFB0-400F-8D60-9CF604CDF4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Отчет о работе учителей иностранного языка</a:t>
            </a:r>
            <a:br>
              <a:rPr lang="ru-RU" b="1" dirty="0" smtClean="0"/>
            </a:br>
            <a:r>
              <a:rPr lang="ru-RU" dirty="0" smtClean="0"/>
              <a:t> за 2017-2018 </a:t>
            </a:r>
            <a:r>
              <a:rPr lang="ru-RU" dirty="0" err="1" smtClean="0"/>
              <a:t>уч.год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12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РЕЗУЛЬТАТЫ ОБУЧЕНИЯ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792712"/>
              </p:ext>
            </p:extLst>
          </p:nvPr>
        </p:nvGraphicFramePr>
        <p:xfrm>
          <a:off x="304800" y="1554163"/>
          <a:ext cx="8686800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1003"/>
                <a:gridCol w="2660296"/>
                <a:gridCol w="2736304"/>
                <a:gridCol w="251919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8 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50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8 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36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9 г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67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11 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90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5.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Рындина А.П.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7 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68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7 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77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7 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96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7 г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74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8 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75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8 з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64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9 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73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10 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86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24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СОСТАВ МО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322850"/>
              </p:ext>
            </p:extLst>
          </p:nvPr>
        </p:nvGraphicFramePr>
        <p:xfrm>
          <a:off x="304800" y="1554163"/>
          <a:ext cx="8686800" cy="4043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1003"/>
                <a:gridCol w="5020197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Категория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1.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Воробьева М.А.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Соответствие занимаемой должности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2.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Басаргина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Д.С.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-----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3.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Корбачева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Л.Е.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Высшая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4.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Кукулевская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П.А.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Соответствие занимаемой должности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5.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Монахова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К.А.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------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6.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Рындина А.П.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Соответствие занимаемой должности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7.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Фокина Н.Д.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Соответствие занимаемой должности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55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 МО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156306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310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КУРСЫ ПОВЫШЕНИЯ КВАЛИФИКАЦИИ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847152"/>
              </p:ext>
            </p:extLst>
          </p:nvPr>
        </p:nvGraphicFramePr>
        <p:xfrm>
          <a:off x="304800" y="1554163"/>
          <a:ext cx="8686800" cy="485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1003"/>
                <a:gridCol w="2660296"/>
                <a:gridCol w="525550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№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1.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Воробьева М.А.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ФГОС: содержание и технологии формирования образовательных результатов на уроках английского языка (72 часа)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2.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Корбачева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Л.Е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ФГОС: содержание и технологии формирования образовательных результатов на уроках английского языка (72 часа)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3.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Кукулевская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П.А.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Актуальные проблемы преподавания английского языка в условиях реализации ФГОС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(72 часа)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4.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Рындина А.П.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Актуальные проблемы преподавания английского языка в условиях реализации ФГОС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(72 часа)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69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УЧАСТИЕ В СЕМИНАРАХ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994732"/>
              </p:ext>
            </p:extLst>
          </p:nvPr>
        </p:nvGraphicFramePr>
        <p:xfrm>
          <a:off x="304800" y="1554163"/>
          <a:ext cx="8686800" cy="326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43400"/>
                <a:gridCol w="4343400"/>
              </a:tblGrid>
              <a:tr h="154076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Воробьева М.А.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 rowSpan="2"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Коммуникативная  технология иноязычного образования как средство достижения образовательных результатов нового ФГОС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172819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Рындина А.П.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75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ДОСТИЖЕНИЯ УЧАЩИХСЯ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1.Творческий конкурс  по немецком языку от  ТВГУ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ИноСТРАННЫЙ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 Путешествуя!»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Палева Софья,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Мухарамов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Оскар (5 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класс) - диплом в номинации «Межкультурная компетенция».  (Учитель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Кукулевская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П.А.)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2.Городской фонетический конкурс знатоков  английского языка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Сидоров Данил  (5 б класс ) -   грамота, победитель в номинации «Лучшее раскрытие  содержания темы конкурса». (Учитель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Кукулевская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П.А.)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2.Городской конкурс театральных миниатюр на английском языке 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Let’s dramatize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Румянцева Александра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5б класс ) - грамота, победитель в номинации «Лучший актер». (Учитель –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Кукулевская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П.А.)</a:t>
            </a:r>
          </a:p>
          <a:p>
            <a:pPr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5669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Участие в олимпиадах, конкурсах, соревнованиях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6735890"/>
              </p:ext>
            </p:extLst>
          </p:nvPr>
        </p:nvGraphicFramePr>
        <p:xfrm>
          <a:off x="285720" y="1571612"/>
          <a:ext cx="8686800" cy="5125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4112"/>
                <a:gridCol w="1569288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Классы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участн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Учитель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«Британский бульдог»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международный конкурс-игра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5-11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Учителя среднего и старшего звена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Олимпиада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факультета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ИЯ и МК </a:t>
                      </a:r>
                      <a:r>
                        <a:rPr lang="ru-RU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ТвГУ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иностранным языкам «Школа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Максимовича ».</a:t>
                      </a: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Городская командная олимпиада по немецкому языку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11</a:t>
                      </a:r>
                    </a:p>
                    <a:p>
                      <a:pPr algn="l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</a:p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8                 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Корбачева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Л.Е.</a:t>
                      </a: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Кукулевская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П.А.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23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РЕЗУЛЬТАТЫ ОБУЧЕНИЯ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369591"/>
              </p:ext>
            </p:extLst>
          </p:nvPr>
        </p:nvGraphicFramePr>
        <p:xfrm>
          <a:off x="323528" y="1556792"/>
          <a:ext cx="8229600" cy="4441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6408"/>
                <a:gridCol w="2592288"/>
                <a:gridCol w="2736304"/>
                <a:gridCol w="2314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ФИО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Класс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Качество 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Воробьева М.А.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8 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65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9 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70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9 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70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9 г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67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Басаргина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Д.С.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5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71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5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75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5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 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354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17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49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РЕЗУЛЬТАТЫ ОБУЧЕНИЯ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6199546"/>
              </p:ext>
            </p:extLst>
          </p:nvPr>
        </p:nvGraphicFramePr>
        <p:xfrm>
          <a:off x="304800" y="1554163"/>
          <a:ext cx="8686800" cy="4973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1003"/>
                <a:gridCol w="2888321"/>
                <a:gridCol w="2584287"/>
                <a:gridCol w="244318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3.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   </a:t>
                      </a: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Корбачева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Л.Е.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7 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64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7 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77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7 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96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10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93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11 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86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4.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Кукулевская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П.А.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5 а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67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5 б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92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5 в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80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5 г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100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6 а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   33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6 б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  81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6 </a:t>
                      </a:r>
                      <a:r>
                        <a:rPr lang="ru-RU" dirty="0" err="1" smtClean="0"/>
                        <a:t>з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   84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 8 а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   79</a:t>
                      </a:r>
                      <a:endParaRPr lang="ru-RU" dirty="0"/>
                    </a:p>
                  </a:txBody>
                  <a:tcPr marL="96520" marR="965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70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339</TotalTime>
  <Words>565</Words>
  <Application>Microsoft Office PowerPoint</Application>
  <PresentationFormat>Экран (4:3)</PresentationFormat>
  <Paragraphs>182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Отчет о работе учителей иностранного языка  за 2017-2018 уч.год</vt:lpstr>
      <vt:lpstr>СОСТАВ МО</vt:lpstr>
      <vt:lpstr>СОСТАВ МО</vt:lpstr>
      <vt:lpstr>КУРСЫ ПОВЫШЕНИЯ КВАЛИФИКАЦИИ</vt:lpstr>
      <vt:lpstr>УЧАСТИЕ В СЕМИНАРАХ</vt:lpstr>
      <vt:lpstr>ДОСТИЖЕНИЯ УЧАЩИХСЯ</vt:lpstr>
      <vt:lpstr>Участие в олимпиадах, конкурсах, соревнованиях</vt:lpstr>
      <vt:lpstr>РЕЗУЛЬТАТЫ ОБУЧЕНИЯ</vt:lpstr>
      <vt:lpstr>РЕЗУЛЬТАТЫ ОБУЧЕНИЯ</vt:lpstr>
      <vt:lpstr>РЕЗУЛЬТАТЫ ОБУЧЕНИЯ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работе учителей иностранного языка  за 2017-2018 уч.год</dc:title>
  <dc:creator>korbachev-v</dc:creator>
  <cp:lastModifiedBy>korbachev-v</cp:lastModifiedBy>
  <cp:revision>33</cp:revision>
  <dcterms:created xsi:type="dcterms:W3CDTF">2018-05-28T17:17:21Z</dcterms:created>
  <dcterms:modified xsi:type="dcterms:W3CDTF">2018-06-15T19:00:02Z</dcterms:modified>
</cp:coreProperties>
</file>