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0" r:id="rId3"/>
  </p:sldMasterIdLst>
  <p:notesMasterIdLst>
    <p:notesMasterId r:id="rId20"/>
  </p:notesMasterIdLst>
  <p:sldIdLst>
    <p:sldId id="267" r:id="rId4"/>
    <p:sldId id="262" r:id="rId5"/>
    <p:sldId id="268" r:id="rId6"/>
    <p:sldId id="269" r:id="rId7"/>
    <p:sldId id="270" r:id="rId8"/>
    <p:sldId id="273" r:id="rId9"/>
    <p:sldId id="272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657"/>
    <a:srgbClr val="79689E"/>
    <a:srgbClr val="EB973C"/>
    <a:srgbClr val="B72730"/>
    <a:srgbClr val="CC9900"/>
    <a:srgbClr val="FF5050"/>
    <a:srgbClr val="60C3E5"/>
    <a:srgbClr val="F9D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872" autoAdjust="0"/>
  </p:normalViewPr>
  <p:slideViewPr>
    <p:cSldViewPr>
      <p:cViewPr varScale="1">
        <p:scale>
          <a:sx n="70" d="100"/>
          <a:sy n="70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D8D4E-765F-46E5-8251-6A73687B44EC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78163" y="868363"/>
            <a:ext cx="3127375" cy="234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28688" y="3343275"/>
            <a:ext cx="7426325" cy="2735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99238"/>
            <a:ext cx="4022725" cy="347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59388" y="6599238"/>
            <a:ext cx="4022725" cy="347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06F1C-4161-4FC4-9FCD-D48FAD0F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3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6F1C-4161-4FC4-9FCD-D48FAD0F76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6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foodpyramid_cover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pic>
        <p:nvPicPr>
          <p:cNvPr id="6" name="Picture 5" descr="penguin_waiter_with_tray_sm_wht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80010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penguin_waiter_with_tray_sm_wht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r>
              <a:rPr lang="uk-UA" smtClean="0"/>
              <a:t>Клацніть піктограму, щоб додати рисунок SmartArt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9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6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2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9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0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2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6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98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059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4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412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94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15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8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7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2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5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7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2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3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45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7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40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42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92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977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36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C714-FDDF-45F3-94FE-CE5D27104F5F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6E73-3CCB-40CC-8ED7-02259511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7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tmap_128.bmp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762000"/>
            <a:ext cx="60198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295400"/>
            <a:ext cx="52578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119" descr="foodpyramid_bkgrn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pic>
        <p:nvPicPr>
          <p:cNvPr id="5" name="Picture 4" descr="Tux Bilou SHIBU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-762000" y="-533400"/>
            <a:ext cx="2667000" cy="2133600"/>
          </a:xfrm>
          <a:prstGeom prst="rect">
            <a:avLst/>
          </a:prstGeom>
        </p:spPr>
      </p:pic>
      <p:pic>
        <p:nvPicPr>
          <p:cNvPr id="6" name="Picture 5" descr="Tux Bilou SHIBU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239000" y="-533400"/>
            <a:ext cx="2667000" cy="213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2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7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images.yandex.ru/yandsearch?text=tea&amp;img_url=http://7ls.ru/images/cat43.jpg&amp;pos=3&amp;uinfo=sw-1903-sh-985-fw-1678-fh-598-pd-1&amp;rpt=simage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hyperlink" Target="http://images.yandex.ru/yandsearch?text=%D1%80%D0%B8%D1%81&amp;img_url=http://ves-v-norme.com/wp-content/uploads/2012/08/ochizenie-organizma-risom.jpg&amp;pos=1&amp;uinfo=sw-1903-sh-985-fw-0-fh-598-pd-1&amp;rpt=simage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362200" y="26670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2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905000" y="25146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On the menu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962400"/>
            <a:ext cx="2819400" cy="317500"/>
          </a:xfrm>
        </p:spPr>
        <p:txBody>
          <a:bodyPr/>
          <a:lstStyle/>
          <a:p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itchFamily="34" charset="0"/>
              </a:rPr>
              <a:t>CHOCOLATE /STRAWBERRY/VANILLA ICE CREAM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333625" cy="1952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01" y="2564904"/>
            <a:ext cx="2513503" cy="251350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42" y="2553760"/>
            <a:ext cx="2476500" cy="24087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02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itchFamily="34" charset="0"/>
              </a:rPr>
              <a:t>MILK SHAKES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871" y="2133600"/>
            <a:ext cx="365775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1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TEA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675" y="2132856"/>
            <a:ext cx="37782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                 </a:t>
            </a:r>
            <a:r>
              <a:rPr lang="en-US" sz="66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CAKE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625" y="2133600"/>
            <a:ext cx="37782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0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Pumpkin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85" y="2133600"/>
            <a:ext cx="5020930" cy="3778250"/>
          </a:xfrm>
        </p:spPr>
      </p:pic>
    </p:spTree>
    <p:extLst>
      <p:ext uri="{BB962C8B-B14F-4D97-AF65-F5344CB8AC3E}">
        <p14:creationId xmlns:p14="http://schemas.microsoft.com/office/powerpoint/2010/main" val="312490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33A657"/>
                </a:solidFill>
              </a:rPr>
              <a:t>Food</a:t>
            </a:r>
            <a:endParaRPr lang="ru-RU" sz="4800" dirty="0">
              <a:solidFill>
                <a:srgbClr val="33A65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What is your </a:t>
            </a:r>
            <a:r>
              <a:rPr lang="en-US" sz="2400" dirty="0" err="1" smtClean="0">
                <a:solidFill>
                  <a:srgbClr val="00B050"/>
                </a:solidFill>
              </a:rPr>
              <a:t>favourite</a:t>
            </a:r>
            <a:r>
              <a:rPr lang="en-US" sz="2400" dirty="0" smtClean="0">
                <a:solidFill>
                  <a:srgbClr val="00B050"/>
                </a:solidFill>
              </a:rPr>
              <a:t> food</a:t>
            </a:r>
            <a:r>
              <a:rPr lang="ru-RU" sz="2400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I like ____________. Yummy!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 don`t you like</a:t>
            </a:r>
            <a:r>
              <a:rPr lang="ru-RU" sz="2400" dirty="0" smtClean="0">
                <a:solidFill>
                  <a:srgbClr val="FF0000"/>
                </a:solidFill>
              </a:rPr>
              <a:t>?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don`t like____________. Yuk!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56792"/>
            <a:ext cx="2132856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6"/>
            <a:ext cx="2107952" cy="19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B0F0"/>
                </a:solidFill>
              </a:rPr>
              <a:t>Homework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SB p. 89 ex. 7 (written)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48883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5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ritannic Bold" pitchFamily="34" charset="0"/>
              </a:rPr>
              <a:t>ALL AROUND THE WORLD                               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05731"/>
            <a:ext cx="40290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340768"/>
            <a:ext cx="1296144" cy="93923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64" y="1388512"/>
            <a:ext cx="1093562" cy="89149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71" y="2532856"/>
            <a:ext cx="1194859" cy="89614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14" y="2501643"/>
            <a:ext cx="1415596" cy="104600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71" y="3588760"/>
            <a:ext cx="1180975" cy="88573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im0-tub-ru.yandex.net/i?id=22118117-64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13" y="3588760"/>
            <a:ext cx="1301401" cy="728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88" y="4474491"/>
            <a:ext cx="1225388" cy="91904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http://im4-tub-ru.yandex.net/i?id=175671253-35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05" y="4474491"/>
            <a:ext cx="983605" cy="9836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READ THE FIRST TWO LINES OF THE DIALOGUE AND ANSWER MY QUESTIONS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spcAft>
                <a:spcPts val="0"/>
              </a:spcAft>
              <a:buClrTx/>
              <a:buNone/>
            </a:pPr>
            <a:r>
              <a:rPr lang="en-US" sz="2800" b="1" kern="12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1/ Where are George and Sheila?</a:t>
            </a:r>
          </a:p>
          <a:p>
            <a:pPr marL="0" lvl="0" indent="0" fontAlgn="auto">
              <a:spcAft>
                <a:spcPts val="0"/>
              </a:spcAft>
              <a:buClrTx/>
              <a:buNone/>
            </a:pPr>
            <a:r>
              <a:rPr lang="en-US" sz="2800" b="1" kern="12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2/ </a:t>
            </a:r>
            <a:r>
              <a:rPr lang="en-US" sz="2800" b="1" kern="1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How </a:t>
            </a:r>
            <a:r>
              <a:rPr lang="en-US" sz="2800" b="1" kern="12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many people are talking</a:t>
            </a:r>
            <a:r>
              <a:rPr lang="en-US" sz="2800" b="1" kern="1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?</a:t>
            </a:r>
          </a:p>
          <a:p>
            <a:pPr marL="0" lvl="0" indent="0" fontAlgn="auto">
              <a:spcAft>
                <a:spcPts val="0"/>
              </a:spcAft>
              <a:buClrTx/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3/ What are they called? </a:t>
            </a:r>
            <a:endParaRPr lang="en-US" sz="2800" b="1" kern="12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19672" y="3356992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727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LISTEN TO THE DIALOGUE and LOOK INTO THE TEXT AT THE SAME TIME.</a:t>
            </a:r>
          </a:p>
          <a:p>
            <a:pPr marL="0" indent="0">
              <a:buNone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does George choose to eat?</a:t>
            </a:r>
          </a:p>
          <a:p>
            <a:pPr marL="0" indent="0">
              <a:buNone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about Sheila?</a:t>
            </a:r>
          </a:p>
        </p:txBody>
      </p:sp>
      <p:pic>
        <p:nvPicPr>
          <p:cNvPr id="6" name="Ex. 4b, p. 8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0830" y="4850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7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Britannic Bold" pitchFamily="34" charset="0"/>
              </a:rPr>
              <a:t>READ THE STATEMENTS AND MARK THEM AS </a:t>
            </a:r>
            <a:r>
              <a:rPr lang="en-US" sz="2400" b="1" dirty="0" smtClean="0">
                <a:solidFill>
                  <a:srgbClr val="FF0000"/>
                </a:solidFill>
                <a:latin typeface="Britannic Bold" pitchFamily="34" charset="0"/>
              </a:rPr>
              <a:t>TRUE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Britannic Bold" pitchFamily="34" charset="0"/>
              </a:rPr>
              <a:t>/</a:t>
            </a:r>
            <a:r>
              <a:rPr lang="en-US" sz="2400" b="1" dirty="0" smtClean="0">
                <a:solidFill>
                  <a:srgbClr val="00B050"/>
                </a:solidFill>
                <a:latin typeface="Britannic Bold" pitchFamily="34" charset="0"/>
              </a:rPr>
              <a:t>FALSE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Britannic Bold" pitchFamily="34" charset="0"/>
              </a:rPr>
              <a:t>/</a:t>
            </a:r>
            <a:r>
              <a:rPr lang="en-US" sz="2400" b="1" dirty="0" smtClean="0">
                <a:solidFill>
                  <a:srgbClr val="EB973C"/>
                </a:solidFill>
                <a:latin typeface="Britannic Bold" pitchFamily="34" charset="0"/>
              </a:rPr>
              <a:t>NOT SAID</a:t>
            </a:r>
            <a:endParaRPr lang="ru-RU" sz="2400" dirty="0">
              <a:solidFill>
                <a:srgbClr val="EB973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212" y="1676400"/>
            <a:ext cx="6096000" cy="3886200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1/</a:t>
            </a: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GEORGE INVITED SHEILA TO 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LUNCH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TRUE</a:t>
            </a:r>
            <a:r>
              <a:rPr lang="ru-RU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sz="2000" b="1" kern="1200" dirty="0">
              <a:solidFill>
                <a:srgbClr val="403152"/>
              </a:solidFill>
              <a:latin typeface="Aharoni" pitchFamily="2" charset="-79"/>
              <a:cs typeface="Aharoni" pitchFamily="2" charset="-79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200" dirty="0" smtClean="0">
                <a:solidFill>
                  <a:srgbClr val="0070C0"/>
                </a:solidFill>
                <a:latin typeface="Aharoni"/>
                <a:cs typeface="Aharoni"/>
              </a:rPr>
              <a:t>2/ </a:t>
            </a:r>
            <a:r>
              <a:rPr lang="en-US" sz="2000" b="1" kern="1200" dirty="0">
                <a:solidFill>
                  <a:srgbClr val="0070C0"/>
                </a:solidFill>
                <a:latin typeface="Aharoni"/>
                <a:cs typeface="Aharoni"/>
              </a:rPr>
              <a:t>GEORGE SAYS THAT HE IS VERY HUNGRY.                                                         </a:t>
            </a:r>
            <a:endParaRPr lang="ru-RU" sz="2000" dirty="0">
              <a:solidFill>
                <a:srgbClr val="0070C0"/>
              </a:solidFill>
              <a:latin typeface="Arial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200" dirty="0">
                <a:solidFill>
                  <a:srgbClr val="00B050"/>
                </a:solidFill>
                <a:latin typeface="Aharoni"/>
                <a:cs typeface="Aharoni"/>
              </a:rPr>
              <a:t>FALSE.  </a:t>
            </a:r>
            <a:r>
              <a:rPr lang="en-US" sz="2000" b="1" kern="1200" dirty="0">
                <a:solidFill>
                  <a:srgbClr val="C00000"/>
                </a:solidFill>
                <a:latin typeface="Aharoni"/>
                <a:cs typeface="Aharoni"/>
              </a:rPr>
              <a:t>SHEILA SAYS  THAT SHE IS HUNGRY</a:t>
            </a:r>
            <a:r>
              <a:rPr lang="en-US" sz="2000" b="1" kern="1200" dirty="0" smtClean="0">
                <a:solidFill>
                  <a:srgbClr val="C00000"/>
                </a:solidFill>
                <a:latin typeface="Aharoni"/>
                <a:cs typeface="Aharoni"/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3/ </a:t>
            </a: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SHEILA NEVER EATS 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MEAT</a:t>
            </a:r>
            <a:r>
              <a:rPr lang="ru-RU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</a:t>
            </a:r>
            <a:r>
              <a:rPr lang="en-US" sz="2000" b="1" kern="1200" dirty="0" smtClean="0">
                <a:solidFill>
                  <a:srgbClr val="0070C0"/>
                </a:solidFill>
                <a:latin typeface="Aharoni"/>
                <a:cs typeface="Aharoni"/>
              </a:rPr>
              <a:t> </a:t>
            </a:r>
            <a:endParaRPr lang="en-US" sz="2000" b="1" kern="1200" dirty="0" smtClean="0">
              <a:solidFill>
                <a:srgbClr val="0070C0"/>
              </a:solidFill>
              <a:latin typeface="Aharoni"/>
              <a:cs typeface="Aharoni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FALSE. </a:t>
            </a:r>
            <a:r>
              <a:rPr lang="en-US" sz="20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SHE ENJOYS EATING MEAT. SHE ISN’T EATING MEAT </a:t>
            </a:r>
            <a:r>
              <a:rPr lang="en-US" sz="2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TODAY</a:t>
            </a:r>
            <a:r>
              <a:rPr lang="ru-RU" sz="2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sz="2000" dirty="0" smtClean="0">
              <a:solidFill>
                <a:srgbClr val="C00000"/>
              </a:solidFill>
              <a:cs typeface="Aharoni" pitchFamily="2" charset="-79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4/ </a:t>
            </a: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GEORGE SAYS THAT HE IS ON A DIET.       </a:t>
            </a:r>
            <a:endParaRPr lang="en-US" sz="2000" b="1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FALSE</a:t>
            </a:r>
            <a:r>
              <a:rPr lang="en-US" sz="2000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.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SHEILA SAYS THAT SHE IS ON A DIET.</a:t>
            </a:r>
            <a:endParaRPr lang="ru-RU" sz="2000" dirty="0">
              <a:solidFill>
                <a:srgbClr val="C00000"/>
              </a:solidFill>
              <a:cs typeface="Aharoni" pitchFamily="2" charset="-79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5/ </a:t>
            </a:r>
            <a:r>
              <a:rPr lang="en-US" sz="2000" b="1" dirty="0" smtClean="0">
                <a:solidFill>
                  <a:srgbClr val="0070C0"/>
                </a:solidFill>
              </a:rPr>
              <a:t>GEORGE </a:t>
            </a:r>
            <a:r>
              <a:rPr lang="en-US" sz="2000" b="1" dirty="0">
                <a:solidFill>
                  <a:srgbClr val="0070C0"/>
                </a:solidFill>
              </a:rPr>
              <a:t>DOESN’T </a:t>
            </a:r>
            <a:r>
              <a:rPr lang="en-US" sz="2000" b="1" dirty="0" smtClean="0">
                <a:solidFill>
                  <a:srgbClr val="0070C0"/>
                </a:solidFill>
              </a:rPr>
              <a:t>LIKE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dirty="0">
                <a:solidFill>
                  <a:srgbClr val="0070C0"/>
                </a:solidFill>
              </a:rPr>
              <a:t>SIRLOIN </a:t>
            </a:r>
            <a:r>
              <a:rPr lang="en-US" sz="2000" b="1" dirty="0" smtClean="0">
                <a:solidFill>
                  <a:srgbClr val="0070C0"/>
                </a:solidFill>
              </a:rPr>
              <a:t>STEAK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</a:t>
            </a:r>
            <a:endParaRPr lang="ru-RU" sz="2000" dirty="0">
              <a:solidFill>
                <a:srgbClr val="0070C0"/>
              </a:solidFill>
            </a:endParaRPr>
          </a:p>
          <a:p>
            <a:pPr marL="0" indent="0" fontAlgn="auto">
              <a:buNone/>
            </a:pPr>
            <a:r>
              <a:rPr lang="en-US" sz="2000" b="1" dirty="0">
                <a:solidFill>
                  <a:srgbClr val="EB973C"/>
                </a:solidFill>
              </a:rPr>
              <a:t>NOT SAID. </a:t>
            </a:r>
            <a:r>
              <a:rPr lang="en-US" sz="2000" b="1" dirty="0">
                <a:solidFill>
                  <a:srgbClr val="79689E"/>
                </a:solidFill>
              </a:rPr>
              <a:t>WE HAVE NO INFORMATION ABOUT THAT.</a:t>
            </a:r>
            <a:endParaRPr lang="ru-RU" sz="2000" dirty="0">
              <a:solidFill>
                <a:srgbClr val="79689E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18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9689E"/>
                </a:solidFill>
              </a:rPr>
              <a:t>Perfect Day</a:t>
            </a:r>
            <a:endParaRPr lang="ru-RU" b="1" i="1" dirty="0">
              <a:solidFill>
                <a:srgbClr val="79689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                             It`s a perfect day today</a:t>
            </a:r>
          </a:p>
          <a:p>
            <a:pPr marL="0" indent="0">
              <a:buNone/>
            </a:pPr>
            <a:r>
              <a:rPr lang="en-US" i="1" dirty="0" smtClean="0"/>
              <a:t>                             Nothing`s going wrong</a:t>
            </a:r>
          </a:p>
          <a:p>
            <a:pPr marL="0" indent="0">
              <a:buNone/>
            </a:pPr>
            <a:r>
              <a:rPr lang="en-US" i="1" dirty="0" smtClean="0"/>
              <a:t>                             I really hope it stays this way</a:t>
            </a:r>
          </a:p>
          <a:p>
            <a:pPr marL="0" indent="0">
              <a:buNone/>
            </a:pPr>
            <a:r>
              <a:rPr lang="en-US" i="1" dirty="0" smtClean="0"/>
              <a:t>                             Perfect all day long</a:t>
            </a:r>
          </a:p>
          <a:p>
            <a:pPr marL="0" indent="0">
              <a:buNone/>
            </a:pPr>
            <a:r>
              <a:rPr lang="en-US" i="1" dirty="0" smtClean="0"/>
              <a:t>     </a:t>
            </a:r>
            <a:r>
              <a:rPr lang="en-US" dirty="0" smtClean="0"/>
              <a:t>It`s Saturday and there`s no school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Saturdays are really cool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 can relax and meet my friends</a:t>
            </a:r>
          </a:p>
          <a:p>
            <a:pPr marL="0" indent="0">
              <a:buNone/>
            </a:pPr>
            <a:r>
              <a:rPr lang="en-US" dirty="0" smtClean="0"/>
              <a:t>     I hope today never ends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***</a:t>
            </a:r>
          </a:p>
          <a:p>
            <a:pPr marL="0" indent="0">
              <a:buNone/>
            </a:pPr>
            <a:r>
              <a:rPr lang="en-US" dirty="0" smtClean="0"/>
              <a:t>     It`s a perfect day, so I can`t loose</a:t>
            </a:r>
          </a:p>
          <a:p>
            <a:pPr marL="0" indent="0">
              <a:buNone/>
            </a:pPr>
            <a:r>
              <a:rPr lang="en-US" dirty="0" smtClean="0"/>
              <a:t>     I can do whatever I choose</a:t>
            </a:r>
          </a:p>
          <a:p>
            <a:pPr marL="0" indent="0">
              <a:buNone/>
            </a:pPr>
            <a:r>
              <a:rPr lang="en-US" dirty="0" smtClean="0"/>
              <a:t>     I look good and I feel fine</a:t>
            </a:r>
          </a:p>
          <a:p>
            <a:pPr marL="0" indent="0">
              <a:buNone/>
            </a:pPr>
            <a:r>
              <a:rPr lang="en-US" dirty="0" smtClean="0"/>
              <a:t>     And the whole of the day is mine</a:t>
            </a:r>
            <a:endParaRPr lang="en-US" dirty="0"/>
          </a:p>
        </p:txBody>
      </p:sp>
      <p:pic>
        <p:nvPicPr>
          <p:cNvPr id="4" name="Perfect D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4797152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HOME\Desktop\Детский сад\200400986-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1792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Детский сад\psiho_ny-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1596802" cy="9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3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Segoe Print" panose="02000600000000000000" pitchFamily="2" charset="0"/>
              </a:rPr>
              <a:t>Когда употребляется?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52600"/>
            <a:ext cx="7662390" cy="3886200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4000" kern="1200" dirty="0">
                <a:solidFill>
                  <a:srgbClr val="FF0000"/>
                </a:solidFill>
                <a:latin typeface="Imprint MT Shadow" panose="04020605060303030202" pitchFamily="82" charset="0"/>
              </a:rPr>
              <a:t>Present </a:t>
            </a:r>
            <a:r>
              <a:rPr lang="en-US" sz="4000" kern="1200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Simple</a:t>
            </a:r>
            <a:endParaRPr lang="ru-RU" sz="4000" kern="1200" dirty="0">
              <a:solidFill>
                <a:prstClr val="black"/>
              </a:solidFill>
              <a:latin typeface="Imprint MT Shadow" panose="04020605060303030202" pitchFamily="82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Действие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происходит часто,</a:t>
            </a:r>
            <a:r>
              <a:rPr lang="ru-RU" sz="2000" kern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постоянно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, регулярно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 </a:t>
            </a: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000" kern="1200" dirty="0" smtClean="0">
                <a:solidFill>
                  <a:srgbClr val="FF0000"/>
                </a:solidFill>
                <a:latin typeface="+mj-lt"/>
              </a:rPr>
              <a:t>Указатели времени: </a:t>
            </a:r>
            <a:r>
              <a:rPr lang="en-US" sz="2000" kern="1200" dirty="0" smtClean="0">
                <a:solidFill>
                  <a:srgbClr val="FF0000"/>
                </a:solidFill>
                <a:latin typeface="+mj-lt"/>
              </a:rPr>
              <a:t>Every day, alwa</a:t>
            </a:r>
            <a:r>
              <a:rPr lang="en-US" sz="2000" kern="1200" dirty="0">
                <a:solidFill>
                  <a:srgbClr val="FF0000"/>
                </a:solidFill>
                <a:latin typeface="+mj-lt"/>
              </a:rPr>
              <a:t>y</a:t>
            </a:r>
            <a:r>
              <a:rPr lang="en-US" sz="2000" kern="12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2000" kern="1200" dirty="0" smtClean="0">
                <a:solidFill>
                  <a:srgbClr val="FF0000"/>
                </a:solidFill>
                <a:latin typeface="+mj-lt"/>
              </a:rPr>
              <a:t>, usually, sometimes, often, seldom, rare</a:t>
            </a:r>
            <a:endParaRPr lang="ru-RU" sz="2000" kern="1200" dirty="0" smtClean="0">
              <a:solidFill>
                <a:srgbClr val="FF0000"/>
              </a:solidFill>
              <a:latin typeface="+mj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4000" dirty="0" smtClean="0">
                <a:solidFill>
                  <a:srgbClr val="00B050"/>
                </a:solidFill>
                <a:latin typeface="Imprint MT Shadow" panose="04020605060303030202" pitchFamily="82" charset="0"/>
              </a:rPr>
              <a:t>Present Continuous</a:t>
            </a:r>
            <a:endParaRPr lang="ru-RU" sz="4000" dirty="0" smtClean="0">
              <a:solidFill>
                <a:srgbClr val="00B050"/>
              </a:solidFill>
              <a:latin typeface="Imprint MT Shadow" panose="04020605060303030202" pitchFamily="82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400" kern="1200" dirty="0">
                <a:solidFill>
                  <a:srgbClr val="00B050"/>
                </a:solidFill>
                <a:latin typeface="Century Schoolbook" panose="02040604050505020304" pitchFamily="18" charset="0"/>
              </a:rPr>
              <a:t>Действие </a:t>
            </a:r>
            <a:r>
              <a:rPr lang="ru-RU" sz="2400" kern="1200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происходит</a:t>
            </a:r>
            <a:r>
              <a:rPr lang="en-US" sz="2400" kern="1200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kern="1200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сейчас, в данный момент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400" kern="1200" dirty="0" smtClean="0">
                <a:solidFill>
                  <a:srgbClr val="00B050"/>
                </a:solidFill>
                <a:latin typeface="Calibri"/>
              </a:rPr>
              <a:t>Указатели времени: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400" kern="1200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053878" cy="20133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4779580"/>
            <a:ext cx="6235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solidFill>
                  <a:srgbClr val="00B050"/>
                </a:solidFill>
              </a:rPr>
              <a:t>Now</a:t>
            </a:r>
            <a:r>
              <a:rPr lang="de-DE" sz="2400" dirty="0" smtClean="0">
                <a:solidFill>
                  <a:srgbClr val="00B050"/>
                </a:solidFill>
              </a:rPr>
              <a:t>, at </a:t>
            </a:r>
            <a:r>
              <a:rPr lang="de-DE" sz="2400" dirty="0" err="1" smtClean="0">
                <a:solidFill>
                  <a:srgbClr val="00B050"/>
                </a:solidFill>
              </a:rPr>
              <a:t>the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moment</a:t>
            </a:r>
            <a:endParaRPr lang="de-D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7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Как образуется?</a:t>
            </a:r>
            <a:br>
              <a:rPr lang="ru-RU" dirty="0">
                <a:latin typeface="Segoe Print" panose="02000600000000000000" pitchFamily="2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298032"/>
          </a:xfrm>
        </p:spPr>
        <p:txBody>
          <a:bodyPr/>
          <a:lstStyle/>
          <a:p>
            <a:pPr marL="0" indent="0">
              <a:buNone/>
            </a:pPr>
            <a:r>
              <a:rPr lang="en-US" sz="4000" kern="1200" dirty="0">
                <a:solidFill>
                  <a:srgbClr val="FF0000"/>
                </a:solidFill>
                <a:latin typeface="Imprint MT Shadow" panose="04020605060303030202" pitchFamily="82" charset="0"/>
              </a:rPr>
              <a:t>Present </a:t>
            </a:r>
            <a:r>
              <a:rPr lang="en-US" sz="4000" kern="1200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Simple</a:t>
            </a:r>
            <a:r>
              <a:rPr lang="ru-RU" sz="4000" b="1" kern="1200" dirty="0" smtClean="0">
                <a:solidFill>
                  <a:srgbClr val="00B050"/>
                </a:solidFill>
                <a:latin typeface="Imprint MT Shadow" panose="04020605060303030202" pitchFamily="82" charset="0"/>
              </a:rPr>
              <a:t>   </a:t>
            </a:r>
            <a:r>
              <a:rPr lang="en-US" sz="4000" kern="1200" dirty="0" smtClean="0">
                <a:solidFill>
                  <a:srgbClr val="00B050"/>
                </a:solidFill>
                <a:latin typeface="Imprint MT Shadow" panose="04020605060303030202" pitchFamily="82" charset="0"/>
              </a:rPr>
              <a:t>Present Continuous</a:t>
            </a:r>
            <a:r>
              <a:rPr lang="ru-RU" sz="4000" b="1" kern="1200" dirty="0" smtClean="0">
                <a:solidFill>
                  <a:srgbClr val="00B050"/>
                </a:solidFill>
                <a:latin typeface="Imprint MT Shadow" panose="04020605060303030202" pitchFamily="82" charset="0"/>
              </a:rPr>
              <a:t>   </a:t>
            </a:r>
            <a:endParaRPr lang="ru-RU" sz="4000" dirty="0" smtClean="0">
              <a:solidFill>
                <a:srgbClr val="00B050"/>
              </a:solidFill>
              <a:latin typeface="Imprint MT Shadow" panose="04020605060303030202" pitchFamily="82" charset="0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800" i="1" kern="1200" dirty="0">
                <a:solidFill>
                  <a:prstClr val="black"/>
                </a:solidFill>
                <a:latin typeface="Century Schoolbook" panose="02040604050505020304" pitchFamily="18" charset="0"/>
              </a:rPr>
              <a:t>Утвердительное предложение</a:t>
            </a:r>
          </a:p>
          <a:p>
            <a:pPr marL="0" indent="0">
              <a:buNone/>
            </a:pPr>
            <a:endParaRPr lang="ru-RU" sz="4000" dirty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14119" y="2911156"/>
            <a:ext cx="1997608" cy="863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I, you, we, they</a:t>
            </a:r>
            <a:endParaRPr lang="ru-RU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825192" y="3342682"/>
            <a:ext cx="5456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370793" y="3030378"/>
            <a:ext cx="1080120" cy="64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V</a:t>
            </a:r>
            <a:endParaRPr lang="ru-RU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3856" y="3933056"/>
            <a:ext cx="1985064" cy="864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He, she, it</a:t>
            </a:r>
            <a:endParaRPr lang="ru-RU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825192" y="4365466"/>
            <a:ext cx="5456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370793" y="4034257"/>
            <a:ext cx="1080120" cy="64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Vs(</a:t>
            </a:r>
            <a:r>
              <a:rPr lang="en-US" sz="2000" b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es</a:t>
            </a:r>
            <a:r>
              <a:rPr lang="en-US" sz="2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91819" y="2854629"/>
            <a:ext cx="1536429" cy="862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I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60182" y="3820721"/>
            <a:ext cx="1792111" cy="862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You, 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we,</a:t>
            </a:r>
            <a:r>
              <a:rPr lang="ru-RU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they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96186" y="4797877"/>
            <a:ext cx="1720104" cy="862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He, she, it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38332" y="3338250"/>
            <a:ext cx="1370172" cy="1586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V ing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60232" y="3050339"/>
            <a:ext cx="849227" cy="57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am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60232" y="4030315"/>
            <a:ext cx="849227" cy="57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are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08155" y="4941434"/>
            <a:ext cx="849227" cy="57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is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179492" y="3337656"/>
            <a:ext cx="5456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79492" y="4318225"/>
            <a:ext cx="5456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72334" y="5229345"/>
            <a:ext cx="5456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465531" y="3140968"/>
            <a:ext cx="500343" cy="214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420273" y="4336682"/>
            <a:ext cx="5456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541306" y="4953985"/>
            <a:ext cx="497678" cy="216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Объект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974" y="4252189"/>
            <a:ext cx="3100924" cy="314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54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Как образуется?</a:t>
            </a:r>
            <a:br>
              <a:rPr lang="ru-RU" dirty="0">
                <a:latin typeface="Segoe Print" panose="02000600000000000000" pitchFamily="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226" y="1412776"/>
            <a:ext cx="8189774" cy="3998226"/>
          </a:xfrm>
        </p:spPr>
        <p:txBody>
          <a:bodyPr/>
          <a:lstStyle/>
          <a:p>
            <a:pPr marL="0" lvl="0" indent="0" algn="ctr">
              <a:buClr>
                <a:srgbClr val="99CC00"/>
              </a:buClr>
              <a:buNone/>
            </a:pPr>
            <a:r>
              <a:rPr lang="en-US" sz="4000" kern="1200" dirty="0">
                <a:solidFill>
                  <a:srgbClr val="FF0000"/>
                </a:solidFill>
                <a:latin typeface="Imprint MT Shadow" panose="04020605060303030202" pitchFamily="82" charset="0"/>
              </a:rPr>
              <a:t>Present </a:t>
            </a:r>
            <a:r>
              <a:rPr lang="en-US" sz="4000" kern="1200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Simple     </a:t>
            </a:r>
            <a:r>
              <a:rPr lang="en-US" sz="4000" kern="1200" dirty="0" smtClean="0">
                <a:solidFill>
                  <a:srgbClr val="00B050"/>
                </a:solidFill>
                <a:latin typeface="Imprint MT Shadow" panose="04020605060303030202" pitchFamily="82" charset="0"/>
              </a:rPr>
              <a:t>Present Continuous</a:t>
            </a:r>
            <a:r>
              <a:rPr lang="en-US" sz="4000" kern="1200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   </a:t>
            </a:r>
            <a:r>
              <a:rPr lang="ru-RU" sz="4000" b="1" kern="1200" dirty="0" smtClean="0">
                <a:solidFill>
                  <a:srgbClr val="00B050"/>
                </a:solidFill>
                <a:latin typeface="Imprint MT Shadow" panose="04020605060303030202" pitchFamily="82" charset="0"/>
              </a:rPr>
              <a:t> </a:t>
            </a:r>
            <a:r>
              <a:rPr lang="en-US" sz="4000" b="1" kern="1200" dirty="0" smtClean="0">
                <a:solidFill>
                  <a:srgbClr val="00B050"/>
                </a:solidFill>
                <a:latin typeface="Imprint MT Shadow" panose="04020605060303030202" pitchFamily="82" charset="0"/>
              </a:rPr>
              <a:t>                                                                         </a:t>
            </a:r>
            <a:r>
              <a:rPr lang="ru-RU" sz="2800" i="1" kern="12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Вопросительное </a:t>
            </a:r>
            <a:r>
              <a:rPr lang="ru-RU" sz="2800" i="1" kern="1200" dirty="0">
                <a:solidFill>
                  <a:prstClr val="black"/>
                </a:solidFill>
                <a:latin typeface="Century Schoolbook" panose="02040604050505020304" pitchFamily="18" charset="0"/>
              </a:rPr>
              <a:t>предложение</a:t>
            </a:r>
          </a:p>
          <a:p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683568" y="2789895"/>
            <a:ext cx="820751" cy="7920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ru-RU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602226" y="4005064"/>
            <a:ext cx="966726" cy="7920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Does</a:t>
            </a:r>
            <a:endParaRPr lang="ru-RU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12923" y="2910563"/>
            <a:ext cx="1997608" cy="863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I, you, we, they</a:t>
            </a:r>
            <a:endParaRPr lang="ru-RU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12923" y="3944872"/>
            <a:ext cx="1985064" cy="864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e, she, it</a:t>
            </a:r>
            <a:endParaRPr lang="ru-RU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5909" y="3197179"/>
            <a:ext cx="576064" cy="1225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V?</a:t>
            </a:r>
            <a:endParaRPr lang="ru-RU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504319" y="3340052"/>
            <a:ext cx="331378" cy="2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68952" y="4412614"/>
            <a:ext cx="331378" cy="2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644842" y="3343107"/>
            <a:ext cx="321067" cy="1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44842" y="4293096"/>
            <a:ext cx="331378" cy="2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364088" y="2842109"/>
            <a:ext cx="849227" cy="57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A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m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63846" y="3795638"/>
            <a:ext cx="849227" cy="57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A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re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1125" y="4791794"/>
            <a:ext cx="849227" cy="57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s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13315" y="2839867"/>
            <a:ext cx="1152128" cy="628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I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40352" y="3567497"/>
            <a:ext cx="1135781" cy="908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y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ou</a:t>
            </a:r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, 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we,</a:t>
            </a:r>
            <a:r>
              <a:rPr lang="ru-RU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they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46032" y="4628639"/>
            <a:ext cx="1288056" cy="902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he</a:t>
            </a:r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, 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she, </a:t>
            </a:r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it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55330" y="3302257"/>
            <a:ext cx="1136670" cy="1586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V 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ing?</a:t>
            </a:r>
            <a:endParaRPr lang="ru-RU" sz="2000" b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359051" y="3250766"/>
            <a:ext cx="331378" cy="89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378606" y="4083548"/>
            <a:ext cx="331378" cy="2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557337" y="4850599"/>
            <a:ext cx="195986" cy="98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Объект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25" y="4149080"/>
            <a:ext cx="3100924" cy="31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14400"/>
            <a:ext cx="6096000" cy="5943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/>
              <a:t>1 ) </a:t>
            </a:r>
            <a:r>
              <a:rPr lang="en-US" sz="4200" b="1" dirty="0" smtClean="0"/>
              <a:t>Are you enjoying </a:t>
            </a:r>
            <a:r>
              <a:rPr lang="en-US" sz="4200" dirty="0"/>
              <a:t>your meal? – Yes, thanks. It’s lovely.</a:t>
            </a:r>
          </a:p>
          <a:p>
            <a:pPr marL="0" indent="0">
              <a:buNone/>
            </a:pPr>
            <a:r>
              <a:rPr lang="en-US" sz="4200" dirty="0"/>
              <a:t>2) Jack </a:t>
            </a:r>
            <a:r>
              <a:rPr lang="en-US" sz="4200" dirty="0" smtClean="0"/>
              <a:t>always </a:t>
            </a:r>
            <a:r>
              <a:rPr lang="en-US" sz="4200" b="1" dirty="0" smtClean="0"/>
              <a:t>has</a:t>
            </a:r>
            <a:r>
              <a:rPr lang="en-US" sz="4200" dirty="0" smtClean="0"/>
              <a:t> a party on his birthday.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3) I </a:t>
            </a:r>
            <a:r>
              <a:rPr lang="en-US" sz="4200" b="1" dirty="0" smtClean="0"/>
              <a:t>don`t work </a:t>
            </a:r>
            <a:r>
              <a:rPr lang="en-US" sz="4200" dirty="0" smtClean="0"/>
              <a:t>on </a:t>
            </a:r>
            <a:r>
              <a:rPr lang="en-US" sz="4200" dirty="0"/>
              <a:t>Sundays. It’s my day off.</a:t>
            </a:r>
          </a:p>
          <a:p>
            <a:pPr marL="0" indent="0">
              <a:buNone/>
            </a:pPr>
            <a:r>
              <a:rPr lang="en-US" sz="4200" dirty="0"/>
              <a:t>4) </a:t>
            </a:r>
            <a:r>
              <a:rPr lang="ru-RU" sz="4200" dirty="0" smtClean="0"/>
              <a:t>«</a:t>
            </a:r>
            <a:r>
              <a:rPr lang="en-US" sz="4200" dirty="0" smtClean="0"/>
              <a:t>What </a:t>
            </a:r>
            <a:r>
              <a:rPr lang="en-US" sz="4200" b="1" dirty="0" smtClean="0"/>
              <a:t>are you reading</a:t>
            </a:r>
            <a:r>
              <a:rPr lang="en-US" sz="4200" dirty="0" smtClean="0"/>
              <a:t>?</a:t>
            </a:r>
            <a:r>
              <a:rPr lang="ru-RU" sz="4200" dirty="0" smtClean="0"/>
              <a:t>»</a:t>
            </a:r>
            <a:r>
              <a:rPr lang="en-US" sz="4200" dirty="0" smtClean="0"/>
              <a:t> </a:t>
            </a:r>
            <a:r>
              <a:rPr lang="en-US" sz="4200" dirty="0"/>
              <a:t>– </a:t>
            </a:r>
            <a:r>
              <a:rPr lang="ru-RU" sz="4200" dirty="0" smtClean="0"/>
              <a:t>«</a:t>
            </a:r>
            <a:r>
              <a:rPr lang="en-US" sz="4200" dirty="0" smtClean="0"/>
              <a:t>It’s </a:t>
            </a:r>
            <a:r>
              <a:rPr lang="en-US" sz="4200" dirty="0"/>
              <a:t>the novel by Mark Twain</a:t>
            </a:r>
            <a:r>
              <a:rPr lang="en-US" sz="4200" dirty="0" smtClean="0"/>
              <a:t>.</a:t>
            </a:r>
            <a:r>
              <a:rPr lang="ru-RU" sz="4200" dirty="0" smtClean="0"/>
              <a:t>»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5) Mary isn’t here today. She </a:t>
            </a:r>
            <a:r>
              <a:rPr lang="en-US" sz="4200" b="1" dirty="0" smtClean="0"/>
              <a:t>is spending</a:t>
            </a:r>
            <a:r>
              <a:rPr lang="en-US" sz="4200" dirty="0" smtClean="0"/>
              <a:t> </a:t>
            </a:r>
            <a:r>
              <a:rPr lang="en-US" sz="4200" dirty="0"/>
              <a:t>the day with her family.</a:t>
            </a:r>
          </a:p>
          <a:p>
            <a:pPr marL="0" indent="0">
              <a:buNone/>
            </a:pPr>
            <a:r>
              <a:rPr lang="en-US" sz="4200" dirty="0"/>
              <a:t>6) All my friends </a:t>
            </a:r>
            <a:r>
              <a:rPr lang="en-US" sz="4200" b="1" dirty="0" smtClean="0"/>
              <a:t>come</a:t>
            </a:r>
            <a:r>
              <a:rPr lang="en-US" sz="4200" dirty="0" smtClean="0"/>
              <a:t> </a:t>
            </a:r>
            <a:r>
              <a:rPr lang="en-US" sz="4200" dirty="0"/>
              <a:t>to my birthday </a:t>
            </a:r>
            <a:r>
              <a:rPr lang="en-US" sz="4200" dirty="0" smtClean="0"/>
              <a:t>party every year.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7</a:t>
            </a:r>
            <a:r>
              <a:rPr lang="en-US" sz="4200" dirty="0" smtClean="0"/>
              <a:t>) </a:t>
            </a:r>
            <a:r>
              <a:rPr lang="en-US" sz="4200" dirty="0"/>
              <a:t>We usually </a:t>
            </a:r>
            <a:r>
              <a:rPr lang="en-US" sz="4200" b="1" dirty="0" smtClean="0"/>
              <a:t>grow</a:t>
            </a:r>
            <a:r>
              <a:rPr lang="en-US" sz="4200" dirty="0" smtClean="0"/>
              <a:t> </a:t>
            </a:r>
            <a:r>
              <a:rPr lang="en-US" sz="4200" dirty="0"/>
              <a:t>vegetables in our garden, but this year we </a:t>
            </a:r>
            <a:r>
              <a:rPr lang="en-US" sz="4200" b="1" dirty="0" smtClean="0"/>
              <a:t>aren`t growing </a:t>
            </a:r>
            <a:r>
              <a:rPr lang="en-US" sz="4200" dirty="0" smtClean="0"/>
              <a:t>any</a:t>
            </a:r>
            <a:r>
              <a:rPr lang="en-US" sz="4200" dirty="0"/>
              <a:t>.</a:t>
            </a:r>
          </a:p>
          <a:p>
            <a:pPr marL="0" indent="0">
              <a:buNone/>
            </a:pPr>
            <a:r>
              <a:rPr lang="en-US" sz="4200" dirty="0" smtClean="0"/>
              <a:t>8) </a:t>
            </a:r>
            <a:r>
              <a:rPr lang="en-US" sz="4200" dirty="0"/>
              <a:t>Ted is in Rome now. He </a:t>
            </a:r>
            <a:r>
              <a:rPr lang="en-US" sz="4200" b="1" dirty="0" smtClean="0"/>
              <a:t>is staying </a:t>
            </a:r>
            <a:r>
              <a:rPr lang="en-US" sz="4200" dirty="0" smtClean="0"/>
              <a:t>at </a:t>
            </a:r>
            <a:r>
              <a:rPr lang="en-US" sz="4200" dirty="0"/>
              <a:t>the Hilton Hotel. He </a:t>
            </a:r>
            <a:r>
              <a:rPr lang="en-US" sz="4200" dirty="0" smtClean="0"/>
              <a:t>usually </a:t>
            </a:r>
            <a:r>
              <a:rPr lang="en-US" sz="4200" b="1" dirty="0" smtClean="0"/>
              <a:t>stays</a:t>
            </a:r>
            <a:r>
              <a:rPr lang="en-US" sz="4200" dirty="0" smtClean="0"/>
              <a:t> </a:t>
            </a:r>
            <a:r>
              <a:rPr lang="en-US" sz="4200" dirty="0"/>
              <a:t>at this hotel when he’s in Rome</a:t>
            </a:r>
            <a:r>
              <a:rPr lang="en-US" sz="4200" dirty="0" smtClean="0"/>
              <a:t>.</a:t>
            </a:r>
          </a:p>
          <a:p>
            <a:pPr marL="0" indent="0">
              <a:buNone/>
            </a:pPr>
            <a:r>
              <a:rPr lang="en-US" sz="4200" dirty="0" smtClean="0"/>
              <a:t>9) I`</a:t>
            </a:r>
            <a:r>
              <a:rPr lang="en-US" sz="4200" b="1" dirty="0" smtClean="0"/>
              <a:t>m cooking </a:t>
            </a:r>
            <a:r>
              <a:rPr lang="en-US" sz="4200" dirty="0" smtClean="0"/>
              <a:t>with my friend Mary at the moment.</a:t>
            </a:r>
          </a:p>
          <a:p>
            <a:pPr marL="0" indent="0">
              <a:buNone/>
            </a:pPr>
            <a:r>
              <a:rPr lang="en-US" sz="4200" dirty="0" smtClean="0"/>
              <a:t>10) We always </a:t>
            </a:r>
            <a:r>
              <a:rPr lang="en-US" sz="4200" b="1" dirty="0" smtClean="0"/>
              <a:t>buy</a:t>
            </a:r>
            <a:r>
              <a:rPr lang="en-US" sz="4200" dirty="0" smtClean="0"/>
              <a:t> fresh fruit from the market.</a:t>
            </a:r>
            <a:endParaRPr lang="en-US" sz="4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6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im-8_food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582</Words>
  <Application>Microsoft Office PowerPoint</Application>
  <PresentationFormat>Экран (4:3)</PresentationFormat>
  <Paragraphs>99</Paragraphs>
  <Slides>16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Aharoni</vt:lpstr>
      <vt:lpstr>Arial</vt:lpstr>
      <vt:lpstr>Britannic Bold</vt:lpstr>
      <vt:lpstr>Calibri</vt:lpstr>
      <vt:lpstr>Century Gothic</vt:lpstr>
      <vt:lpstr>Century Schoolbook</vt:lpstr>
      <vt:lpstr>Imprint MT Shadow</vt:lpstr>
      <vt:lpstr>Segoe Print</vt:lpstr>
      <vt:lpstr>Trebuchet MS</vt:lpstr>
      <vt:lpstr>Wingdings</vt:lpstr>
      <vt:lpstr>Wingdings 3</vt:lpstr>
      <vt:lpstr>Anim-8_food</vt:lpstr>
      <vt:lpstr>Легкий дым</vt:lpstr>
      <vt:lpstr>Грань</vt:lpstr>
      <vt:lpstr>On the menu</vt:lpstr>
      <vt:lpstr>ALL AROUND THE WORLD                                 </vt:lpstr>
      <vt:lpstr>READ THE FIRST TWO LINES OF THE DIALOGUE AND ANSWER MY QUESTIONS</vt:lpstr>
      <vt:lpstr>READ THE STATEMENTS AND MARK THEM AS TRUE/FALSE/NOT SAID</vt:lpstr>
      <vt:lpstr>Perfect Day</vt:lpstr>
      <vt:lpstr>Когда употребляется?</vt:lpstr>
      <vt:lpstr>Как образуется? </vt:lpstr>
      <vt:lpstr>Как образуется? </vt:lpstr>
      <vt:lpstr>Презентация PowerPoint</vt:lpstr>
      <vt:lpstr>CHOCOLATE /STRAWBERRY/VANILLA ICE CREAM</vt:lpstr>
      <vt:lpstr>MILK SHAKES</vt:lpstr>
      <vt:lpstr>TEA</vt:lpstr>
      <vt:lpstr>                  CAKE</vt:lpstr>
      <vt:lpstr>        Pumpkin</vt:lpstr>
      <vt:lpstr>Food</vt:lpstr>
      <vt:lpstr>Homework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Волошина</dc:creator>
  <cp:keywords/>
  <dc:description>http://freeppt.ru - Презентации по культуре и искусству. Шаблоны PowerPoint</dc:description>
  <cp:lastModifiedBy>Домашний</cp:lastModifiedBy>
  <cp:revision>48</cp:revision>
  <dcterms:created xsi:type="dcterms:W3CDTF">2017-07-28T07:33:37Z</dcterms:created>
  <dcterms:modified xsi:type="dcterms:W3CDTF">2018-04-29T21:13:19Z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