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0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91" autoAdjust="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106C9-9AA8-408F-8A73-A415269A87B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68F2-7AB0-476C-8668-7880EE1F5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E68F2-7AB0-476C-8668-7880EE1F52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Проект занятия по курсу «Финансовая грамотность»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учащихся </a:t>
            </a:r>
            <a:r>
              <a:rPr lang="ru-RU" smtClean="0"/>
              <a:t>начальных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688"/>
            <a:ext cx="7035900" cy="2160240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967335"/>
            <a:ext cx="6264695" cy="2189858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Удачного дня!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Тема</a:t>
            </a:r>
            <a:r>
              <a:rPr lang="ru-RU" dirty="0" smtClean="0"/>
              <a:t>:</a:t>
            </a:r>
            <a:r>
              <a:rPr lang="ru-RU" b="1" dirty="0" smtClean="0"/>
              <a:t> Что такое деньги и какими они бывают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Цель</a:t>
            </a:r>
            <a:r>
              <a:rPr lang="ru-RU" dirty="0" smtClean="0"/>
              <a:t>: создать условия для развития экономического образа мышления, понимания и освоения основ финансовой грамотности; формирования опыта применения полученных знаний и умений для решения практических задач.</a:t>
            </a:r>
          </a:p>
          <a:p>
            <a:pPr>
              <a:buNone/>
            </a:pPr>
            <a:r>
              <a:rPr lang="ru-RU" b="1" u="sng" dirty="0" smtClean="0"/>
              <a:t>Задачи</a:t>
            </a:r>
            <a:r>
              <a:rPr lang="ru-RU" dirty="0" smtClean="0"/>
              <a:t>: создать условия, чтобы ученик имел возможность овладеть понятиями «товар», «деньги», «покупка», «продажа», «ликвидность»; исследовать и понять свойства денег; освоить практическую функцию денег.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Планируемые результаты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0734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/>
              <a:t>Личностные </a:t>
            </a:r>
            <a:r>
              <a:rPr lang="ru-RU" sz="1600" dirty="0" smtClean="0"/>
              <a:t>- овладение начальными навыками адаптации в мире финансовых отношений;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- развитие навыков сотрудничества со взрослыми и сверстниками в разных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игровых экономических ситуациях.</a:t>
            </a:r>
          </a:p>
          <a:p>
            <a:pPr>
              <a:spcBef>
                <a:spcPts val="0"/>
              </a:spcBef>
              <a:buNone/>
            </a:pPr>
            <a:endParaRPr lang="ru-RU" sz="1000" dirty="0" smtClean="0"/>
          </a:p>
          <a:p>
            <a:pPr>
              <a:spcBef>
                <a:spcPts val="0"/>
              </a:spcBef>
              <a:buNone/>
            </a:pPr>
            <a:r>
              <a:rPr lang="ru-RU" sz="1600" b="1" dirty="0" err="1" smtClean="0"/>
              <a:t>Метапредметные</a:t>
            </a:r>
            <a:r>
              <a:rPr lang="ru-RU" sz="1600" b="1" dirty="0" smtClean="0"/>
              <a:t> </a:t>
            </a:r>
            <a:r>
              <a:rPr lang="ru-RU" sz="16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Познавательные</a:t>
            </a:r>
            <a:r>
              <a:rPr lang="ru-RU" sz="1600" dirty="0" smtClean="0"/>
              <a:t> – освоение способов решения проблем творческого и поискового характера;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- овладение логическими действиями сравнения, обобщения,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классификации, установления аналогий и причинно-следственных связей,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построения рассуждений, отнесения к известным понятиям.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- овладение понятиями: товар, деньги, покупка, продажа, ликвидность.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Регулятивные  </a:t>
            </a:r>
            <a:r>
              <a:rPr lang="ru-RU" sz="1600" dirty="0" smtClean="0"/>
              <a:t> - понимание цели своих действий;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проявление познавательной и творческой инициативы;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оценка правильности выполнения действий;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- адекватное восприятие предложений товарищей.</a:t>
            </a:r>
          </a:p>
          <a:p>
            <a:pPr>
              <a:spcBef>
                <a:spcPts val="0"/>
              </a:spcBef>
              <a:buNone/>
            </a:pPr>
            <a:r>
              <a:rPr lang="ru-RU" sz="1600" i="1" dirty="0" smtClean="0"/>
              <a:t>Коммуникативные</a:t>
            </a:r>
            <a:r>
              <a:rPr lang="ru-RU" sz="1600" dirty="0" smtClean="0"/>
              <a:t> – умение слушать собеседника и вести диалог;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- умение признавать возможность существования различных точек зрения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   и право каждого иметь свою точку зрения;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- умение излагать своё мнение и аргументировать свою точку зрения и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              оценку    событий.</a:t>
            </a:r>
            <a:endParaRPr lang="ru-RU" sz="800" dirty="0" smtClean="0"/>
          </a:p>
          <a:p>
            <a:pPr>
              <a:spcBef>
                <a:spcPts val="0"/>
              </a:spcBef>
              <a:buNone/>
            </a:pPr>
            <a:endParaRPr lang="ru-RU" sz="1000" dirty="0" smtClean="0"/>
          </a:p>
          <a:p>
            <a:pPr>
              <a:spcBef>
                <a:spcPts val="0"/>
              </a:spcBef>
              <a:buNone/>
            </a:pPr>
            <a:r>
              <a:rPr lang="ru-RU" sz="1600" b="1" dirty="0" smtClean="0"/>
              <a:t>Предметные </a:t>
            </a:r>
            <a:r>
              <a:rPr lang="ru-RU" sz="1600" dirty="0" smtClean="0"/>
              <a:t> -  понимание и правильное использование экономических терминов;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                   - умение характеризовать свойства денег.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занятия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Постановка практической задачи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Постановка УЗ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Планирование</a:t>
            </a:r>
          </a:p>
          <a:p>
            <a:pPr>
              <a:buNone/>
            </a:pPr>
            <a:r>
              <a:rPr lang="en-US" dirty="0" smtClean="0"/>
              <a:t>IV</a:t>
            </a:r>
            <a:r>
              <a:rPr lang="ru-RU" dirty="0" smtClean="0"/>
              <a:t> Освоение теоретического материала.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smtClean="0"/>
              <a:t> Решение практической задачи.</a:t>
            </a:r>
          </a:p>
          <a:p>
            <a:pPr>
              <a:buNone/>
            </a:pPr>
            <a:r>
              <a:rPr lang="en-US" dirty="0" smtClean="0"/>
              <a:t>VI</a:t>
            </a:r>
            <a:r>
              <a:rPr lang="ru-RU" dirty="0" smtClean="0"/>
              <a:t> Контроль и рефлексия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92080" y="1196752"/>
            <a:ext cx="192882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3284984"/>
            <a:ext cx="228601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2780928"/>
            <a:ext cx="56538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топор можно обменять на два лука, а один лук на четыре глиняных горшка. За два глиняных горшка надо отдать пять пучков лечебной травы. Сколько пучков травы надо собрать, чтобы получить топор?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N:\карт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4011683" cy="18002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6228184" y="2276872"/>
            <a:ext cx="0" cy="72008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N:\карт\saew804og7kz25uvp3fhxd91tqymcjir6bnl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437112"/>
            <a:ext cx="3312368" cy="219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121" grpId="0"/>
      <p:bldP spid="51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такое деньги и </a:t>
            </a:r>
            <a:br>
              <a:rPr lang="ru-RU" b="1" cap="all" dirty="0" smtClean="0"/>
            </a:br>
            <a:r>
              <a:rPr lang="ru-RU" b="1" cap="all" dirty="0" smtClean="0"/>
              <a:t>какими они бывают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??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i="1" dirty="0" smtClean="0"/>
              <a:t>Что такое деньги?</a:t>
            </a:r>
            <a:endParaRPr lang="ru-RU" dirty="0" smtClean="0"/>
          </a:p>
          <a:p>
            <a:r>
              <a:rPr lang="ru-RU" i="1" dirty="0" smtClean="0"/>
              <a:t>Какими свойствами они обладают?</a:t>
            </a:r>
            <a:endParaRPr lang="ru-RU" dirty="0" smtClean="0"/>
          </a:p>
          <a:p>
            <a:r>
              <a:rPr lang="ru-RU" i="1" dirty="0" smtClean="0"/>
              <a:t>Для чего они нужны?</a:t>
            </a:r>
            <a:endParaRPr lang="ru-RU" dirty="0" smtClean="0"/>
          </a:p>
          <a:p>
            <a:r>
              <a:rPr lang="ru-RU" i="1" dirty="0" smtClean="0"/>
              <a:t>Какими они бывают?</a:t>
            </a:r>
            <a:endParaRPr lang="ru-RU" dirty="0" smtClean="0"/>
          </a:p>
          <a:p>
            <a:r>
              <a:rPr lang="ru-RU" i="1" dirty="0" smtClean="0"/>
              <a:t>Как правильно обращаться с деньгами?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285728"/>
            <a:ext cx="2006534" cy="7670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товар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556792"/>
            <a:ext cx="2293426" cy="705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700808"/>
            <a:ext cx="164307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1700808"/>
            <a:ext cx="171451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5357826"/>
            <a:ext cx="2571768" cy="12858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хорошо обмениваются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ликвидность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3429000"/>
            <a:ext cx="3071834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удобны в использовании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2636912"/>
            <a:ext cx="2571768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 хранятся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9632" y="4509120"/>
            <a:ext cx="27146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ценность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580112" y="1772816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flipV="1">
            <a:off x="2339752" y="1772816"/>
            <a:ext cx="71438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619672" y="2276872"/>
            <a:ext cx="360040" cy="504056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938731" y="2741789"/>
            <a:ext cx="1071570" cy="28575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117204" y="2348880"/>
            <a:ext cx="142428" cy="20882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28596" y="2348880"/>
            <a:ext cx="398988" cy="2937508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355976" y="1124744"/>
            <a:ext cx="2970" cy="37429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7236296" y="2276872"/>
            <a:ext cx="213744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668344" y="2276872"/>
            <a:ext cx="143446" cy="1214446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956376" y="2276872"/>
            <a:ext cx="504056" cy="20882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5076056" y="2636912"/>
            <a:ext cx="250033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мера ценности (цена)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148064" y="3573016"/>
            <a:ext cx="300039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платежа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940152" y="4437112"/>
            <a:ext cx="278608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обмена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084168" y="5013176"/>
            <a:ext cx="1008112" cy="72008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380312" y="5013176"/>
            <a:ext cx="864096" cy="72008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4788024" y="5805264"/>
            <a:ext cx="178595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покупка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092280" y="5805264"/>
            <a:ext cx="178595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41" grpId="0" animBg="1"/>
      <p:bldP spid="42" grpId="0" animBg="1"/>
      <p:bldP spid="43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520" y="260648"/>
            <a:ext cx="151216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(работа) денег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1340768"/>
            <a:ext cx="122812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платежа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39752" y="260648"/>
            <a:ext cx="1441300" cy="78581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мера ценности (цена)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1484784"/>
            <a:ext cx="12961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обмена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2420888"/>
            <a:ext cx="1008112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покупка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31640" y="2420888"/>
            <a:ext cx="1152128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продажа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1835696" y="1124744"/>
            <a:ext cx="504056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907704" y="764704"/>
            <a:ext cx="360040" cy="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43608" y="1196752"/>
            <a:ext cx="0" cy="28800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403648" y="2060848"/>
            <a:ext cx="360040" cy="2880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7-конечная звезда 28"/>
          <p:cNvSpPr/>
          <p:nvPr/>
        </p:nvSpPr>
        <p:spPr>
          <a:xfrm>
            <a:off x="3491880" y="188640"/>
            <a:ext cx="504056" cy="432048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sp>
        <p:nvSpPr>
          <p:cNvPr id="30" name="7-конечная звезда 29"/>
          <p:cNvSpPr/>
          <p:nvPr/>
        </p:nvSpPr>
        <p:spPr>
          <a:xfrm>
            <a:off x="3419872" y="1196752"/>
            <a:ext cx="432048" cy="43204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sp>
        <p:nvSpPr>
          <p:cNvPr id="31" name="7-конечная звезда 30"/>
          <p:cNvSpPr/>
          <p:nvPr/>
        </p:nvSpPr>
        <p:spPr>
          <a:xfrm>
            <a:off x="1547664" y="1556792"/>
            <a:ext cx="432048" cy="360040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683568" y="2060848"/>
            <a:ext cx="296416" cy="288032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нутый угол 55"/>
          <p:cNvSpPr/>
          <p:nvPr/>
        </p:nvSpPr>
        <p:spPr>
          <a:xfrm>
            <a:off x="5220072" y="260648"/>
            <a:ext cx="2304256" cy="24482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Митя купил билет и едет на трамвае.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7" name="Picture 2" descr="N:\карт\v-velikom-novgorode-proezdnoj-dlya-shkolnikov-budet-stoit-800-rubl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2656"/>
            <a:ext cx="1994068" cy="1296144"/>
          </a:xfrm>
          <a:prstGeom prst="rect">
            <a:avLst/>
          </a:prstGeom>
          <a:noFill/>
        </p:spPr>
      </p:pic>
      <p:sp>
        <p:nvSpPr>
          <p:cNvPr id="58" name="Загнутый угол 57"/>
          <p:cNvSpPr/>
          <p:nvPr/>
        </p:nvSpPr>
        <p:spPr>
          <a:xfrm>
            <a:off x="467544" y="3573016"/>
            <a:ext cx="2736304" cy="280831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Вика увидела, что цены на обувь снизились.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9" name="Загнутый угол 58"/>
          <p:cNvSpPr/>
          <p:nvPr/>
        </p:nvSpPr>
        <p:spPr>
          <a:xfrm>
            <a:off x="5148064" y="3573016"/>
            <a:ext cx="2376264" cy="280831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Илья заплатил налоги.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1584175" cy="137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N:\карт\kvitanciya-1024x6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221929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56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Что такое деньги и какими они бывают?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?? 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i="1" dirty="0" smtClean="0"/>
              <a:t>Что такое деньги?</a:t>
            </a:r>
            <a:endParaRPr lang="ru-RU" dirty="0" smtClean="0"/>
          </a:p>
          <a:p>
            <a:r>
              <a:rPr lang="ru-RU" i="1" dirty="0" smtClean="0"/>
              <a:t>Какими свойствами они обладают?</a:t>
            </a:r>
            <a:endParaRPr lang="ru-RU" dirty="0" smtClean="0"/>
          </a:p>
          <a:p>
            <a:r>
              <a:rPr lang="ru-RU" i="1" dirty="0" smtClean="0"/>
              <a:t>Для чего они нужны?</a:t>
            </a:r>
            <a:endParaRPr lang="ru-RU" dirty="0" smtClean="0"/>
          </a:p>
          <a:p>
            <a:r>
              <a:rPr lang="ru-RU" i="1" dirty="0" smtClean="0"/>
              <a:t>Какими они бывают?</a:t>
            </a:r>
            <a:endParaRPr lang="ru-RU" dirty="0" smtClean="0"/>
          </a:p>
          <a:p>
            <a:r>
              <a:rPr lang="ru-RU" i="1" dirty="0" smtClean="0"/>
              <a:t>Как правильно обращаться с деньгами?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8064896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68"/>
              </a:spcBef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FF0000"/>
                </a:solidFill>
              </a:rPr>
              <a:t>  Какими они бывают?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spcBef>
                <a:spcPts val="768"/>
              </a:spcBef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FF0000"/>
                </a:solidFill>
              </a:rPr>
              <a:t>  Как правильно обращаться с деньгами?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469</Words>
  <Application>Microsoft Office PowerPoint</Application>
  <PresentationFormat>Экран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занятия по курсу «Финансовая грамотность»</vt:lpstr>
      <vt:lpstr>Тема: Что такое деньги и какими они бывают</vt:lpstr>
      <vt:lpstr>Планируемые результаты:</vt:lpstr>
      <vt:lpstr>Структура занятия</vt:lpstr>
      <vt:lpstr>Слайд 5</vt:lpstr>
      <vt:lpstr>Что такое деньги и  какими они бывают</vt:lpstr>
      <vt:lpstr>и</vt:lpstr>
      <vt:lpstr>Слайд 8</vt:lpstr>
      <vt:lpstr>Что такое деньги и какими они бывают?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1</cp:lastModifiedBy>
  <cp:revision>48</cp:revision>
  <dcterms:created xsi:type="dcterms:W3CDTF">2016-11-24T01:26:01Z</dcterms:created>
  <dcterms:modified xsi:type="dcterms:W3CDTF">2018-02-08T06:36:02Z</dcterms:modified>
</cp:coreProperties>
</file>