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4" r:id="rId18"/>
    <p:sldId id="273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6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C765-0ACB-46C7-A497-631A30C58FF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6C2C7-55AC-475A-9C0F-EE4C703BF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44" y="1643050"/>
            <a:ext cx="8629656" cy="1470025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Задание 20  ЕГЭ</a:t>
            </a:r>
            <a:br>
              <a:rPr lang="ru-RU" sz="54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54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по русскому языку</a:t>
            </a:r>
            <a:br>
              <a:rPr lang="ru-RU" sz="54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54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(лексические нормы)</a:t>
            </a:r>
            <a:endParaRPr lang="ru-RU" sz="5400" b="1" i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714884"/>
            <a:ext cx="8143900" cy="1752600"/>
          </a:xfrm>
        </p:spPr>
        <p:txBody>
          <a:bodyPr>
            <a:normAutofit/>
          </a:bodyPr>
          <a:lstStyle/>
          <a:p>
            <a:pPr algn="r"/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828677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6.Отредактируйте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000" b="1" i="1" dirty="0"/>
              <a:t>С самого начала произведения автор ведет взаимный диалог с читателем, показывает свое отношение к главным героям, к их переживаниям, мыслям</a:t>
            </a:r>
            <a:r>
              <a:rPr lang="ru-RU" sz="2400" b="1" i="1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76" y="5929330"/>
            <a:ext cx="3516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Ответ:взаимный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7.Отредактируйте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000" b="1" i="1" dirty="0"/>
              <a:t>Не курите сами, так вы сохраните свое здоровье; не находитесь в окружении курящих людей, так как «пассивное курение» ослабляет защитный иммунитет.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38" y="6000768"/>
            <a:ext cx="360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защитный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8.Отредактируйте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000" b="1" i="1" dirty="0"/>
              <a:t>Как сообщает печатная пресса, за 9 месяцев 2006 года поездами дальнего следования воспользовались 2 млн. 276 тыс. человек, поездами пригородного сообщения – 945 тыс. человек.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6000768"/>
            <a:ext cx="3365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печатная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9.Отредактируйте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000" b="1" i="1" dirty="0"/>
              <a:t>Бассейн реки Чусовой в течение несколько столетий служил кровавой ареной, на которой кипела самая ожесточенная борьба местных аборигенов с безвестными пришельцами.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5857892"/>
            <a:ext cx="3272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местных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10.Отредактируйте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000" b="1" i="1" dirty="0"/>
              <a:t>Добросовестно занося в записную книжку свои наблюдения, мистер </a:t>
            </a:r>
            <a:r>
              <a:rPr lang="ru-RU" sz="4000" b="1" i="1" dirty="0" err="1"/>
              <a:t>Пиквик</a:t>
            </a:r>
            <a:r>
              <a:rPr lang="ru-RU" sz="4000" b="1" i="1" dirty="0"/>
              <a:t> был принят за секретного шпиона, и кучер решил поколотить его и присоединившихся к нему друзей</a:t>
            </a:r>
            <a:r>
              <a:rPr lang="ru-RU" sz="3600" b="1" i="1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0100" y="6211669"/>
            <a:ext cx="3767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секретного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11.Отредактируйте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000" b="1" i="1" dirty="0"/>
              <a:t>У неё были мягкие черты лица, и, когда мы принимали какое-нибудь решение, её глаза и улыбка вспыхивали, словно ей преподнесли бесплатный подарок.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5643578"/>
            <a:ext cx="3948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бесплатный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12. </a:t>
            </a:r>
            <a:r>
              <a:rPr lang="ru-RU" sz="3600" dirty="0"/>
              <a:t>Отредактируйте 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000" b="1" i="1" dirty="0"/>
              <a:t>В настоящее время Тихий океан играет важную роль в жизни многих стран. Половина мирового улова рыбы приходится на эту водную акваторию.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76" y="5572140"/>
            <a:ext cx="3097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водную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13. </a:t>
            </a:r>
            <a:r>
              <a:rPr lang="ru-RU" sz="3600" dirty="0"/>
              <a:t>Отредактируйте 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400" b="1" i="1" dirty="0"/>
              <a:t>Он боялся, что Остап вскроет стул сам и, забрав ценные сокровища, уедет, бросив его на произвол судьбы.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5500702"/>
            <a:ext cx="2994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Ответ:ценные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14. </a:t>
            </a:r>
            <a:r>
              <a:rPr lang="ru-RU" sz="3600" dirty="0"/>
              <a:t>Отредактируйте 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  <a:r>
              <a:rPr lang="ru-RU" sz="3600" b="1" i="1" dirty="0"/>
              <a:t> </a:t>
            </a:r>
            <a:endParaRPr lang="ru-RU" sz="3600" b="1" i="1" dirty="0" smtClean="0"/>
          </a:p>
          <a:p>
            <a:r>
              <a:rPr lang="ru-RU" sz="4000" b="1" i="1" dirty="0" smtClean="0"/>
              <a:t>На </a:t>
            </a:r>
            <a:r>
              <a:rPr lang="ru-RU" sz="4000" b="1" i="1" dirty="0"/>
              <a:t>сцену вышла молодая девушка, одетая в красивое, отливающее серебром белое платье. Прошлась лёгкой поступью, повернулась, улыбнулась в зал и ещё прошлась.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5572140"/>
            <a:ext cx="3320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молодая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81439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15.Отредактируйте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заменив неверно употреблённое слово</a:t>
            </a:r>
            <a:r>
              <a:rPr lang="ru-RU" sz="3600" dirty="0"/>
              <a:t>. Запишите подобранное слово, соблюдая нормы современного русского литературного языка.</a:t>
            </a:r>
          </a:p>
          <a:p>
            <a:r>
              <a:rPr lang="ru-RU" sz="4000" b="1" i="1" dirty="0"/>
              <a:t>Романтической мечте Сатина о гордом, вольном, сильном Человеке противопоказана реальность его жизни.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5857892"/>
            <a:ext cx="547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противопоставлена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117693"/>
            <a:ext cx="81439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3600" dirty="0" smtClean="0"/>
              <a:t>В  </a:t>
            </a:r>
            <a:r>
              <a:rPr lang="ru-RU" sz="3600" dirty="0"/>
              <a:t>2018 году появились изменения в тесте ЕГЭ, а </a:t>
            </a:r>
            <a:r>
              <a:rPr lang="ru-RU" sz="3600" dirty="0" smtClean="0"/>
              <a:t>именно: </a:t>
            </a:r>
            <a:r>
              <a:rPr lang="ru-RU" sz="3600" dirty="0"/>
              <a:t>появилось 20 задание. В документах, определяющих структуру и содержание элементов ЕГЭ, указано, что задание 20 ЕГЭ по русскому языку 2018 проверяет выпускников на знание лексических норм (кроме паронимов). Формулировка задания 20 возможна в двух вариантах: </a:t>
            </a:r>
            <a:r>
              <a:rPr lang="ru-RU" sz="3600" b="1" i="1" u="sng" dirty="0"/>
              <a:t>исключение слова </a:t>
            </a:r>
            <a:r>
              <a:rPr lang="ru-RU" sz="3600" dirty="0"/>
              <a:t>или его </a:t>
            </a:r>
            <a:r>
              <a:rPr lang="ru-RU" sz="3600" b="1" i="1" u="sng" dirty="0"/>
              <a:t>замена.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0"/>
            <a:ext cx="821533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16.Отредактируйте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заменив неверно употреблённое слово. </a:t>
            </a:r>
            <a:r>
              <a:rPr lang="ru-RU" sz="3600" dirty="0"/>
              <a:t>Запишите подобранное слово, соблюдая нормы современного русского литературного языка.</a:t>
            </a:r>
          </a:p>
          <a:p>
            <a:r>
              <a:rPr lang="ru-RU" sz="4000" b="1" i="1" dirty="0"/>
              <a:t>Мне казалось, что в этом путешествии львиная часть всей работы падает на меня. Такое положение меня не устраивало.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5786454"/>
            <a:ext cx="2522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доля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17.Отредактируйте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заменив неверно употреблённое слово. </a:t>
            </a:r>
            <a:r>
              <a:rPr lang="ru-RU" sz="3600" dirty="0"/>
              <a:t>Запишите подобранное слово, соблюдая нормы современного русского литературного языка.</a:t>
            </a:r>
          </a:p>
          <a:p>
            <a:r>
              <a:rPr lang="ru-RU" sz="4000" b="1" i="1" dirty="0"/>
              <a:t>Чтобы увеличить уровень гемоглобина в крови, нужно откорректировать питание.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5429264"/>
            <a:ext cx="3455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повысить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18.Отредактируйте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заменив неверно употреблённое слово. </a:t>
            </a:r>
            <a:r>
              <a:rPr lang="ru-RU" sz="3600" dirty="0"/>
              <a:t>Запишите подобранное слово, соблюдая нормы современного русского литературного языка.</a:t>
            </a:r>
          </a:p>
          <a:p>
            <a:r>
              <a:rPr lang="ru-RU" sz="4000" b="1" i="1" dirty="0"/>
              <a:t>Благодаря сильным морозам в ряде городов и регионах страны замерзла водопроводная сеть и повреждены трансформаторы.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76" y="5715016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из-за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19.Отредактируйте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заменив неверно употреблённое слово. </a:t>
            </a:r>
            <a:r>
              <a:rPr lang="ru-RU" sz="3600" dirty="0"/>
              <a:t>Запишите подобранное слово, соблюдая нормы современного русского литературного языка.</a:t>
            </a:r>
          </a:p>
          <a:p>
            <a:r>
              <a:rPr lang="ru-RU" sz="4800" b="1" i="1" dirty="0"/>
              <a:t>Фамусов живёт по лозунгу: «Подписано, так с плеч долой».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76" y="5786454"/>
            <a:ext cx="3530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принципу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81439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20.Отредактируйте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заменив неверно употреблённое слово. </a:t>
            </a:r>
            <a:r>
              <a:rPr lang="ru-RU" sz="3600" dirty="0"/>
              <a:t>Запишите подобранное слово, соблюдая нормы современного русского литературного языка.</a:t>
            </a:r>
          </a:p>
          <a:p>
            <a:r>
              <a:rPr lang="ru-RU" sz="4000" b="1" i="1" dirty="0"/>
              <a:t>Это событие, произошедшее ранней весной, сыграло большое значение в дальнейшей жизни героя.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6211669"/>
            <a:ext cx="2878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имеет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81439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21.Отредактируйте </a:t>
            </a:r>
            <a:r>
              <a:rPr lang="ru-RU" sz="3600" dirty="0"/>
              <a:t>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заменив неверно употреблённое слово</a:t>
            </a:r>
            <a:r>
              <a:rPr lang="ru-RU" sz="3600" dirty="0"/>
              <a:t>. Запишите подобранное слово, соблюдая нормы современного русского литературного языка.</a:t>
            </a:r>
          </a:p>
          <a:p>
            <a:r>
              <a:rPr lang="ru-RU" sz="3600" b="1" i="1" dirty="0"/>
              <a:t>Все присутствующие изъявили согласие узнать эту историю, или, как выразился почтмейстер, презанимательную для писателя в некотором роде поэму.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2976" y="6143644"/>
            <a:ext cx="331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желание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14422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sz="2800" dirty="0" smtClean="0"/>
              <a:t>vpr-ege.ru/ege/russkij-yazyk/100-ege-2018-russkij-yazyk-zadanie-20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786058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</a:t>
            </a:r>
            <a:r>
              <a:rPr lang="en-US" sz="2800" dirty="0" smtClean="0"/>
              <a:t>multiurok.ru/files/iege-2018-zadaniie-20-po-russkomu-iazyku.html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500042"/>
            <a:ext cx="3332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Источники: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0010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u="sng" dirty="0" smtClean="0"/>
              <a:t>Исключение.</a:t>
            </a:r>
            <a:r>
              <a:rPr lang="ru-RU" sz="2800" dirty="0"/>
              <a:t> Из демоверсии ЕГЭ 2018 г.: «Отредактируйте предложение: исправьте лексическую </a:t>
            </a:r>
            <a:r>
              <a:rPr lang="ru-RU" sz="2800" dirty="0" smtClean="0"/>
              <a:t>ошибку</a:t>
            </a:r>
            <a:r>
              <a:rPr lang="ru-RU" sz="2800" dirty="0"/>
              <a:t>, </a:t>
            </a:r>
            <a:r>
              <a:rPr lang="ru-RU" sz="2800" b="1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2800" dirty="0"/>
              <a:t>. Выпишите это слово. </a:t>
            </a:r>
            <a:endParaRPr lang="ru-RU" sz="2800" dirty="0" smtClean="0"/>
          </a:p>
          <a:p>
            <a:pPr marL="514350" indent="-514350"/>
            <a:r>
              <a:rPr lang="ru-RU" sz="2800" b="1" i="1" dirty="0" smtClean="0"/>
              <a:t>      В </a:t>
            </a:r>
            <a:r>
              <a:rPr lang="ru-RU" sz="2800" b="1" i="1" dirty="0"/>
              <a:t>этом пейзаже не было ни одной кричащей краски, ни одной острой черты в рельефе, но его скупые озёрца, наполненные тёмной и спокойной водой, кажется, выражали главную суть воды больше, чем все моря и океаны.» </a:t>
            </a:r>
            <a:endParaRPr lang="ru-RU" sz="2800" b="1" i="1" dirty="0" smtClean="0"/>
          </a:p>
          <a:p>
            <a:pPr marL="514350" indent="-514350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4357694"/>
            <a:ext cx="80724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Ответ: главную. В данном предложении необходимо исключить слово «главную», так как оборот речи «главная суть» является </a:t>
            </a:r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плеоназмом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 «Суть - самое главное, существенное в ком-л., чем-л.; сущность, основа» (словарь Ожегова).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0010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2) </a:t>
            </a:r>
            <a:r>
              <a:rPr lang="ru-RU" sz="2800" b="1" i="1" u="sng" dirty="0" smtClean="0"/>
              <a:t>Замена</a:t>
            </a:r>
            <a:r>
              <a:rPr lang="ru-RU" sz="2800" b="1" i="1" u="sng" dirty="0"/>
              <a:t>.</a:t>
            </a:r>
            <a:r>
              <a:rPr lang="ru-RU" sz="2800" dirty="0"/>
              <a:t>  "Отредактируйте             предложение: исправьте лексическую ошибку, </a:t>
            </a:r>
            <a:r>
              <a:rPr lang="ru-RU" sz="2800" b="1" i="1" dirty="0">
                <a:solidFill>
                  <a:srgbClr val="C00000"/>
                </a:solidFill>
              </a:rPr>
              <a:t>заменив неверно употребленное слово.</a:t>
            </a:r>
            <a:r>
              <a:rPr lang="ru-RU" sz="2800" dirty="0"/>
              <a:t> Запишите подобранное слово, соблюдая нормы современного русского литературного языка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b="1" i="1" dirty="0"/>
              <a:t>В конце XVII столетия сторонники царевны     Софии        одержали поражение в битве с войсками молодого преобразователя России Петра Великого.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4500570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Ответ: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потерпели.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Здесь нарушение лексической сочетаемости. Одержать можно победу, а потерпеть поражение.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80724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1.Отредактируйте </a:t>
            </a:r>
            <a:r>
              <a:rPr lang="ru-RU" sz="2800" dirty="0"/>
              <a:t>предложение: исправьте лексическую ошибку, </a:t>
            </a:r>
            <a:r>
              <a:rPr lang="ru-RU" sz="2800" b="1" i="1" dirty="0">
                <a:solidFill>
                  <a:srgbClr val="C00000"/>
                </a:solidFill>
              </a:rPr>
              <a:t>исключив лишнее слово. </a:t>
            </a:r>
            <a:r>
              <a:rPr lang="ru-RU" sz="2800" dirty="0"/>
              <a:t>Выпишите это слово.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643050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В районе южного полюса Юпитера астроном заметил тёмное пятно и вначале принял его за погодный необычный феномен, ведь на этой планете часто бушуют бури.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6072206"/>
            <a:ext cx="3506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Ответ: необычный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2.Отредактируйте </a:t>
            </a:r>
            <a:r>
              <a:rPr lang="ru-RU" sz="2800" dirty="0"/>
              <a:t>предложение: исправьте лексическую ошибку, </a:t>
            </a:r>
            <a:r>
              <a:rPr lang="ru-RU" sz="2800" b="1" i="1" dirty="0">
                <a:solidFill>
                  <a:srgbClr val="C00000"/>
                </a:solidFill>
              </a:rPr>
              <a:t>заменив неверно употребленное слово. </a:t>
            </a:r>
            <a:r>
              <a:rPr lang="ru-RU" sz="2800" dirty="0"/>
              <a:t>Запишите подобранное слово, соблюдая нормы современного русского литературного языка.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500306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В конце XVII столетия сторонники царевны Софии одержали поражение в битве с войсками молодого преобразователя России Петра Великого.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6000768"/>
            <a:ext cx="328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Ответ: потерпели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81439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3. </a:t>
            </a:r>
            <a:r>
              <a:rPr lang="ru-RU" sz="3600" dirty="0"/>
              <a:t>Отредактируйте предложение: исправьте лексическую ошибку, </a:t>
            </a:r>
            <a:r>
              <a:rPr lang="ru-RU" sz="36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600" dirty="0"/>
              <a:t>. Выпишите это слово.</a:t>
            </a:r>
          </a:p>
          <a:p>
            <a:r>
              <a:rPr lang="ru-RU" sz="4400" b="1" i="1" dirty="0"/>
              <a:t>Работодатель должен предложить свободную вакансию всем сотрудникам одновременно</a:t>
            </a:r>
            <a:r>
              <a:rPr lang="ru-RU" sz="4000" b="1" i="1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6000768"/>
            <a:ext cx="3297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Ответ:свободную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4.</a:t>
            </a:r>
            <a:r>
              <a:rPr lang="ru-RU" sz="3200" dirty="0" smtClean="0"/>
              <a:t> </a:t>
            </a:r>
            <a:r>
              <a:rPr lang="ru-RU" sz="3200" dirty="0"/>
              <a:t>Отредактируйте предложение: исправьте лексическую ошибку, </a:t>
            </a:r>
            <a:r>
              <a:rPr lang="ru-RU" sz="3200" i="1" dirty="0">
                <a:solidFill>
                  <a:srgbClr val="C00000"/>
                </a:solidFill>
              </a:rPr>
              <a:t>исключив лишнее слово. </a:t>
            </a:r>
            <a:r>
              <a:rPr lang="ru-RU" sz="3200" dirty="0"/>
              <a:t>Выпишите это слово.</a:t>
            </a:r>
          </a:p>
          <a:p>
            <a:r>
              <a:rPr lang="ru-RU" sz="4800" b="1" i="1" dirty="0"/>
              <a:t>Наверху были магазин, где продавались памятные сувениры, отличное информационное бюро и туалетные комнаты.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4414" y="6000768"/>
            <a:ext cx="3570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памятные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5.</a:t>
            </a:r>
            <a:r>
              <a:rPr lang="ru-RU" sz="3200" b="1" i="1" dirty="0"/>
              <a:t> </a:t>
            </a:r>
            <a:r>
              <a:rPr lang="ru-RU" sz="3200" dirty="0"/>
              <a:t>Отредактируйте предложение: исправьте лексическую ошибку, </a:t>
            </a:r>
            <a:r>
              <a:rPr lang="ru-RU" sz="3200" i="1" dirty="0">
                <a:solidFill>
                  <a:srgbClr val="C00000"/>
                </a:solidFill>
              </a:rPr>
              <a:t>исключив лишнее слово</a:t>
            </a:r>
            <a:r>
              <a:rPr lang="ru-RU" sz="3200" dirty="0"/>
              <a:t>. Выпишите это слово.</a:t>
            </a:r>
          </a:p>
          <a:p>
            <a:r>
              <a:rPr lang="ru-RU" sz="4000" b="1" i="1" dirty="0"/>
              <a:t>Чувствуешь себя королевой, люди расступаются на улице, коллеги по работе почтительно кивают, Аркадий </a:t>
            </a:r>
            <a:r>
              <a:rPr lang="ru-RU" sz="4000" b="1" i="1" dirty="0" err="1"/>
              <a:t>Борисыч</a:t>
            </a:r>
            <a:r>
              <a:rPr lang="ru-RU" sz="4000" b="1" i="1" dirty="0"/>
              <a:t> вежливо подает руку, обернутую в стерильную бумажку.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5715016"/>
            <a:ext cx="3522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Ответ: по работе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875</Words>
  <Application>Microsoft Office PowerPoint</Application>
  <PresentationFormat>Экран (4:3)</PresentationFormat>
  <Paragraphs>77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Задание 20  ЕГЭ  по русскому языку  (лексические нормы)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20  ЕГЭ по русскому языку  (лексические нормы)</dc:title>
  <dc:creator>алексей</dc:creator>
  <cp:lastModifiedBy>maus</cp:lastModifiedBy>
  <cp:revision>11</cp:revision>
  <dcterms:created xsi:type="dcterms:W3CDTF">2017-11-01T15:45:59Z</dcterms:created>
  <dcterms:modified xsi:type="dcterms:W3CDTF">2018-01-25T10:46:55Z</dcterms:modified>
</cp:coreProperties>
</file>