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9" r:id="rId6"/>
    <p:sldId id="262" r:id="rId7"/>
    <p:sldId id="263" r:id="rId8"/>
    <p:sldId id="264" r:id="rId9"/>
    <p:sldId id="265" r:id="rId10"/>
    <p:sldId id="280" r:id="rId11"/>
    <p:sldId id="266" r:id="rId12"/>
    <p:sldId id="276" r:id="rId13"/>
    <p:sldId id="277" r:id="rId14"/>
    <p:sldId id="278" r:id="rId15"/>
    <p:sldId id="279" r:id="rId16"/>
    <p:sldId id="274" r:id="rId17"/>
    <p:sldId id="275" r:id="rId18"/>
    <p:sldId id="281" r:id="rId19"/>
    <p:sldId id="271" r:id="rId20"/>
    <p:sldId id="27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B7D67-8EC3-42F8-95BA-FAB93CA77F22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B8A0-A636-4D32-A5BF-FE904EA1A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5AFDB0E-EC5D-4DFA-8B32-059F6D597923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D4F1FA4-E1FE-4986-8245-D91CCCB05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ic.academic.ru/dic.nsf/enc_chemistry/1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Georgia" pitchFamily="18" charset="0"/>
              </a:rPr>
              <a:t>Молекулярное моделирование</a:t>
            </a:r>
            <a:endParaRPr lang="ru-RU" sz="40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Г. Тверь МБОУ СШ №47</a:t>
            </a:r>
          </a:p>
          <a:p>
            <a:r>
              <a:rPr lang="ru-RU" dirty="0" smtClean="0"/>
              <a:t>Потокина Н.Н. </a:t>
            </a:r>
          </a:p>
          <a:p>
            <a:r>
              <a:rPr lang="ru-RU" dirty="0" smtClean="0"/>
              <a:t>учитель химии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Геометрическая изомерия (</a:t>
            </a:r>
            <a:r>
              <a:rPr lang="ru-RU" dirty="0" err="1" smtClean="0"/>
              <a:t>циклоалканы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P_20171120_1437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932238" cy="2212896"/>
          </a:xfrm>
        </p:spPr>
      </p:pic>
      <p:pic>
        <p:nvPicPr>
          <p:cNvPr id="6" name="Содержимое 5" descr="P_20171120_1437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593357"/>
            <a:ext cx="4038600" cy="2879373"/>
          </a:xfrm>
        </p:spPr>
      </p:pic>
      <p:pic>
        <p:nvPicPr>
          <p:cNvPr id="7" name="Рисунок 6" descr="P_20171120_143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293096"/>
            <a:ext cx="3060848" cy="2191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Georgia" pitchFamily="18" charset="0"/>
              </a:rPr>
              <a:t>Моделирование химического процесса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 способствует  </a:t>
            </a:r>
          </a:p>
          <a:p>
            <a:r>
              <a:rPr lang="ru-RU" sz="2400" dirty="0" smtClean="0">
                <a:latin typeface="Georgia" pitchFamily="18" charset="0"/>
              </a:rPr>
              <a:t>составлению уравнения с использованием структурных формул веществ, </a:t>
            </a:r>
          </a:p>
          <a:p>
            <a:r>
              <a:rPr lang="ru-RU" sz="2400" dirty="0" smtClean="0">
                <a:latin typeface="Georgia" pitchFamily="18" charset="0"/>
              </a:rPr>
              <a:t>пониманию особенностей реакций замещения у предельных или  присоединения у непредельных углеводородов,</a:t>
            </a:r>
          </a:p>
          <a:p>
            <a:r>
              <a:rPr lang="ru-RU" sz="2400" dirty="0" smtClean="0">
                <a:latin typeface="Georgia" pitchFamily="18" charset="0"/>
              </a:rPr>
              <a:t> творческому подходу к изложению и усвоению механизмов реакций(создание презентаций, видеороликов ,где комментарий ученика сопровождается демонстрацией каждого этапа реакции «живыми» молекулами)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itchFamily="18" charset="0"/>
              </a:rPr>
              <a:t>Что имеем?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Georgia" pitchFamily="18" charset="0"/>
              </a:rPr>
              <a:t>Молекула метана </a:t>
            </a:r>
            <a:r>
              <a:rPr lang="en-US" sz="2400" dirty="0" smtClean="0">
                <a:latin typeface="Georgia" pitchFamily="18" charset="0"/>
              </a:rPr>
              <a:t>CH4 </a:t>
            </a:r>
            <a:r>
              <a:rPr lang="ru-RU" sz="2400" dirty="0" smtClean="0">
                <a:latin typeface="Georgia" pitchFamily="18" charset="0"/>
              </a:rPr>
              <a:t>и молекула хлора </a:t>
            </a:r>
            <a:r>
              <a:rPr lang="en-US" sz="2400" dirty="0" smtClean="0">
                <a:latin typeface="Georgia" pitchFamily="18" charset="0"/>
              </a:rPr>
              <a:t>Cl2 </a:t>
            </a:r>
            <a:r>
              <a:rPr lang="ru-RU" sz="2400" dirty="0" smtClean="0">
                <a:latin typeface="Georgia" pitchFamily="18" charset="0"/>
              </a:rPr>
              <a:t>,</a:t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Ультрафиолетовое излучение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6" name="Picture 2" descr="C:\Users\Хозяин не бей меня\Desktop\Новая папка\IMG_20171119_213913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935" y="2236721"/>
            <a:ext cx="3672408" cy="4904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07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Реакция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32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Инициирование( запуск ) цепи превращений ,то есть образование реакции происходит в результате  того, что под действием ультрафиолетового излучения происходит разрыв ковалентной связи </a:t>
            </a:r>
            <a:r>
              <a:rPr lang="en-US" dirty="0" err="1" smtClean="0"/>
              <a:t>Cl-Cl</a:t>
            </a:r>
            <a:r>
              <a:rPr lang="en-US" dirty="0" smtClean="0"/>
              <a:t> </a:t>
            </a:r>
            <a:r>
              <a:rPr lang="ru-RU" dirty="0" smtClean="0"/>
              <a:t>и молекула хлора распадется на атомы </a:t>
            </a:r>
            <a:r>
              <a:rPr lang="en-US" dirty="0" err="1" smtClean="0"/>
              <a:t>Cl</a:t>
            </a:r>
            <a:r>
              <a:rPr lang="en-US" dirty="0" smtClean="0"/>
              <a:t>* </a:t>
            </a:r>
            <a:r>
              <a:rPr lang="ru-RU" dirty="0" smtClean="0"/>
              <a:t>+ </a:t>
            </a:r>
            <a:r>
              <a:rPr lang="en-US" dirty="0" err="1" smtClean="0"/>
              <a:t>Cl</a:t>
            </a:r>
            <a:r>
              <a:rPr lang="en-US" dirty="0" smtClean="0"/>
              <a:t>*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Cl-Cl</a:t>
            </a:r>
            <a:r>
              <a:rPr lang="en-US" dirty="0" smtClean="0"/>
              <a:t>= </a:t>
            </a:r>
            <a:r>
              <a:rPr lang="en-US" dirty="0" err="1" smtClean="0"/>
              <a:t>Cl</a:t>
            </a:r>
            <a:r>
              <a:rPr lang="en-US" dirty="0" smtClean="0"/>
              <a:t>*+ </a:t>
            </a:r>
            <a:r>
              <a:rPr lang="en-US" dirty="0" err="1" smtClean="0"/>
              <a:t>Cl</a:t>
            </a:r>
            <a:r>
              <a:rPr lang="en-US" dirty="0" smtClean="0"/>
              <a:t>*</a:t>
            </a:r>
            <a:endParaRPr lang="ru-RU" dirty="0"/>
          </a:p>
        </p:txBody>
      </p:sp>
      <p:pic>
        <p:nvPicPr>
          <p:cNvPr id="2050" name="Picture 2" descr="C:\Users\Хозяин не бей меня\Desktop\Новая папка\IMG_20171119_21410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935077" cy="3700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798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Реакция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98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Образовавшиеся свободные атомы  атакуют молекулы метана </a:t>
            </a:r>
            <a:r>
              <a:rPr lang="en-US" dirty="0" smtClean="0"/>
              <a:t>CH4</a:t>
            </a:r>
            <a:r>
              <a:rPr lang="ru-RU" dirty="0" smtClean="0"/>
              <a:t>, отрывая  атом водорода  и превращая их  в радикалы </a:t>
            </a:r>
            <a:r>
              <a:rPr lang="en-US" dirty="0" smtClean="0"/>
              <a:t>CH3* 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/>
              <a:t>CH4+ </a:t>
            </a:r>
            <a:r>
              <a:rPr lang="en-US" dirty="0" err="1" smtClean="0"/>
              <a:t>Cl</a:t>
            </a:r>
            <a:r>
              <a:rPr lang="en-US" dirty="0" smtClean="0"/>
              <a:t>* = CH3* + </a:t>
            </a:r>
            <a:r>
              <a:rPr lang="en-US" dirty="0" err="1" smtClean="0"/>
              <a:t>HCl</a:t>
            </a:r>
            <a:endParaRPr lang="ru-RU" dirty="0"/>
          </a:p>
        </p:txBody>
      </p:sp>
      <p:pic>
        <p:nvPicPr>
          <p:cNvPr id="3074" name="Picture 2" descr="C:\Users\Хозяин не бей меня\Desktop\Новая папка\IMG_20171119_214823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550762" cy="3594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23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Радикал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CH3*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 атакует молекулу хлора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Cl-Cl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превращаясь при этом в молекулу хлорметана.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Второй атом хлора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Cl* </a:t>
            </a:r>
            <a:r>
              <a:rPr lang="ru-RU" sz="2400" dirty="0" smtClean="0">
                <a:solidFill>
                  <a:schemeClr val="tx1"/>
                </a:solidFill>
                <a:latin typeface="Georgia" pitchFamily="18" charset="0"/>
              </a:rPr>
              <a:t>вновь   активен и готов к атаке.</a:t>
            </a:r>
            <a:endParaRPr lang="ru-RU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Хозяин не бей меня\Desktop\Новая папка\IMG_20171119_21503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916832"/>
            <a:ext cx="6683206" cy="3834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138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21633"/>
            <a:ext cx="8520600" cy="126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dirty="0">
                <a:latin typeface="Georgia" pitchFamily="18" charset="0"/>
              </a:rPr>
              <a:t>Электрофильное </a:t>
            </a:r>
            <a:r>
              <a:rPr lang="ru" sz="3600" dirty="0" smtClean="0">
                <a:latin typeface="Georgia" pitchFamily="18" charset="0"/>
              </a:rPr>
              <a:t>присоединеие  </a:t>
            </a:r>
            <a:r>
              <a:rPr lang="ru" sz="3600" dirty="0">
                <a:latin typeface="Georgia" pitchFamily="18" charset="0"/>
              </a:rPr>
              <a:t>на примере гидробромирования </a:t>
            </a:r>
            <a:r>
              <a:rPr lang="ru" dirty="0"/>
              <a:t>этилена.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11701" y="1772816"/>
            <a:ext cx="8139149" cy="431901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3877575" y="3102067"/>
            <a:ext cx="1053600" cy="19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6000"/>
              <a:t>+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775525" y="4622700"/>
            <a:ext cx="1927500" cy="10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latin typeface="Comic Sans MS"/>
                <a:ea typeface="Comic Sans MS"/>
                <a:cs typeface="Comic Sans MS"/>
                <a:sym typeface="Comic Sans MS"/>
              </a:rPr>
              <a:t>Этилен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425000" y="4500967"/>
            <a:ext cx="3596100" cy="104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Бромоводород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6899825" y="3345367"/>
            <a:ext cx="1345500" cy="11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" name="Shape 67"/>
          <p:cNvCxnSpPr>
            <a:stCxn id="66" idx="1"/>
            <a:endCxn id="66" idx="3"/>
          </p:cNvCxnSpPr>
          <p:nvPr/>
        </p:nvCxnSpPr>
        <p:spPr>
          <a:xfrm>
            <a:off x="6899825" y="3923167"/>
            <a:ext cx="13455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8" name="Shape 68"/>
          <p:cNvSpPr txBox="1"/>
          <p:nvPr/>
        </p:nvSpPr>
        <p:spPr>
          <a:xfrm>
            <a:off x="6877000" y="2934800"/>
            <a:ext cx="1345500" cy="60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Раствор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304133"/>
            <a:ext cx="8520600" cy="578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5" name="Shape 75"/>
          <p:cNvCxnSpPr/>
          <p:nvPr/>
        </p:nvCxnSpPr>
        <p:spPr>
          <a:xfrm rot="10800000" flipH="1">
            <a:off x="721600" y="3818300"/>
            <a:ext cx="2334000" cy="15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6" name="Shape 76"/>
          <p:cNvSpPr txBox="1"/>
          <p:nvPr/>
        </p:nvSpPr>
        <p:spPr>
          <a:xfrm>
            <a:off x="744150" y="2706000"/>
            <a:ext cx="2085900" cy="82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Раствор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743300" y="4765567"/>
            <a:ext cx="4081500" cy="11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85720" y="380980"/>
            <a:ext cx="8520600" cy="5459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 flipH="1">
            <a:off x="752700" y="3679900"/>
            <a:ext cx="2258100" cy="152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0" name="Shape 80"/>
          <p:cNvSpPr txBox="1"/>
          <p:nvPr/>
        </p:nvSpPr>
        <p:spPr>
          <a:xfrm>
            <a:off x="958000" y="2767533"/>
            <a:ext cx="1676400" cy="66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/>
              <a:t>Раствор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094275" y="5109300"/>
            <a:ext cx="2394900" cy="97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Бромэтан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Georgia" pitchFamily="18" charset="0"/>
              </a:rPr>
              <a:t>Индивидуальные задания (строение веществ)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Georgia" pitchFamily="18" charset="0"/>
              </a:rPr>
              <a:t>.</a:t>
            </a:r>
            <a:r>
              <a:rPr lang="ru-RU" sz="4000" dirty="0" smtClean="0">
                <a:latin typeface="Georgia" pitchFamily="18" charset="0"/>
              </a:rPr>
              <a:t>Изготовить из пластилина </a:t>
            </a:r>
            <a:r>
              <a:rPr lang="ru-RU" sz="4000" dirty="0" err="1" smtClean="0">
                <a:latin typeface="Georgia" pitchFamily="18" charset="0"/>
              </a:rPr>
              <a:t>шаростержневые</a:t>
            </a:r>
            <a:r>
              <a:rPr lang="ru-RU" sz="4000" dirty="0" smtClean="0">
                <a:latin typeface="Georgia" pitchFamily="18" charset="0"/>
              </a:rPr>
              <a:t> модели </a:t>
            </a:r>
            <a:r>
              <a:rPr lang="ru-RU" sz="4000" dirty="0" err="1" smtClean="0">
                <a:latin typeface="Georgia" pitchFamily="18" charset="0"/>
              </a:rPr>
              <a:t>этена</a:t>
            </a:r>
            <a:r>
              <a:rPr lang="ru-RU" sz="4000" dirty="0" smtClean="0">
                <a:latin typeface="Georgia" pitchFamily="18" charset="0"/>
              </a:rPr>
              <a:t>(этилена) и </a:t>
            </a:r>
            <a:r>
              <a:rPr lang="ru-RU" sz="4000" dirty="0" err="1" smtClean="0">
                <a:latin typeface="Georgia" pitchFamily="18" charset="0"/>
              </a:rPr>
              <a:t>этина</a:t>
            </a:r>
            <a:r>
              <a:rPr lang="ru-RU" sz="4000" dirty="0" smtClean="0">
                <a:latin typeface="Georgia" pitchFamily="18" charset="0"/>
              </a:rPr>
              <a:t> (ацетилена)</a:t>
            </a:r>
          </a:p>
          <a:p>
            <a:r>
              <a:rPr lang="ru-RU" sz="4000" dirty="0" smtClean="0">
                <a:latin typeface="Georgia" pitchFamily="18" charset="0"/>
              </a:rPr>
              <a:t>Сравнить строение, заполнив таблицу</a:t>
            </a:r>
          </a:p>
          <a:p>
            <a:pPr>
              <a:buNone/>
            </a:pPr>
            <a:r>
              <a:rPr lang="ru-RU" sz="4000" dirty="0" smtClean="0">
                <a:latin typeface="Georgia" pitchFamily="18" charset="0"/>
              </a:rPr>
              <a:t>План                                     </a:t>
            </a:r>
            <a:r>
              <a:rPr lang="ru-RU" sz="4000" dirty="0" err="1" smtClean="0">
                <a:latin typeface="Georgia" pitchFamily="18" charset="0"/>
              </a:rPr>
              <a:t>Этен</a:t>
            </a:r>
            <a:r>
              <a:rPr lang="ru-RU" sz="4000" dirty="0" smtClean="0">
                <a:latin typeface="Georgia" pitchFamily="18" charset="0"/>
              </a:rPr>
              <a:t>(этилен) </a:t>
            </a:r>
            <a:r>
              <a:rPr lang="ru-RU" sz="4000" dirty="0" err="1" smtClean="0">
                <a:latin typeface="Georgia" pitchFamily="18" charset="0"/>
              </a:rPr>
              <a:t>Этин</a:t>
            </a:r>
            <a:r>
              <a:rPr lang="ru-RU" sz="4000" dirty="0" smtClean="0">
                <a:latin typeface="Georgia" pitchFamily="18" charset="0"/>
              </a:rPr>
              <a:t>  (ацетилен)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1.Гибридизация                                                                    </a:t>
            </a:r>
            <a:r>
              <a:rPr lang="ru-RU" sz="3200" u="sng" dirty="0" smtClean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атомов углерода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2.Валентный угол,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положение в пространстве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атомов углерода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3. Общее  число гибридных </a:t>
            </a:r>
          </a:p>
          <a:p>
            <a:pPr>
              <a:buNone/>
            </a:pPr>
            <a:r>
              <a:rPr lang="ru-RU" sz="3200" dirty="0" err="1" smtClean="0">
                <a:latin typeface="Georgia" pitchFamily="18" charset="0"/>
              </a:rPr>
              <a:t>орбиталей</a:t>
            </a:r>
            <a:r>
              <a:rPr lang="ru-RU" sz="3200" dirty="0" smtClean="0">
                <a:latin typeface="Georgia" pitchFamily="18" charset="0"/>
              </a:rPr>
              <a:t> и сигма связей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4.Характеристика кратной связи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(число сигма и пи св.,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длина, прочность)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Georgia" pitchFamily="18" charset="0"/>
              </a:rPr>
              <a:t>Индивидуальные задания (свойства веществ)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>Изготовить из пластилина </a:t>
            </a:r>
            <a:r>
              <a:rPr lang="ru-RU" sz="2400" dirty="0" err="1" smtClean="0">
                <a:latin typeface="Georgia" pitchFamily="18" charset="0"/>
              </a:rPr>
              <a:t>шаростержневые</a:t>
            </a:r>
            <a:r>
              <a:rPr lang="ru-RU" sz="2400" dirty="0" smtClean="0">
                <a:latin typeface="Georgia" pitchFamily="18" charset="0"/>
              </a:rPr>
              <a:t> модели этана и бутана</a:t>
            </a:r>
          </a:p>
          <a:p>
            <a:r>
              <a:rPr lang="ru-RU" sz="2400" dirty="0" smtClean="0">
                <a:latin typeface="Georgia" pitchFamily="18" charset="0"/>
              </a:rPr>
              <a:t>Записать уравнении, </a:t>
            </a:r>
            <a:r>
              <a:rPr lang="ru-RU" sz="2400" i="1" dirty="0" smtClean="0">
                <a:latin typeface="Georgia" pitchFamily="18" charset="0"/>
              </a:rPr>
              <a:t>используя структурные формулы</a:t>
            </a:r>
            <a:r>
              <a:rPr lang="ru-RU" sz="2400" dirty="0" smtClean="0">
                <a:latin typeface="Georgia" pitchFamily="18" charset="0"/>
              </a:rPr>
              <a:t> веществ:  а) второй и четвёртой стадии хлорирования бутана  ; б)превращения бутана в изобутан;  в)горения этана г )крекинга бутана. Указать условия реакций.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                                                     </a:t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/>
            </a:r>
            <a:br>
              <a:rPr lang="ru-RU" sz="4000" dirty="0" smtClean="0">
                <a:latin typeface="Georgia" pitchFamily="18" charset="0"/>
              </a:rPr>
            </a:br>
            <a:r>
              <a:rPr lang="ru-RU" sz="4000" dirty="0" smtClean="0">
                <a:latin typeface="Georgia" pitchFamily="18" charset="0"/>
              </a:rPr>
              <a:t>Моделирование </a:t>
            </a:r>
            <a:r>
              <a:rPr lang="ru-RU" sz="4000" dirty="0">
                <a:latin typeface="Georgia" pitchFamily="18" charset="0"/>
              </a:rPr>
              <a:t>как метод познания   в освоении материала курса химии.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4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Моделирование </a:t>
            </a:r>
            <a:r>
              <a:rPr lang="ru-RU" sz="2400" dirty="0">
                <a:latin typeface="Georgia" pitchFamily="18" charset="0"/>
              </a:rPr>
              <a:t>(лат. </a:t>
            </a:r>
            <a:r>
              <a:rPr lang="ru-RU" sz="2400" dirty="0" err="1">
                <a:latin typeface="Georgia" pitchFamily="18" charset="0"/>
              </a:rPr>
              <a:t>modus</a:t>
            </a:r>
            <a:r>
              <a:rPr lang="ru-RU" sz="2400" dirty="0">
                <a:latin typeface="Georgia" pitchFamily="18" charset="0"/>
              </a:rPr>
              <a:t> – мера, образ, способ) издавна применялось в научном познании.</a:t>
            </a:r>
            <a:r>
              <a:rPr lang="ru-RU" sz="2400" b="1" i="1" dirty="0">
                <a:latin typeface="Georgia" pitchFamily="18" charset="0"/>
              </a:rPr>
              <a:t> </a:t>
            </a:r>
            <a:r>
              <a:rPr lang="ru-RU" sz="2400" b="1" i="1" dirty="0" smtClean="0">
                <a:latin typeface="Georgia" pitchFamily="18" charset="0"/>
              </a:rPr>
              <a:t>Моделирование</a:t>
            </a:r>
            <a:r>
              <a:rPr lang="ru-RU" sz="2400" dirty="0">
                <a:latin typeface="Georgia" pitchFamily="18" charset="0"/>
              </a:rPr>
              <a:t> — исследование объектов познания на их моделях.</a:t>
            </a:r>
          </a:p>
        </p:txBody>
      </p:sp>
      <p:pic>
        <p:nvPicPr>
          <p:cNvPr id="1028" name="Picture 4" descr="http://sdamzavas.net/imgbaza/baza3/3234473303626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48680"/>
            <a:ext cx="314325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Вывод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600" dirty="0" smtClean="0">
                <a:latin typeface="Georgia" pitchFamily="18" charset="0"/>
              </a:rPr>
              <a:t>Использование в учебном процессе молекулярного моделирования способствует:</a:t>
            </a:r>
          </a:p>
          <a:p>
            <a:r>
              <a:rPr lang="ru-RU" sz="2600" dirty="0" smtClean="0">
                <a:latin typeface="Georgia" pitchFamily="18" charset="0"/>
              </a:rPr>
              <a:t>повышению теоретического уровня знаний по курсу органической химии  о строении и свойствах органических веществ,</a:t>
            </a:r>
          </a:p>
          <a:p>
            <a:r>
              <a:rPr lang="ru-RU" sz="2600" dirty="0" smtClean="0">
                <a:latin typeface="Georgia" pitchFamily="18" charset="0"/>
              </a:rPr>
              <a:t>возрастанию абстрактной мыслительной деятельности,</a:t>
            </a:r>
          </a:p>
          <a:p>
            <a:r>
              <a:rPr lang="ru-RU" sz="2600" dirty="0" smtClean="0">
                <a:latin typeface="Georgia" pitchFamily="18" charset="0"/>
              </a:rPr>
              <a:t>расширению объёма и   содержания формируемого понятия,</a:t>
            </a:r>
          </a:p>
          <a:p>
            <a:r>
              <a:rPr lang="ru-RU" sz="2600" dirty="0" smtClean="0">
                <a:latin typeface="Georgia" pitchFamily="18" charset="0"/>
              </a:rPr>
              <a:t> развитию познавательных способностей, творческой активности, самостоятельности. </a:t>
            </a:r>
            <a:endParaRPr lang="ru-RU" sz="2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Источники информации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latin typeface="Georgia" pitchFamily="18" charset="0"/>
              </a:rPr>
              <a:t>Википедия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Модели из пластилина, выполненные обучающимися 10 класса.</a:t>
            </a:r>
          </a:p>
          <a:p>
            <a:r>
              <a:rPr lang="ru-RU" sz="2400" dirty="0" smtClean="0">
                <a:latin typeface="Georgia" pitchFamily="18" charset="0"/>
              </a:rPr>
              <a:t>Использованы слайды из презентаций обучающихся 10 класса Капустина И. «Свободно –радикальный механизм», </a:t>
            </a:r>
            <a:r>
              <a:rPr lang="ru-RU" sz="2400" dirty="0" err="1" smtClean="0">
                <a:latin typeface="Georgia" pitchFamily="18" charset="0"/>
              </a:rPr>
              <a:t>МакароваН</a:t>
            </a:r>
            <a:r>
              <a:rPr lang="ru-RU" sz="2400" dirty="0" smtClean="0">
                <a:latin typeface="Georgia" pitchFamily="18" charset="0"/>
              </a:rPr>
              <a:t>. – «</a:t>
            </a:r>
            <a:r>
              <a:rPr lang="ru-RU" sz="2400" dirty="0" err="1" smtClean="0">
                <a:latin typeface="Georgia" pitchFamily="18" charset="0"/>
              </a:rPr>
              <a:t>Электрофильное</a:t>
            </a:r>
            <a:r>
              <a:rPr lang="ru-RU" sz="2400" dirty="0" smtClean="0">
                <a:latin typeface="Georgia" pitchFamily="18" charset="0"/>
              </a:rPr>
              <a:t> присоединение бромоводорода к этилену»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Georgia" pitchFamily="18" charset="0"/>
              </a:rPr>
              <a:t>Актуальность</a:t>
            </a:r>
            <a:r>
              <a:rPr lang="ru-RU" b="1" dirty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Georgia" pitchFamily="18" charset="0"/>
              </a:rPr>
              <a:t>П</a:t>
            </a:r>
            <a:r>
              <a:rPr lang="ru-RU" sz="2400" dirty="0" smtClean="0">
                <a:latin typeface="Georgia" pitchFamily="18" charset="0"/>
              </a:rPr>
              <a:t>ри </a:t>
            </a:r>
            <a:r>
              <a:rPr lang="ru-RU" sz="2400" dirty="0">
                <a:latin typeface="Georgia" pitchFamily="18" charset="0"/>
              </a:rPr>
              <a:t>изучении химии пространственное воображение играет большую роль. </a:t>
            </a:r>
            <a:r>
              <a:rPr lang="ru-RU" sz="2400" dirty="0" smtClean="0">
                <a:latin typeface="Georgia" pitchFamily="18" charset="0"/>
              </a:rPr>
              <a:t> При </a:t>
            </a:r>
            <a:r>
              <a:rPr lang="ru-RU" sz="2400" dirty="0">
                <a:latin typeface="Georgia" pitchFamily="18" charset="0"/>
              </a:rPr>
              <a:t>создании моделей следует учитывать, что наибольший объем информации человек получает с помощью зрения, поэтому в первую очередь должны быть представлены «очевидные» модели. Желательно, чтобы модели были </a:t>
            </a:r>
            <a:r>
              <a:rPr lang="ru-RU" sz="2400" dirty="0" err="1">
                <a:latin typeface="Georgia" pitchFamily="18" charset="0"/>
              </a:rPr>
              <a:t>ещѐ </a:t>
            </a:r>
            <a:r>
              <a:rPr lang="ru-RU" sz="2400" dirty="0">
                <a:latin typeface="Georgia" pitchFamily="18" charset="0"/>
              </a:rPr>
              <a:t>и осязаемые, то есть материальны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  <p:pic>
        <p:nvPicPr>
          <p:cNvPr id="5" name="Рисунок 4" descr="111559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85184"/>
            <a:ext cx="2166926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Georgia" pitchFamily="18" charset="0"/>
              </a:rPr>
              <a:t>Из </a:t>
            </a:r>
            <a:r>
              <a:rPr lang="ru-RU" sz="3200" dirty="0">
                <a:latin typeface="Georgia" pitchFamily="18" charset="0"/>
              </a:rPr>
              <a:t>опыта работы: Молекулярное моделирование </a:t>
            </a:r>
            <a:r>
              <a:rPr lang="ru-RU" sz="3200" dirty="0" smtClean="0">
                <a:latin typeface="Georgia" pitchFamily="18" charset="0"/>
              </a:rPr>
              <a:t> 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100" dirty="0">
                <a:latin typeface="Georgia" pitchFamily="18" charset="0"/>
              </a:rPr>
              <a:t>Записывая молекулярную химическую формулу вещества, мы моделируем его качественный и количественный состав: С</a:t>
            </a:r>
            <a:r>
              <a:rPr lang="ru-RU" sz="3100" baseline="-25000" dirty="0">
                <a:latin typeface="Georgia" pitchFamily="18" charset="0"/>
              </a:rPr>
              <a:t>2</a:t>
            </a:r>
            <a:r>
              <a:rPr lang="ru-RU" sz="3100" dirty="0">
                <a:latin typeface="Georgia" pitchFamily="18" charset="0"/>
              </a:rPr>
              <a:t>Н</a:t>
            </a:r>
            <a:r>
              <a:rPr lang="ru-RU" sz="3100" baseline="-25000" dirty="0">
                <a:latin typeface="Georgia" pitchFamily="18" charset="0"/>
              </a:rPr>
              <a:t>6</a:t>
            </a:r>
            <a:r>
              <a:rPr lang="ru-RU" sz="3100" dirty="0">
                <a:latin typeface="Georgia" pitchFamily="18" charset="0"/>
              </a:rPr>
              <a:t>, С</a:t>
            </a:r>
            <a:r>
              <a:rPr lang="ru-RU" sz="3100" baseline="-25000" dirty="0">
                <a:latin typeface="Georgia" pitchFamily="18" charset="0"/>
              </a:rPr>
              <a:t>2</a:t>
            </a:r>
            <a:r>
              <a:rPr lang="ru-RU" sz="3100" dirty="0">
                <a:latin typeface="Georgia" pitchFamily="18" charset="0"/>
              </a:rPr>
              <a:t>Н</a:t>
            </a:r>
            <a:r>
              <a:rPr lang="ru-RU" sz="3100" baseline="-25000" dirty="0">
                <a:latin typeface="Georgia" pitchFamily="18" charset="0"/>
              </a:rPr>
              <a:t>4</a:t>
            </a:r>
            <a:r>
              <a:rPr lang="ru-RU" sz="3100" dirty="0">
                <a:latin typeface="Georgia" pitchFamily="18" charset="0"/>
              </a:rPr>
              <a:t>, С</a:t>
            </a:r>
            <a:r>
              <a:rPr lang="ru-RU" sz="3100" baseline="-25000" dirty="0">
                <a:latin typeface="Georgia" pitchFamily="18" charset="0"/>
              </a:rPr>
              <a:t>2</a:t>
            </a:r>
            <a:r>
              <a:rPr lang="ru-RU" sz="3100" dirty="0">
                <a:latin typeface="Georgia" pitchFamily="18" charset="0"/>
              </a:rPr>
              <a:t>Н</a:t>
            </a:r>
            <a:r>
              <a:rPr lang="ru-RU" sz="3100" baseline="-25000" dirty="0">
                <a:latin typeface="Georgia" pitchFamily="18" charset="0"/>
              </a:rPr>
              <a:t>2</a:t>
            </a:r>
            <a:endParaRPr lang="ru-RU" sz="3100" dirty="0">
              <a:latin typeface="Georgia" pitchFamily="18" charset="0"/>
            </a:endParaRPr>
          </a:p>
          <a:p>
            <a:pPr>
              <a:buNone/>
            </a:pPr>
            <a:r>
              <a:rPr lang="ru-RU" sz="3100" dirty="0">
                <a:latin typeface="Georgia" pitchFamily="18" charset="0"/>
              </a:rPr>
              <a:t>   </a:t>
            </a:r>
          </a:p>
          <a:p>
            <a:r>
              <a:rPr lang="ru-RU" sz="3100" dirty="0">
                <a:latin typeface="Georgia" pitchFamily="18" charset="0"/>
              </a:rPr>
              <a:t>Представляя   химическую формулу в виде структурной формулы, мы моделируем уже не только состав вещества, но и порядок расположения</a:t>
            </a:r>
          </a:p>
          <a:p>
            <a:pPr>
              <a:buNone/>
            </a:pPr>
            <a:r>
              <a:rPr lang="ru-RU" sz="3100" dirty="0" smtClean="0">
                <a:latin typeface="Georgia" pitchFamily="18" charset="0"/>
              </a:rPr>
              <a:t>    атомов </a:t>
            </a:r>
            <a:r>
              <a:rPr lang="ru-RU" sz="3100" dirty="0">
                <a:latin typeface="Georgia" pitchFamily="18" charset="0"/>
              </a:rPr>
              <a:t>в молекуле. СН</a:t>
            </a:r>
            <a:r>
              <a:rPr lang="ru-RU" sz="3100" baseline="-25000" dirty="0">
                <a:latin typeface="Georgia" pitchFamily="18" charset="0"/>
              </a:rPr>
              <a:t>3</a:t>
            </a:r>
            <a:r>
              <a:rPr lang="ru-RU" sz="3100" dirty="0">
                <a:latin typeface="Georgia" pitchFamily="18" charset="0"/>
              </a:rPr>
              <a:t> – СН</a:t>
            </a:r>
            <a:r>
              <a:rPr lang="ru-RU" sz="3100" baseline="-25000" dirty="0">
                <a:latin typeface="Georgia" pitchFamily="18" charset="0"/>
              </a:rPr>
              <a:t>3</a:t>
            </a:r>
            <a:r>
              <a:rPr lang="ru-RU" sz="3100" dirty="0">
                <a:latin typeface="Georgia" pitchFamily="18" charset="0"/>
              </a:rPr>
              <a:t> , СН2=СН2,  СН </a:t>
            </a:r>
            <a:r>
              <a:rPr lang="ru-RU" sz="3100" u="sng" dirty="0">
                <a:latin typeface="Georgia" pitchFamily="18" charset="0"/>
              </a:rPr>
              <a:t>=</a:t>
            </a:r>
            <a:r>
              <a:rPr lang="ru-RU" sz="3100" dirty="0">
                <a:latin typeface="Georgia" pitchFamily="18" charset="0"/>
              </a:rPr>
              <a:t> СН</a:t>
            </a:r>
          </a:p>
          <a:p>
            <a:pPr>
              <a:buNone/>
            </a:pPr>
            <a:r>
              <a:rPr lang="ru-RU" sz="3100" dirty="0">
                <a:latin typeface="Georgia" pitchFamily="18" charset="0"/>
              </a:rPr>
              <a:t> </a:t>
            </a:r>
          </a:p>
          <a:p>
            <a:r>
              <a:rPr lang="ru-RU" sz="3100" dirty="0">
                <a:latin typeface="Georgia" pitchFamily="18" charset="0"/>
              </a:rPr>
              <a:t>  Моделируя,  расположение атомов в пространстве относительно друг друга, мы получаем </a:t>
            </a:r>
            <a:r>
              <a:rPr lang="ru-RU" sz="3100" dirty="0" smtClean="0">
                <a:latin typeface="Georgia" pitchFamily="18" charset="0"/>
              </a:rPr>
              <a:t> стереохимическую картину.</a:t>
            </a:r>
            <a:endParaRPr lang="ru-RU" sz="3100" dirty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История стереохимии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>История </a:t>
            </a:r>
            <a:r>
              <a:rPr lang="ru-RU" sz="2400" dirty="0" err="1" smtClean="0">
                <a:latin typeface="Georgia" pitchFamily="18" charset="0"/>
              </a:rPr>
              <a:t>стереохими</a:t>
            </a:r>
            <a:r>
              <a:rPr lang="ru-RU" sz="2400" dirty="0" smtClean="0">
                <a:latin typeface="Georgia" pitchFamily="18" charset="0"/>
              </a:rPr>
              <a:t> началась </a:t>
            </a:r>
            <a:r>
              <a:rPr lang="ru-RU" sz="2400" dirty="0" smtClean="0">
                <a:latin typeface="Georgia" pitchFamily="18" charset="0"/>
              </a:rPr>
              <a:t>с </a:t>
            </a:r>
            <a:r>
              <a:rPr lang="ru-RU" sz="2400" dirty="0" err="1" smtClean="0">
                <a:latin typeface="Georgia" pitchFamily="18" charset="0"/>
              </a:rPr>
              <a:t>открытия_Ж</a:t>
            </a:r>
            <a:r>
              <a:rPr lang="ru-RU" sz="2400" dirty="0" smtClean="0">
                <a:latin typeface="Georgia" pitchFamily="18" charset="0"/>
              </a:rPr>
              <a:t>. </a:t>
            </a:r>
            <a:r>
              <a:rPr lang="ru-RU" sz="2400" dirty="0" err="1" smtClean="0">
                <a:latin typeface="Georgia" pitchFamily="18" charset="0"/>
              </a:rPr>
              <a:t>Био</a:t>
            </a:r>
            <a:r>
              <a:rPr lang="ru-RU" sz="2400" dirty="0" smtClean="0">
                <a:latin typeface="Georgia" pitchFamily="18" charset="0"/>
              </a:rPr>
              <a:t> в 1815 </a:t>
            </a:r>
            <a:r>
              <a:rPr lang="ru-RU" sz="2400" i="1" dirty="0" smtClean="0">
                <a:latin typeface="Georgia" pitchFamily="18" charset="0"/>
              </a:rPr>
              <a:t>оптической активности</a:t>
            </a:r>
            <a:r>
              <a:rPr lang="ru-RU" sz="2400" dirty="0" smtClean="0">
                <a:latin typeface="Georgia" pitchFamily="18" charset="0"/>
              </a:rPr>
              <a:t> органических соединений в растворах. Затем Л. Пастер в  1840 высказал мысль, что оптическая </a:t>
            </a:r>
            <a:r>
              <a:rPr lang="ru-RU" sz="2400" dirty="0" smtClean="0">
                <a:latin typeface="Georgia" pitchFamily="18" charset="0"/>
                <a:hlinkClick r:id="rId2"/>
              </a:rPr>
              <a:t>активность</a:t>
            </a:r>
            <a:r>
              <a:rPr lang="ru-RU" sz="2400" dirty="0" smtClean="0">
                <a:latin typeface="Georgia" pitchFamily="18" charset="0"/>
              </a:rPr>
              <a:t> веществ - следствие асимметрии молекул. Позже (1874) Я. </a:t>
            </a:r>
            <a:r>
              <a:rPr lang="ru-RU" sz="2400" dirty="0" err="1" smtClean="0">
                <a:latin typeface="Georgia" pitchFamily="18" charset="0"/>
              </a:rPr>
              <a:t>Вант-Гофф</a:t>
            </a:r>
            <a:r>
              <a:rPr lang="ru-RU" sz="2400" dirty="0" smtClean="0">
                <a:latin typeface="Georgia" pitchFamily="18" charset="0"/>
              </a:rPr>
              <a:t> и Ж. </a:t>
            </a:r>
            <a:r>
              <a:rPr lang="ru-RU" sz="2400" dirty="0" err="1" smtClean="0">
                <a:latin typeface="Georgia" pitchFamily="18" charset="0"/>
              </a:rPr>
              <a:t>Ле</a:t>
            </a:r>
            <a:r>
              <a:rPr lang="ru-RU" sz="2400" dirty="0" smtClean="0">
                <a:latin typeface="Georgia" pitchFamily="18" charset="0"/>
              </a:rPr>
              <a:t> Бель   построили теорию тетраэдрического углеродного атома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437112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Моделирование как метод обучения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>Моделирование молекул  способствует формированию понятия “пространственное строение вещества”.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3356992"/>
            <a:ext cx="5616575" cy="287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Моделирование гомологов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дает возможность</a:t>
            </a:r>
          </a:p>
          <a:p>
            <a:r>
              <a:rPr lang="ru-RU" sz="2400" dirty="0" smtClean="0">
                <a:latin typeface="Georgia" pitchFamily="18" charset="0"/>
              </a:rPr>
              <a:t> сравнить состав и строение гомологов,</a:t>
            </a:r>
          </a:p>
          <a:p>
            <a:r>
              <a:rPr lang="ru-RU" sz="2400" dirty="0" smtClean="0">
                <a:latin typeface="Georgia" pitchFamily="18" charset="0"/>
              </a:rPr>
              <a:t>определить гибридизацию каждого атома углерода, число сигма и пи- связей, </a:t>
            </a:r>
          </a:p>
          <a:p>
            <a:r>
              <a:rPr lang="ru-RU" sz="2400" dirty="0" smtClean="0">
                <a:latin typeface="Georgia" pitchFamily="18" charset="0"/>
              </a:rPr>
              <a:t> определить гомологию как  одну из причин  многообразия органических соединений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47593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 изомеров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способствует  </a:t>
            </a:r>
          </a:p>
          <a:p>
            <a:r>
              <a:rPr lang="ru-RU" sz="2400" dirty="0" smtClean="0">
                <a:latin typeface="Georgia" pitchFamily="18" charset="0"/>
              </a:rPr>
              <a:t>активизации познавательной деятельности по усвоению понятия и  видов  изомерии </a:t>
            </a:r>
          </a:p>
          <a:p>
            <a:r>
              <a:rPr lang="ru-RU" sz="2400" dirty="0" smtClean="0">
                <a:latin typeface="Georgia" pitchFamily="18" charset="0"/>
              </a:rPr>
              <a:t> выявлению различия между изомерами и гомологами  (состав – строение- свойства);  </a:t>
            </a:r>
          </a:p>
          <a:p>
            <a:r>
              <a:rPr lang="ru-RU" sz="2400" dirty="0" smtClean="0">
                <a:latin typeface="Georgia" pitchFamily="18" charset="0"/>
              </a:rPr>
              <a:t>Определению изомерии в качестве ещё одной  причины многообразия органических веществ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Структурная изомерия:                      Бутан </a:t>
            </a:r>
            <a:r>
              <a:rPr lang="ru-RU" dirty="0" smtClean="0"/>
              <a:t>и изобутан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933056"/>
            <a:ext cx="4038600" cy="227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522</TotalTime>
  <Words>652</Words>
  <Application>Microsoft Office PowerPoint</Application>
  <PresentationFormat>Экран (4:3)</PresentationFormat>
  <Paragraphs>78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Молекулярное моделирование</vt:lpstr>
      <vt:lpstr>                                                           Моделирование как метод познания   в освоении материала курса химии. </vt:lpstr>
      <vt:lpstr>Актуальность </vt:lpstr>
      <vt:lpstr>Из опыта работы: Молекулярное моделирование  </vt:lpstr>
      <vt:lpstr>История стереохимии</vt:lpstr>
      <vt:lpstr>Моделирование как метод обучения</vt:lpstr>
      <vt:lpstr>Моделирование гомологов</vt:lpstr>
      <vt:lpstr>Моделирование изомеров</vt:lpstr>
      <vt:lpstr>Структурная изомерия:                      Бутан и изобутан</vt:lpstr>
      <vt:lpstr>Геометрическая изомерия (циклоалканы)</vt:lpstr>
      <vt:lpstr>Моделирование химического процесса</vt:lpstr>
      <vt:lpstr>Что имеем?</vt:lpstr>
      <vt:lpstr>Реакция</vt:lpstr>
      <vt:lpstr>Реакция </vt:lpstr>
      <vt:lpstr> Радикал CH3*  атакует молекулу хлора Cl-Cl, превращаясь при этом в молекулу хлорметана. Второй атом хлора Cl* вновь   активен и готов к атаке.</vt:lpstr>
      <vt:lpstr>Электрофильное присоединеие  на примере гидробромирования этилена.</vt:lpstr>
      <vt:lpstr>Слайд 17</vt:lpstr>
      <vt:lpstr>Индивидуальные задания (строение веществ)</vt:lpstr>
      <vt:lpstr>Индивидуальные задания (свойства веществ)</vt:lpstr>
      <vt:lpstr>Вывод</vt:lpstr>
      <vt:lpstr>Источники информации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Молекулярное моделирование</dc:title>
  <dc:creator>User</dc:creator>
  <cp:lastModifiedBy>PC_GR</cp:lastModifiedBy>
  <cp:revision>56</cp:revision>
  <dcterms:created xsi:type="dcterms:W3CDTF">2017-11-17T10:26:24Z</dcterms:created>
  <dcterms:modified xsi:type="dcterms:W3CDTF">2018-01-15T17:27:30Z</dcterms:modified>
</cp:coreProperties>
</file>