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РОЛЬ СРЕДЫ В ФОРМИРОВАНИИ ЛИЧНОСТИ ШКОЛЬНИКА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Успех в учебной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/>
              <a:t>Зависит от следующих психологических факторов</a:t>
            </a:r>
            <a:r>
              <a:rPr lang="ru-RU" sz="3600" b="1" dirty="0" smtClean="0"/>
              <a:t>:</a:t>
            </a:r>
          </a:p>
          <a:p>
            <a:endParaRPr lang="ru-RU" b="1" dirty="0" smtClean="0"/>
          </a:p>
          <a:p>
            <a:pPr>
              <a:buFontTx/>
              <a:buChar char="-"/>
            </a:pPr>
            <a:r>
              <a:rPr lang="ru-RU" i="1" dirty="0" smtClean="0"/>
              <a:t>мотивации учебной деятельности </a:t>
            </a:r>
            <a:r>
              <a:rPr lang="ru-RU" dirty="0" smtClean="0"/>
              <a:t>(родители, учителя помогают найти цель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познавательных процессов </a:t>
            </a:r>
            <a:r>
              <a:rPr lang="ru-RU" dirty="0" smtClean="0"/>
              <a:t>(восприятия, внимания, воображения, памяти, мышления, </a:t>
            </a:r>
            <a:r>
              <a:rPr lang="ru-RU" dirty="0" smtClean="0"/>
              <a:t>речи)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наличия </a:t>
            </a:r>
            <a:r>
              <a:rPr lang="ru-RU" i="1" dirty="0" smtClean="0"/>
              <a:t>у обучаемых волевых и других качеств личности </a:t>
            </a:r>
            <a:r>
              <a:rPr lang="ru-RU" dirty="0" smtClean="0"/>
              <a:t>(настойчивости, целеустремленности, ответственности, дисциплинированности, сознательности)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Успех в учебной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/>
          <a:lstStyle/>
          <a:p>
            <a:r>
              <a:rPr lang="ru-RU" dirty="0" smtClean="0"/>
              <a:t>Успешное учение ученика – это </a:t>
            </a:r>
            <a:r>
              <a:rPr lang="ru-RU" i="1" dirty="0" smtClean="0"/>
              <a:t>умение взаимодействовать </a:t>
            </a:r>
            <a:r>
              <a:rPr lang="ru-RU" dirty="0" smtClean="0"/>
              <a:t>с разными людьми в совместной деятельности, а прежде всего с учителями и товарищами по учебной группе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Умение взаимодействовать, а также все факторы учебной деятельности относятся не только к ученику, но и к учителю.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Средства и содержание обучения, выбранные учителем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Доступные</a:t>
            </a:r>
          </a:p>
          <a:p>
            <a:endParaRPr lang="ru-RU" sz="4400" dirty="0" smtClean="0"/>
          </a:p>
          <a:p>
            <a:r>
              <a:rPr lang="ru-RU" sz="4400" dirty="0" smtClean="0"/>
              <a:t>Значимые</a:t>
            </a:r>
          </a:p>
          <a:p>
            <a:endParaRPr lang="ru-RU" sz="4400" dirty="0" smtClean="0"/>
          </a:p>
          <a:p>
            <a:r>
              <a:rPr lang="ru-RU" sz="4400" dirty="0" smtClean="0"/>
              <a:t>Интересные ученику</a:t>
            </a:r>
          </a:p>
          <a:p>
            <a:pPr>
              <a:buNone/>
            </a:pP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Заключение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или любой другой субъект, который участвует в формировании личности школьника может стать </a:t>
            </a:r>
            <a:r>
              <a:rPr lang="ru-RU" i="1" dirty="0" smtClean="0"/>
              <a:t>эталоном подражания.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09029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Современная российская школа особое внимание уделяет формированию личности ученика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naked-science.ru/sites/default/files/o-KIDS-COMPUTER-CLASSROOM-facebook%20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7073008" cy="3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Понятие личности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Личность – Человек</a:t>
            </a:r>
            <a:r>
              <a:rPr lang="ru-RU" dirty="0" smtClean="0"/>
              <a:t>: школа ценностей, </a:t>
            </a:r>
            <a:r>
              <a:rPr lang="ru-RU" dirty="0" smtClean="0"/>
              <a:t>приоритет</a:t>
            </a:r>
          </a:p>
          <a:p>
            <a:endParaRPr lang="ru-RU" dirty="0" smtClean="0"/>
          </a:p>
          <a:p>
            <a:r>
              <a:rPr lang="ru-RU" b="1" i="1" dirty="0" smtClean="0"/>
              <a:t>Личность – Душа</a:t>
            </a:r>
            <a:r>
              <a:rPr lang="ru-RU" dirty="0" smtClean="0"/>
              <a:t>: способность бытия и психологическое </a:t>
            </a:r>
            <a:r>
              <a:rPr lang="ru-RU" dirty="0" smtClean="0"/>
              <a:t>состояние</a:t>
            </a:r>
          </a:p>
          <a:p>
            <a:endParaRPr lang="ru-RU" dirty="0" smtClean="0"/>
          </a:p>
          <a:p>
            <a:r>
              <a:rPr lang="ru-RU" b="1" i="1" dirty="0" smtClean="0"/>
              <a:t>Личность – Я</a:t>
            </a:r>
            <a:r>
              <a:rPr lang="ru-RU" dirty="0" smtClean="0"/>
              <a:t>: уникальность и неповторимость </a:t>
            </a:r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Личность – Я</a:t>
            </a:r>
            <a:r>
              <a:rPr lang="ru-RU" dirty="0" smtClean="0"/>
              <a:t>: желание быть, исполниться. состояться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Личность – продукты социализации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smtClean="0"/>
              <a:t>Социализация</a:t>
            </a:r>
            <a:r>
              <a:rPr lang="ru-RU" dirty="0" smtClean="0"/>
              <a:t> – процесс становления личности в результате воспитания, общения, обучения.</a:t>
            </a:r>
          </a:p>
          <a:p>
            <a:r>
              <a:rPr lang="ru-RU" b="1" u="sng" dirty="0" smtClean="0"/>
              <a:t>Социализация ученика </a:t>
            </a:r>
            <a:r>
              <a:rPr lang="ru-RU" dirty="0" smtClean="0"/>
              <a:t>– формирование социально значимых черт, которое зависит от конкретного участия различных социальных групп, т.е. среды</a:t>
            </a:r>
          </a:p>
          <a:p>
            <a:r>
              <a:rPr lang="ru-RU" b="1" u="sng" dirty="0" smtClean="0"/>
              <a:t>«Среда» </a:t>
            </a:r>
            <a:r>
              <a:rPr lang="ru-RU" dirty="0" smtClean="0"/>
              <a:t>- социальные группы процесса социализации школьника: семья, учителя, ученики и другие люди</a:t>
            </a:r>
          </a:p>
          <a:p>
            <a:r>
              <a:rPr lang="ru-RU" dirty="0" smtClean="0"/>
              <a:t>В социализации школьников важную роль играет </a:t>
            </a:r>
            <a:r>
              <a:rPr lang="ru-RU" b="1" i="1" dirty="0" smtClean="0"/>
              <a:t>учебная деятельность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Компоненты учебной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500" b="1" dirty="0" smtClean="0"/>
              <a:t>Мотивация – цель:</a:t>
            </a:r>
          </a:p>
          <a:p>
            <a:pPr>
              <a:buNone/>
            </a:pPr>
            <a:r>
              <a:rPr lang="ru-RU" sz="3300" i="1" dirty="0" smtClean="0"/>
              <a:t>Что побуждает, стимулирует ученика к учебе:</a:t>
            </a:r>
            <a:r>
              <a:rPr lang="ru-RU" sz="3300" dirty="0" smtClean="0"/>
              <a:t> </a:t>
            </a:r>
          </a:p>
          <a:p>
            <a:pPr marL="514350" indent="-514350">
              <a:buAutoNum type="arabicParenR"/>
            </a:pPr>
            <a:r>
              <a:rPr lang="ru-RU" sz="3300" dirty="0" smtClean="0"/>
              <a:t>Жажда знаний</a:t>
            </a:r>
          </a:p>
          <a:p>
            <a:pPr marL="514350" indent="-514350">
              <a:buAutoNum type="arabicParenR"/>
            </a:pPr>
            <a:r>
              <a:rPr lang="ru-RU" sz="3300" dirty="0" smtClean="0"/>
              <a:t>Расширение кругозора</a:t>
            </a:r>
          </a:p>
          <a:p>
            <a:pPr marL="514350" indent="-514350">
              <a:buAutoNum type="arabicParenR"/>
            </a:pPr>
            <a:r>
              <a:rPr lang="ru-RU" sz="3300" dirty="0" smtClean="0"/>
              <a:t>Систематизация знаний</a:t>
            </a:r>
          </a:p>
          <a:p>
            <a:pPr marL="514350" indent="-514350">
              <a:buNone/>
            </a:pPr>
            <a:endParaRPr lang="ru-RU" sz="3300" i="1" dirty="0" smtClean="0"/>
          </a:p>
          <a:p>
            <a:pPr marL="514350" indent="-514350">
              <a:buNone/>
            </a:pPr>
            <a:r>
              <a:rPr lang="ru-RU" sz="3300" i="1" dirty="0" smtClean="0"/>
              <a:t>Для чего:</a:t>
            </a:r>
          </a:p>
          <a:p>
            <a:pPr marL="514350" indent="-514350">
              <a:buAutoNum type="arabicParenR"/>
            </a:pPr>
            <a:r>
              <a:rPr lang="ru-RU" sz="3300" dirty="0" smtClean="0"/>
              <a:t>Быть полезным себе</a:t>
            </a:r>
          </a:p>
          <a:p>
            <a:pPr marL="514350" indent="-514350">
              <a:buAutoNum type="arabicParenR"/>
            </a:pPr>
            <a:r>
              <a:rPr lang="ru-RU" sz="3300" dirty="0" smtClean="0"/>
              <a:t>Быть полезным семье</a:t>
            </a:r>
          </a:p>
          <a:p>
            <a:pPr marL="514350" indent="-514350">
              <a:buAutoNum type="arabicParenR"/>
            </a:pPr>
            <a:r>
              <a:rPr lang="ru-RU" sz="3300" dirty="0" smtClean="0"/>
              <a:t>Быть значимой личностью в школе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Компоненты учебной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Операционный компонент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 этом этапе учебной деятельности ставится определенная учебная задача и определяются учебный действия, приемы, способы действий по решению задачи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 smtClean="0"/>
              <a:t>Учебная задача (по </a:t>
            </a:r>
            <a:r>
              <a:rPr lang="ru-RU" dirty="0" err="1" smtClean="0"/>
              <a:t>Эльконину</a:t>
            </a:r>
            <a:r>
              <a:rPr lang="ru-RU" dirty="0" smtClean="0"/>
              <a:t>): </a:t>
            </a:r>
            <a:r>
              <a:rPr lang="ru-RU" i="1" dirty="0" smtClean="0"/>
              <a:t>основная единица учебной </a:t>
            </a:r>
            <a:r>
              <a:rPr lang="ru-RU" i="1" dirty="0" smtClean="0"/>
              <a:t>деятельности</a:t>
            </a:r>
          </a:p>
          <a:p>
            <a:pPr marL="514350" indent="-514350">
              <a:buAutoNum type="arabicParenR"/>
            </a:pPr>
            <a:r>
              <a:rPr lang="ru-RU" dirty="0" smtClean="0"/>
              <a:t>Вся </a:t>
            </a:r>
            <a:r>
              <a:rPr lang="ru-RU" dirty="0" smtClean="0"/>
              <a:t>учебная деятельность – </a:t>
            </a:r>
            <a:r>
              <a:rPr lang="ru-RU" i="1" dirty="0" smtClean="0"/>
              <a:t>система учебных задач и учебных действий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Компоненты учебной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Контрольно – оценочный компонент </a:t>
            </a:r>
          </a:p>
          <a:p>
            <a:pPr>
              <a:buFontTx/>
              <a:buChar char="-"/>
            </a:pPr>
            <a:r>
              <a:rPr lang="ru-RU" dirty="0" smtClean="0"/>
              <a:t>контроль учителем работы ученика</a:t>
            </a:r>
          </a:p>
          <a:p>
            <a:pPr>
              <a:buFontTx/>
              <a:buChar char="-"/>
            </a:pPr>
            <a:r>
              <a:rPr lang="ru-RU" dirty="0" smtClean="0"/>
              <a:t>самоконтроль ученика</a:t>
            </a:r>
          </a:p>
          <a:p>
            <a:pPr>
              <a:buFontTx/>
              <a:buChar char="-"/>
            </a:pPr>
            <a:r>
              <a:rPr lang="ru-RU" dirty="0" smtClean="0"/>
              <a:t>согласно современным технологиям, добавляется и контроль одноклассников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i="1" dirty="0" smtClean="0"/>
              <a:t>На </a:t>
            </a:r>
            <a:r>
              <a:rPr lang="ru-RU" i="1" dirty="0" smtClean="0"/>
              <a:t>этом этапе определяется </a:t>
            </a:r>
            <a:r>
              <a:rPr lang="ru-RU" i="1" dirty="0" smtClean="0"/>
              <a:t>уровень </a:t>
            </a:r>
            <a:r>
              <a:rPr lang="ru-RU" i="1" dirty="0" err="1" smtClean="0"/>
              <a:t>научения</a:t>
            </a:r>
            <a:r>
              <a:rPr lang="ru-RU" i="1" dirty="0" smtClean="0"/>
              <a:t> </a:t>
            </a:r>
            <a:r>
              <a:rPr lang="ru-RU" i="1" dirty="0" smtClean="0"/>
              <a:t>ученика</a:t>
            </a:r>
            <a:r>
              <a:rPr lang="ru-RU" i="1" dirty="0" smtClean="0"/>
              <a:t>.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Учебная деятельность старшеклассника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Старшеклассник, как субъект учебной деятельности, вступает в </a:t>
            </a:r>
            <a:r>
              <a:rPr lang="ru-RU" i="1" dirty="0" smtClean="0"/>
              <a:t>новую социальную ситуацию развития </a:t>
            </a:r>
            <a:r>
              <a:rPr lang="ru-RU" dirty="0" smtClean="0"/>
              <a:t>по сравнению с другими возрастными группами.</a:t>
            </a:r>
          </a:p>
          <a:p>
            <a:r>
              <a:rPr lang="ru-RU" dirty="0" smtClean="0"/>
              <a:t>Для данного возраста свойственно </a:t>
            </a:r>
            <a:r>
              <a:rPr lang="ru-RU" i="1" dirty="0" smtClean="0"/>
              <a:t>стремление к автономии</a:t>
            </a:r>
            <a:r>
              <a:rPr lang="ru-RU" dirty="0" smtClean="0"/>
              <a:t>, быть самим собой, а также потребность к </a:t>
            </a:r>
            <a:r>
              <a:rPr lang="ru-RU" i="1" dirty="0" smtClean="0"/>
              <a:t>самоопределению.</a:t>
            </a:r>
            <a:endParaRPr lang="ru-RU" i="1" dirty="0" smtClean="0"/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 буду заниматься биологией, я люблю математику или историю». </a:t>
            </a:r>
            <a:r>
              <a:rPr lang="ru-RU" dirty="0" smtClean="0"/>
              <a:t>Это проецирование себя в будущее, этакий </a:t>
            </a:r>
            <a:r>
              <a:rPr lang="ru-RU" i="1" dirty="0" smtClean="0"/>
              <a:t>примитивный практицизм.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Задача учителей, родителей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4525963"/>
          </a:xfrm>
        </p:spPr>
        <p:txBody>
          <a:bodyPr/>
          <a:lstStyle/>
          <a:p>
            <a:r>
              <a:rPr lang="ru-RU" dirty="0" smtClean="0"/>
              <a:t>Выявить возможности (задатки) личности подростка и направить их в нужное русло (чем раньше, тем лучше). Самое главное – не переборщить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Все учителя желают успеха своим ученикам в их учебной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469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РОЛЬ СРЕДЫ В ФОРМИРОВАНИИ ЛИЧНОСТИ ШКОЛЬНИКА</vt:lpstr>
      <vt:lpstr>Слайд 2</vt:lpstr>
      <vt:lpstr>Понятие личности</vt:lpstr>
      <vt:lpstr>Личность – продукты социализации</vt:lpstr>
      <vt:lpstr>Компоненты учебной деятельности</vt:lpstr>
      <vt:lpstr>Компоненты учебной деятельности</vt:lpstr>
      <vt:lpstr>Компоненты учебной деятельности</vt:lpstr>
      <vt:lpstr>Учебная деятельность старшеклассника</vt:lpstr>
      <vt:lpstr>Задача учителей, родителей</vt:lpstr>
      <vt:lpstr>Успех в учебной деятельности</vt:lpstr>
      <vt:lpstr>Успех в учебной деятельности</vt:lpstr>
      <vt:lpstr>Средства и содержание обучения, выбранные учителем</vt:lpstr>
      <vt:lpstr>Заключение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среды в формировании личности школьника</dc:title>
  <dc:creator>Алина</dc:creator>
  <cp:lastModifiedBy>Алина</cp:lastModifiedBy>
  <cp:revision>7</cp:revision>
  <dcterms:created xsi:type="dcterms:W3CDTF">2015-10-29T12:18:44Z</dcterms:created>
  <dcterms:modified xsi:type="dcterms:W3CDTF">2015-10-29T15:52:22Z</dcterms:modified>
</cp:coreProperties>
</file>