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86" r:id="rId4"/>
    <p:sldId id="292" r:id="rId5"/>
    <p:sldId id="293" r:id="rId6"/>
    <p:sldId id="299" r:id="rId7"/>
    <p:sldId id="285" r:id="rId8"/>
    <p:sldId id="298" r:id="rId9"/>
    <p:sldId id="300" r:id="rId10"/>
    <p:sldId id="257" r:id="rId11"/>
    <p:sldId id="259" r:id="rId12"/>
    <p:sldId id="271" r:id="rId13"/>
    <p:sldId id="260" r:id="rId14"/>
    <p:sldId id="261" r:id="rId15"/>
    <p:sldId id="289" r:id="rId16"/>
    <p:sldId id="306" r:id="rId17"/>
    <p:sldId id="296" r:id="rId18"/>
    <p:sldId id="310" r:id="rId19"/>
    <p:sldId id="311" r:id="rId20"/>
    <p:sldId id="313" r:id="rId21"/>
    <p:sldId id="312" r:id="rId22"/>
    <p:sldId id="314" r:id="rId23"/>
    <p:sldId id="304" r:id="rId24"/>
    <p:sldId id="307" r:id="rId25"/>
    <p:sldId id="315" r:id="rId26"/>
    <p:sldId id="316" r:id="rId27"/>
    <p:sldId id="27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5721D-8ECE-4BB9-A976-7E870FE548E6}" type="doc">
      <dgm:prSet loTypeId="urn:microsoft.com/office/officeart/2005/8/layout/hierarchy4" loCatId="list" qsTypeId="urn:microsoft.com/office/officeart/2005/8/quickstyle/simple1" qsCatId="simple" csTypeId="urn:microsoft.com/office/officeart/2005/8/colors/accent1_2" csCatId="accent1"/>
      <dgm:spPr/>
      <dgm:t>
        <a:bodyPr/>
        <a:lstStyle/>
        <a:p>
          <a:endParaRPr lang="ru-RU"/>
        </a:p>
      </dgm:t>
    </dgm:pt>
    <dgm:pt modelId="{4464AFAB-FC21-4225-8099-8AC0F79B8F90}">
      <dgm:prSet/>
      <dgm:spPr/>
      <dgm:t>
        <a:bodyPr/>
        <a:lstStyle/>
        <a:p>
          <a:pPr rtl="0"/>
          <a:r>
            <a:rPr lang="en-US" dirty="0" smtClean="0"/>
            <a:t>Character, emotion, emotional, original, information, situation, active, energetic, optimist (optimistic), pessimist (pessimistic), stress, stressful, success, successful, polite, psychology, psychological, psychologist, soul, ambition, ambitious.</a:t>
          </a:r>
          <a:endParaRPr lang="ru-RU" dirty="0"/>
        </a:p>
      </dgm:t>
    </dgm:pt>
    <dgm:pt modelId="{BBE8C24E-DDA9-4576-A6BB-FBCB05C4F252}" type="parTrans" cxnId="{E60C17EA-7D59-4E86-A2C1-32DA05B499E6}">
      <dgm:prSet/>
      <dgm:spPr/>
      <dgm:t>
        <a:bodyPr/>
        <a:lstStyle/>
        <a:p>
          <a:endParaRPr lang="ru-RU"/>
        </a:p>
      </dgm:t>
    </dgm:pt>
    <dgm:pt modelId="{DEF7897E-4D3B-42CD-9347-EDE91D862DDC}" type="sibTrans" cxnId="{E60C17EA-7D59-4E86-A2C1-32DA05B499E6}">
      <dgm:prSet/>
      <dgm:spPr/>
      <dgm:t>
        <a:bodyPr/>
        <a:lstStyle/>
        <a:p>
          <a:endParaRPr lang="ru-RU"/>
        </a:p>
      </dgm:t>
    </dgm:pt>
    <dgm:pt modelId="{B3A3925D-3A34-4669-99D4-E2F4CC640A02}" type="pres">
      <dgm:prSet presAssocID="{4D95721D-8ECE-4BB9-A976-7E870FE548E6}" presName="Name0" presStyleCnt="0">
        <dgm:presLayoutVars>
          <dgm:chPref val="1"/>
          <dgm:dir/>
          <dgm:animOne val="branch"/>
          <dgm:animLvl val="lvl"/>
          <dgm:resizeHandles/>
        </dgm:presLayoutVars>
      </dgm:prSet>
      <dgm:spPr/>
      <dgm:t>
        <a:bodyPr/>
        <a:lstStyle/>
        <a:p>
          <a:endParaRPr lang="ru-RU"/>
        </a:p>
      </dgm:t>
    </dgm:pt>
    <dgm:pt modelId="{614919B9-1D5E-49D8-86B0-AF669258AAB1}" type="pres">
      <dgm:prSet presAssocID="{4464AFAB-FC21-4225-8099-8AC0F79B8F90}" presName="vertOne" presStyleCnt="0"/>
      <dgm:spPr/>
    </dgm:pt>
    <dgm:pt modelId="{83F01B62-5B5C-49BF-9679-0324A4AD0025}" type="pres">
      <dgm:prSet presAssocID="{4464AFAB-FC21-4225-8099-8AC0F79B8F90}" presName="txOne" presStyleLbl="node0" presStyleIdx="0" presStyleCnt="1">
        <dgm:presLayoutVars>
          <dgm:chPref val="3"/>
        </dgm:presLayoutVars>
      </dgm:prSet>
      <dgm:spPr/>
      <dgm:t>
        <a:bodyPr/>
        <a:lstStyle/>
        <a:p>
          <a:endParaRPr lang="ru-RU"/>
        </a:p>
      </dgm:t>
    </dgm:pt>
    <dgm:pt modelId="{4A77A5F6-F57B-4E78-A4C9-3684A31996AE}" type="pres">
      <dgm:prSet presAssocID="{4464AFAB-FC21-4225-8099-8AC0F79B8F90}" presName="horzOne" presStyleCnt="0"/>
      <dgm:spPr/>
    </dgm:pt>
  </dgm:ptLst>
  <dgm:cxnLst>
    <dgm:cxn modelId="{08D3A98F-E3B0-4413-9FD9-DCB1D0425BFC}" type="presOf" srcId="{4D95721D-8ECE-4BB9-A976-7E870FE548E6}" destId="{B3A3925D-3A34-4669-99D4-E2F4CC640A02}" srcOrd="0" destOrd="0" presId="urn:microsoft.com/office/officeart/2005/8/layout/hierarchy4"/>
    <dgm:cxn modelId="{EFAAA814-C376-4A5A-AA91-26D78FB242C2}" type="presOf" srcId="{4464AFAB-FC21-4225-8099-8AC0F79B8F90}" destId="{83F01B62-5B5C-49BF-9679-0324A4AD0025}" srcOrd="0" destOrd="0" presId="urn:microsoft.com/office/officeart/2005/8/layout/hierarchy4"/>
    <dgm:cxn modelId="{E60C17EA-7D59-4E86-A2C1-32DA05B499E6}" srcId="{4D95721D-8ECE-4BB9-A976-7E870FE548E6}" destId="{4464AFAB-FC21-4225-8099-8AC0F79B8F90}" srcOrd="0" destOrd="0" parTransId="{BBE8C24E-DDA9-4576-A6BB-FBCB05C4F252}" sibTransId="{DEF7897E-4D3B-42CD-9347-EDE91D862DDC}"/>
    <dgm:cxn modelId="{4AEE345B-F5F6-4F95-B4B6-E7E02FB29AC6}" type="presParOf" srcId="{B3A3925D-3A34-4669-99D4-E2F4CC640A02}" destId="{614919B9-1D5E-49D8-86B0-AF669258AAB1}" srcOrd="0" destOrd="0" presId="urn:microsoft.com/office/officeart/2005/8/layout/hierarchy4"/>
    <dgm:cxn modelId="{819875B4-B195-4FB6-89B7-CF0669684F18}" type="presParOf" srcId="{614919B9-1D5E-49D8-86B0-AF669258AAB1}" destId="{83F01B62-5B5C-49BF-9679-0324A4AD0025}" srcOrd="0" destOrd="0" presId="urn:microsoft.com/office/officeart/2005/8/layout/hierarchy4"/>
    <dgm:cxn modelId="{6A349979-56AA-475C-B1CD-EEDD20083237}" type="presParOf" srcId="{614919B9-1D5E-49D8-86B0-AF669258AAB1}" destId="{4A77A5F6-F57B-4E78-A4C9-3684A31996AE}"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0015840-C9C8-47F4-B088-810FB64965B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0015840-C9C8-47F4-B088-810FB64965B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15840-C9C8-47F4-B088-810FB64965B4}"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76415E-DE67-4DE5-A466-53E09B82EE1C}"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0015840-C9C8-47F4-B088-810FB64965B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76415E-DE67-4DE5-A466-53E09B82EE1C}" type="datetimeFigureOut">
              <a:rPr lang="ru-RU" smtClean="0"/>
              <a:pPr/>
              <a:t>25.08.2017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0015840-C9C8-47F4-B088-810FB64965B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http://www.fotosearch.es/thumb/UNC/UNC240/u28053598.jpg" TargetMode="External"/><Relationship Id="rId13" Type="http://schemas.openxmlformats.org/officeDocument/2006/relationships/image" Target="http://www.fotosearch.es/thumb/UNC/UNC244/u12530055.jpg" TargetMode="External"/><Relationship Id="rId18" Type="http://schemas.openxmlformats.org/officeDocument/2006/relationships/image" Target="../media/image43.png"/><Relationship Id="rId26" Type="http://schemas.openxmlformats.org/officeDocument/2006/relationships/image" Target="http://www.eastbournelions.net/images/Motorbikeclipart.jpg" TargetMode="External"/><Relationship Id="rId3" Type="http://schemas.openxmlformats.org/officeDocument/2006/relationships/image" Target="../media/image35.jpeg"/><Relationship Id="rId21" Type="http://schemas.openxmlformats.org/officeDocument/2006/relationships/image" Target="../media/image45.png"/><Relationship Id="rId7" Type="http://schemas.openxmlformats.org/officeDocument/2006/relationships/image" Target="../media/image37.jpeg"/><Relationship Id="rId12" Type="http://schemas.openxmlformats.org/officeDocument/2006/relationships/image" Target="../media/image40.jpeg"/><Relationship Id="rId17" Type="http://schemas.openxmlformats.org/officeDocument/2006/relationships/image" Target="http://www.fotosearch.es/thumb/CSP/CSP176/k1767285.jpg" TargetMode="External"/><Relationship Id="rId25" Type="http://schemas.openxmlformats.org/officeDocument/2006/relationships/image" Target="../media/image47.jpeg"/><Relationship Id="rId2" Type="http://schemas.openxmlformats.org/officeDocument/2006/relationships/image" Target="../media/image34.jpeg"/><Relationship Id="rId16" Type="http://schemas.openxmlformats.org/officeDocument/2006/relationships/image" Target="../media/image42.jpe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http://www.fotosearch.es/thumb/ARP/ARP101/bike.jpg" TargetMode="External"/><Relationship Id="rId11" Type="http://schemas.openxmlformats.org/officeDocument/2006/relationships/image" Target="http://www.fotosearch.es/thumb/UNC/UNC240/u11056956.jpg" TargetMode="External"/><Relationship Id="rId24" Type="http://schemas.openxmlformats.org/officeDocument/2006/relationships/image" Target="http://www.fotosearch.es/thumb/CSP/CSP529/k5292371.jpg" TargetMode="External"/><Relationship Id="rId5" Type="http://schemas.openxmlformats.org/officeDocument/2006/relationships/image" Target="../media/image36.jpeg"/><Relationship Id="rId15" Type="http://schemas.openxmlformats.org/officeDocument/2006/relationships/image" Target="http://www.clker.com/cliparts/1/1/Y/Z/2/O/blue-van-md.png" TargetMode="External"/><Relationship Id="rId23" Type="http://schemas.openxmlformats.org/officeDocument/2006/relationships/image" Target="../media/image46.jpeg"/><Relationship Id="rId10" Type="http://schemas.openxmlformats.org/officeDocument/2006/relationships/image" Target="../media/image39.jpeg"/><Relationship Id="rId19" Type="http://schemas.openxmlformats.org/officeDocument/2006/relationships/image" Target="http://www.clipartandcrafts.com/clipart/themes/seasons/images/tricycle.gif" TargetMode="External"/><Relationship Id="rId4" Type="http://schemas.openxmlformats.org/officeDocument/2006/relationships/image" Target="http://www.fotosearch.es/thumb/CSP/CSP248/k2480725.jpg" TargetMode="External"/><Relationship Id="rId9" Type="http://schemas.openxmlformats.org/officeDocument/2006/relationships/image" Target="../media/image38.png"/><Relationship Id="rId14" Type="http://schemas.openxmlformats.org/officeDocument/2006/relationships/image" Target="../media/image41.png"/><Relationship Id="rId22" Type="http://schemas.openxmlformats.org/officeDocument/2006/relationships/image" Target="http://library.thinkquest.org/04oct/00450/bigbluesubway.gi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1\Local Settings\Temporary Internet Files\Content.IE5\TV2KVO6H\yellow-frame-with-flowers[1].jpg"/>
          <p:cNvPicPr>
            <a:picLocks noChangeAspect="1" noChangeArrowheads="1"/>
          </p:cNvPicPr>
          <p:nvPr/>
        </p:nvPicPr>
        <p:blipFill>
          <a:blip r:embed="rId2"/>
          <a:srcRect/>
          <a:stretch>
            <a:fillRect/>
          </a:stretch>
        </p:blipFill>
        <p:spPr bwMode="auto">
          <a:xfrm>
            <a:off x="0" y="0"/>
            <a:ext cx="9358346" cy="6858000"/>
          </a:xfrm>
          <a:prstGeom prst="rect">
            <a:avLst/>
          </a:prstGeom>
          <a:noFill/>
        </p:spPr>
      </p:pic>
      <p:sp>
        <p:nvSpPr>
          <p:cNvPr id="2" name="Заголовок 1"/>
          <p:cNvSpPr>
            <a:spLocks noGrp="1"/>
          </p:cNvSpPr>
          <p:nvPr>
            <p:ph type="ctrTitle"/>
          </p:nvPr>
        </p:nvSpPr>
        <p:spPr>
          <a:xfrm>
            <a:off x="1071538" y="2714620"/>
            <a:ext cx="7600944" cy="1222375"/>
          </a:xfrm>
        </p:spPr>
        <p:txBody>
          <a:bodyPr>
            <a:noAutofit/>
          </a:bodyPr>
          <a:lstStyle/>
          <a:p>
            <a:r>
              <a:rPr lang="ru-RU" sz="4800" dirty="0" smtClean="0"/>
              <a:t>Технология интегрированного обучения на уроках английского языка</a:t>
            </a:r>
            <a:endParaRPr lang="ru-RU" sz="4800" dirty="0"/>
          </a:p>
        </p:txBody>
      </p:sp>
      <p:sp>
        <p:nvSpPr>
          <p:cNvPr id="3" name="Подзаголовок 2"/>
          <p:cNvSpPr>
            <a:spLocks noGrp="1"/>
          </p:cNvSpPr>
          <p:nvPr>
            <p:ph type="subTitle" idx="1"/>
          </p:nvPr>
        </p:nvSpPr>
        <p:spPr>
          <a:xfrm>
            <a:off x="1000100" y="1428736"/>
            <a:ext cx="7672382" cy="914400"/>
          </a:xfrm>
        </p:spPr>
        <p:txBody>
          <a:bodyPr/>
          <a:lstStyle/>
          <a:p>
            <a:r>
              <a:rPr lang="ru-RU" dirty="0" smtClean="0"/>
              <a:t>Михайлова Анна Александровна</a:t>
            </a:r>
          </a:p>
          <a:p>
            <a:r>
              <a:rPr lang="ru-RU" dirty="0" smtClean="0"/>
              <a:t>МБОУ СШ №47</a:t>
            </a:r>
            <a:endParaRPr lang="ru-RU"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p:txBody>
          <a:bodyPr>
            <a:normAutofit lnSpcReduction="10000"/>
          </a:bodyPr>
          <a:lstStyle/>
          <a:p>
            <a:r>
              <a:rPr lang="ru-RU" b="1" dirty="0" smtClean="0"/>
              <a:t>Интеграция</a:t>
            </a:r>
            <a:r>
              <a:rPr lang="ru-RU" dirty="0" smtClean="0"/>
              <a:t> - </a:t>
            </a:r>
            <a:r>
              <a:rPr lang="ru-RU" b="1" dirty="0" smtClean="0"/>
              <a:t>объединение в целое ранее разрозненных частей. </a:t>
            </a:r>
          </a:p>
          <a:p>
            <a:r>
              <a:rPr lang="ru-RU" b="1" dirty="0" smtClean="0"/>
              <a:t>Интегрированный урок – это урок объединения знаний, умений и навыков, полученных при изучении различных предметов, он способствует формированию научного представления о мире как о целостной системе отдельных взаимосвязанных частей. </a:t>
            </a: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Преимущества интегрированных уроков.</a:t>
            </a:r>
            <a:r>
              <a:rPr lang="ru-RU" dirty="0" smtClean="0"/>
              <a:t/>
            </a:r>
            <a:br>
              <a:rPr lang="ru-RU" dirty="0" smtClean="0"/>
            </a:br>
            <a:endParaRPr lang="ru-RU" dirty="0"/>
          </a:p>
        </p:txBody>
      </p:sp>
      <p:sp>
        <p:nvSpPr>
          <p:cNvPr id="3" name="Содержимое 2"/>
          <p:cNvSpPr>
            <a:spLocks noGrp="1"/>
          </p:cNvSpPr>
          <p:nvPr>
            <p:ph idx="1"/>
          </p:nvPr>
        </p:nvSpPr>
        <p:spPr/>
        <p:txBody>
          <a:bodyPr>
            <a:noAutofit/>
          </a:bodyPr>
          <a:lstStyle/>
          <a:p>
            <a:pPr lvl="0"/>
            <a:r>
              <a:rPr lang="ru-RU" sz="2000" b="1" dirty="0" smtClean="0"/>
              <a:t>Повышают мотивацию.</a:t>
            </a:r>
          </a:p>
          <a:p>
            <a:pPr lvl="0"/>
            <a:r>
              <a:rPr lang="ru-RU" sz="2000" b="1" dirty="0" smtClean="0"/>
              <a:t> Формируют целостную картину мира и способствуют рассмотрению явления с нескольких сторон.</a:t>
            </a:r>
            <a:endParaRPr lang="ru-RU" sz="2000" dirty="0" smtClean="0"/>
          </a:p>
          <a:p>
            <a:pPr lvl="0"/>
            <a:r>
              <a:rPr lang="ru-RU" sz="2000" b="1" dirty="0" smtClean="0"/>
              <a:t>Способствуют развитию речи, формированию умения учащихся сравнивать, обобщать, делать выводы.</a:t>
            </a:r>
            <a:endParaRPr lang="ru-RU" sz="2000" dirty="0" smtClean="0"/>
          </a:p>
          <a:p>
            <a:pPr lvl="0"/>
            <a:r>
              <a:rPr lang="ru-RU" sz="2000" b="1" dirty="0" smtClean="0"/>
              <a:t>Углубляют представление о предмете, расширяют кругозор,</a:t>
            </a:r>
          </a:p>
          <a:p>
            <a:pPr lvl="0"/>
            <a:r>
              <a:rPr lang="ru-RU" sz="2000" b="1" dirty="0" smtClean="0"/>
              <a:t>Способствуют формированию разносторонне развитой личности.</a:t>
            </a:r>
          </a:p>
          <a:p>
            <a:pPr lvl="0"/>
            <a:r>
              <a:rPr lang="ru-RU" sz="2000" b="1" dirty="0" smtClean="0"/>
              <a:t>Побуждают к осмыслению и нахождению причинно-следственных связей.</a:t>
            </a:r>
            <a:endParaRPr lang="ru-RU" sz="2000" dirty="0" smtClean="0"/>
          </a:p>
          <a:p>
            <a:pPr lvl="0"/>
            <a:r>
              <a:rPr lang="ru-RU" sz="2000" b="1" dirty="0" smtClean="0"/>
              <a:t>Форма проведения интегрированных уроков нестандартна, интересна. </a:t>
            </a:r>
          </a:p>
          <a:p>
            <a:pPr lvl="0"/>
            <a:r>
              <a:rPr lang="ru-RU" sz="2000" b="1" dirty="0" smtClean="0"/>
              <a:t>Использование различных видов работы в течение урока поддерживает внимание учеников на высоком уровне, что позволяет говорить о достаточной эффективности уроков. </a:t>
            </a:r>
          </a:p>
          <a:p>
            <a:pPr lvl="0"/>
            <a:endParaRPr lang="ru-RU" sz="2000" dirty="0" smtClean="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042974"/>
          </a:xfrm>
        </p:spPr>
        <p:txBody>
          <a:bodyPr>
            <a:normAutofit fontScale="90000"/>
          </a:bodyPr>
          <a:lstStyle/>
          <a:p>
            <a:r>
              <a:rPr lang="ru-RU" b="1" dirty="0" smtClean="0"/>
              <a:t>При планировании и организации интегрированных уроков учителю важно учитывать следующие условия:</a:t>
            </a:r>
            <a:r>
              <a:rPr lang="ru-RU" dirty="0" smtClean="0"/>
              <a:t/>
            </a:r>
            <a:br>
              <a:rPr lang="ru-RU" dirty="0" smtClean="0"/>
            </a:br>
            <a:endParaRPr lang="ru-RU" dirty="0"/>
          </a:p>
        </p:txBody>
      </p:sp>
      <p:sp>
        <p:nvSpPr>
          <p:cNvPr id="3" name="Содержимое 2"/>
          <p:cNvSpPr>
            <a:spLocks noGrp="1"/>
          </p:cNvSpPr>
          <p:nvPr>
            <p:ph idx="1"/>
          </p:nvPr>
        </p:nvSpPr>
        <p:spPr>
          <a:xfrm>
            <a:off x="304800" y="1643050"/>
            <a:ext cx="8686800" cy="4437075"/>
          </a:xfrm>
        </p:spPr>
        <p:txBody>
          <a:bodyPr>
            <a:normAutofit fontScale="70000" lnSpcReduction="20000"/>
          </a:bodyPr>
          <a:lstStyle/>
          <a:p>
            <a:pPr lvl="0"/>
            <a:r>
              <a:rPr lang="ru-RU" b="1" dirty="0" smtClean="0"/>
              <a:t>В интегрированном уроке объединяются блоки знаний двух-трех различных предметов, поэтому чрезвычайно важно правильно определить главную цель интегрированного урока. </a:t>
            </a:r>
            <a:endParaRPr lang="ru-RU" dirty="0" smtClean="0"/>
          </a:p>
          <a:p>
            <a:pPr lvl="0"/>
            <a:r>
              <a:rPr lang="ru-RU" b="1" dirty="0" smtClean="0"/>
              <a:t>При планировании требуется тщательное определение оптимальной нагрузки различными видами деятельности учащихся на уроке.</a:t>
            </a:r>
            <a:endParaRPr lang="ru-RU" dirty="0" smtClean="0"/>
          </a:p>
          <a:p>
            <a:r>
              <a:rPr lang="ru-RU" b="1" dirty="0" smtClean="0"/>
              <a:t> В форме интегрированных уроков целесообразно проводить обобщающие уроки, на которых будут раскрыты проблемы, наиболее важные для двух или нескольких предметов.</a:t>
            </a:r>
            <a:endParaRPr lang="ru-RU" dirty="0" smtClean="0"/>
          </a:p>
          <a:p>
            <a:pPr lvl="0"/>
            <a:r>
              <a:rPr lang="ru-RU" b="1" dirty="0" smtClean="0"/>
              <a:t>Интегрированный урок должен обладать логической взаимосвязанностью материала интегрируемых предметов на каждом этапе урока;</a:t>
            </a:r>
            <a:endParaRPr lang="ru-RU" dirty="0" smtClean="0"/>
          </a:p>
          <a:p>
            <a:pPr lvl="0"/>
            <a:r>
              <a:rPr lang="ru-RU" b="1" dirty="0" smtClean="0"/>
              <a:t>Интегрированный урок должен обладать большой информативной ёмкостью учебного материала, используемого на уроке.</a:t>
            </a:r>
            <a:endParaRPr lang="ru-RU" dirty="0" smtClean="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Взаимодействие учителей: </a:t>
            </a:r>
            <a:endParaRPr lang="ru-RU" dirty="0"/>
          </a:p>
        </p:txBody>
      </p:sp>
      <p:sp>
        <p:nvSpPr>
          <p:cNvPr id="3" name="Содержимое 2"/>
          <p:cNvSpPr>
            <a:spLocks noGrp="1"/>
          </p:cNvSpPr>
          <p:nvPr>
            <p:ph idx="1"/>
          </p:nvPr>
        </p:nvSpPr>
        <p:spPr/>
        <p:txBody>
          <a:bodyPr>
            <a:normAutofit/>
          </a:bodyPr>
          <a:lstStyle/>
          <a:p>
            <a:r>
              <a:rPr lang="ru-RU" b="1" dirty="0" smtClean="0"/>
              <a:t>1.     паритетное, с </a:t>
            </a:r>
            <a:r>
              <a:rPr lang="ru-RU" b="1" dirty="0" err="1" smtClean="0"/>
              <a:t>равним</a:t>
            </a:r>
            <a:r>
              <a:rPr lang="ru-RU" b="1" dirty="0" smtClean="0"/>
              <a:t> участием;</a:t>
            </a:r>
            <a:endParaRPr lang="ru-RU" dirty="0" smtClean="0"/>
          </a:p>
          <a:p>
            <a:r>
              <a:rPr lang="ru-RU" b="1" dirty="0" smtClean="0"/>
              <a:t>2.     один из учителей может выступать ведущим, а другой – ассистентом или консультантом;</a:t>
            </a:r>
            <a:endParaRPr lang="ru-RU" dirty="0" smtClean="0"/>
          </a:p>
          <a:p>
            <a:r>
              <a:rPr lang="ru-RU" b="1" dirty="0" smtClean="0"/>
              <a:t>3.     весь урок может вести один учитель в присутствии другого как активного наблюдателя или гостя.</a:t>
            </a: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интегрированного урока</a:t>
            </a:r>
            <a:endParaRPr lang="ru-RU" dirty="0"/>
          </a:p>
        </p:txBody>
      </p:sp>
      <p:sp>
        <p:nvSpPr>
          <p:cNvPr id="3" name="Содержимое 2"/>
          <p:cNvSpPr>
            <a:spLocks noGrp="1"/>
          </p:cNvSpPr>
          <p:nvPr>
            <p:ph idx="1"/>
          </p:nvPr>
        </p:nvSpPr>
        <p:spPr/>
        <p:txBody>
          <a:bodyPr/>
          <a:lstStyle/>
          <a:p>
            <a:r>
              <a:rPr lang="ru-RU" b="1" dirty="0" smtClean="0"/>
              <a:t>1.     Подготовительный</a:t>
            </a:r>
          </a:p>
          <a:p>
            <a:r>
              <a:rPr lang="ru-RU" i="1" dirty="0" smtClean="0"/>
              <a:t>планирование,</a:t>
            </a:r>
            <a:endParaRPr lang="ru-RU" dirty="0" smtClean="0"/>
          </a:p>
          <a:p>
            <a:r>
              <a:rPr lang="ru-RU" i="1" dirty="0" smtClean="0"/>
              <a:t>организация творческой группы, </a:t>
            </a:r>
            <a:endParaRPr lang="ru-RU" dirty="0" smtClean="0"/>
          </a:p>
          <a:p>
            <a:r>
              <a:rPr lang="ru-RU" dirty="0" smtClean="0"/>
              <a:t> </a:t>
            </a:r>
            <a:r>
              <a:rPr lang="ru-RU" i="1" dirty="0" smtClean="0"/>
              <a:t>конструирование содержания урока,</a:t>
            </a:r>
            <a:endParaRPr lang="ru-RU" dirty="0" smtClean="0"/>
          </a:p>
          <a:p>
            <a:r>
              <a:rPr lang="ru-RU" i="1" dirty="0" smtClean="0"/>
              <a:t>репетиции.</a:t>
            </a:r>
          </a:p>
          <a:p>
            <a:r>
              <a:rPr lang="ru-RU" b="1" dirty="0" smtClean="0"/>
              <a:t>2.     Исполнительный.</a:t>
            </a:r>
          </a:p>
          <a:p>
            <a:r>
              <a:rPr lang="ru-RU" b="1" dirty="0" smtClean="0"/>
              <a:t>3.     Рефлексивный.</a:t>
            </a:r>
            <a:endParaRPr lang="ru-RU" dirty="0" smtClean="0"/>
          </a:p>
          <a:p>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Интеграция на уроках английского языка</a:t>
            </a:r>
            <a:endParaRPr lang="ru-RU" dirty="0"/>
          </a:p>
        </p:txBody>
      </p:sp>
      <p:sp>
        <p:nvSpPr>
          <p:cNvPr id="3" name="Содержимое 2"/>
          <p:cNvSpPr>
            <a:spLocks noGrp="1"/>
          </p:cNvSpPr>
          <p:nvPr>
            <p:ph idx="1"/>
          </p:nvPr>
        </p:nvSpPr>
        <p:spPr/>
        <p:txBody>
          <a:bodyPr/>
          <a:lstStyle/>
          <a:p>
            <a:pPr lvl="0"/>
            <a:r>
              <a:rPr lang="ru-RU" b="1" dirty="0" smtClean="0"/>
              <a:t>По своей сути, школьный предмет «английский язык» является интегрированным. Он весь пронизан </a:t>
            </a:r>
            <a:r>
              <a:rPr lang="ru-RU" b="1" dirty="0" err="1" smtClean="0"/>
              <a:t>межпредметными</a:t>
            </a:r>
            <a:r>
              <a:rPr lang="ru-RU" b="1" dirty="0" smtClean="0"/>
              <a:t> связями и предлагает учащимся знания многих областей науки, искусства, культуры, а также реальной повседневной жизни.</a:t>
            </a:r>
            <a:r>
              <a:rPr lang="ru-RU" dirty="0" smtClean="0"/>
              <a:t> </a:t>
            </a:r>
          </a:p>
          <a:p>
            <a:endParaRPr lang="ru-RU"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285728"/>
          <a:ext cx="9144000" cy="5937927"/>
        </p:xfrm>
        <a:graphic>
          <a:graphicData uri="http://schemas.openxmlformats.org/drawingml/2006/table">
            <a:tbl>
              <a:tblPr firstRow="1" bandRow="1">
                <a:tableStyleId>{5C22544A-7EE6-4342-B048-85BDC9FD1C3A}</a:tableStyleId>
              </a:tblPr>
              <a:tblGrid>
                <a:gridCol w="1142976"/>
                <a:gridCol w="857256"/>
                <a:gridCol w="500066"/>
                <a:gridCol w="1214446"/>
                <a:gridCol w="2643206"/>
                <a:gridCol w="2786050"/>
              </a:tblGrid>
              <a:tr h="1214446">
                <a:tc>
                  <a:txBody>
                    <a:bodyPr/>
                    <a:lstStyle/>
                    <a:p>
                      <a:r>
                        <a:rPr kumimoji="0" lang="ru-RU" sz="1800" b="1" kern="1200" dirty="0" smtClean="0">
                          <a:solidFill>
                            <a:schemeClr val="lt1"/>
                          </a:solidFill>
                          <a:latin typeface="+mn-lt"/>
                          <a:ea typeface="+mn-ea"/>
                          <a:cs typeface="+mn-cs"/>
                        </a:rPr>
                        <a:t>Интегрируемый предмет </a:t>
                      </a:r>
                      <a:endParaRPr lang="ru-RU" dirty="0"/>
                    </a:p>
                  </a:txBody>
                  <a:tcPr/>
                </a:tc>
                <a:tc>
                  <a:txBody>
                    <a:bodyPr/>
                    <a:lstStyle/>
                    <a:p>
                      <a:r>
                        <a:rPr kumimoji="0" lang="ru-RU" sz="1800" b="1" kern="1200" dirty="0" smtClean="0">
                          <a:solidFill>
                            <a:schemeClr val="lt1"/>
                          </a:solidFill>
                          <a:latin typeface="+mn-lt"/>
                          <a:ea typeface="+mn-ea"/>
                          <a:cs typeface="+mn-cs"/>
                        </a:rPr>
                        <a:t>Тема урока </a:t>
                      </a:r>
                      <a:endParaRPr lang="ru-RU" dirty="0"/>
                    </a:p>
                  </a:txBody>
                  <a:tcPr/>
                </a:tc>
                <a:tc>
                  <a:txBody>
                    <a:bodyPr/>
                    <a:lstStyle/>
                    <a:p>
                      <a:r>
                        <a:rPr lang="ru-RU" dirty="0" smtClean="0"/>
                        <a:t>Класс</a:t>
                      </a:r>
                      <a:endParaRPr lang="ru-RU" dirty="0"/>
                    </a:p>
                  </a:txBody>
                  <a:tcPr/>
                </a:tc>
                <a:tc>
                  <a:txBody>
                    <a:bodyPr/>
                    <a:lstStyle/>
                    <a:p>
                      <a:r>
                        <a:rPr lang="ru-RU" dirty="0" smtClean="0"/>
                        <a:t>Тип</a:t>
                      </a:r>
                      <a:r>
                        <a:rPr lang="ru-RU" baseline="0" dirty="0" smtClean="0"/>
                        <a:t> </a:t>
                      </a:r>
                      <a:r>
                        <a:rPr lang="ru-RU" dirty="0" smtClean="0"/>
                        <a:t>урока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mn-lt"/>
                          <a:ea typeface="+mn-ea"/>
                          <a:cs typeface="+mn-cs"/>
                        </a:rPr>
                        <a:t>Задачи предмета «Английский язык» </a:t>
                      </a:r>
                      <a:endParaRPr lang="ru-RU" dirty="0" smtClean="0"/>
                    </a:p>
                    <a:p>
                      <a:endParaRPr lang="ru-RU" dirty="0"/>
                    </a:p>
                  </a:txBody>
                  <a:tcPr/>
                </a:tc>
                <a:tc>
                  <a:txBody>
                    <a:bodyPr/>
                    <a:lstStyle/>
                    <a:p>
                      <a:r>
                        <a:rPr kumimoji="0" lang="ru-RU" sz="1800" b="1" kern="1200" dirty="0" err="1" smtClean="0">
                          <a:solidFill>
                            <a:schemeClr val="lt1"/>
                          </a:solidFill>
                          <a:latin typeface="+mn-lt"/>
                          <a:ea typeface="+mn-ea"/>
                          <a:cs typeface="+mn-cs"/>
                        </a:rPr>
                        <a:t>Метапредметные</a:t>
                      </a:r>
                      <a:r>
                        <a:rPr kumimoji="0" lang="ru-RU" sz="1800" b="1" kern="1200" dirty="0" smtClean="0">
                          <a:solidFill>
                            <a:schemeClr val="lt1"/>
                          </a:solidFill>
                          <a:latin typeface="+mn-lt"/>
                          <a:ea typeface="+mn-ea"/>
                          <a:cs typeface="+mn-cs"/>
                        </a:rPr>
                        <a:t> результаты и универсальные учебные действия </a:t>
                      </a:r>
                      <a:endParaRPr lang="ru-RU" dirty="0"/>
                    </a:p>
                  </a:txBody>
                  <a:tcPr/>
                </a:tc>
              </a:tr>
              <a:tr h="4723481">
                <a:tc>
                  <a:txBody>
                    <a:bodyPr/>
                    <a:lstStyle/>
                    <a:p>
                      <a:r>
                        <a:rPr lang="ru-RU" dirty="0" smtClean="0"/>
                        <a:t>Психология</a:t>
                      </a:r>
                      <a:endParaRPr lang="ru-RU" dirty="0"/>
                    </a:p>
                  </a:txBody>
                  <a:tcPr/>
                </a:tc>
                <a:tc>
                  <a:txBody>
                    <a:bodyPr/>
                    <a:lstStyle/>
                    <a:p>
                      <a:r>
                        <a:rPr lang="ru-RU" dirty="0" smtClean="0"/>
                        <a:t>Эмоции, характер</a:t>
                      </a:r>
                      <a:endParaRPr lang="ru-RU" dirty="0"/>
                    </a:p>
                  </a:txBody>
                  <a:tcPr/>
                </a:tc>
                <a:tc>
                  <a:txBody>
                    <a:bodyPr/>
                    <a:lstStyle/>
                    <a:p>
                      <a:r>
                        <a:rPr lang="ru-RU" dirty="0" smtClean="0"/>
                        <a:t>7</a:t>
                      </a:r>
                      <a:endParaRPr lang="ru-RU" dirty="0"/>
                    </a:p>
                  </a:txBody>
                  <a:tcPr/>
                </a:tc>
                <a:tc>
                  <a:txBody>
                    <a:bodyPr/>
                    <a:lstStyle/>
                    <a:p>
                      <a:r>
                        <a:rPr lang="ru-RU" dirty="0" err="1" smtClean="0"/>
                        <a:t>Комбини-рованный</a:t>
                      </a:r>
                      <a:r>
                        <a:rPr lang="ru-RU" dirty="0" smtClean="0"/>
                        <a:t>.</a:t>
                      </a:r>
                      <a:endParaRPr lang="ru-RU" dirty="0"/>
                    </a:p>
                  </a:txBody>
                  <a:tcPr/>
                </a:tc>
                <a:tc>
                  <a:txBody>
                    <a:bodyPr/>
                    <a:lstStyle/>
                    <a:p>
                      <a:pPr lvl="0"/>
                      <a:r>
                        <a:rPr lang="ru-RU" sz="1600" dirty="0" smtClean="0"/>
                        <a:t>- Отработать и активизировать употребление лексических единиц по теме «Эмоции, характер».</a:t>
                      </a:r>
                    </a:p>
                    <a:p>
                      <a:pPr lvl="0"/>
                      <a:r>
                        <a:rPr lang="ru-RU" sz="1600" dirty="0" smtClean="0"/>
                        <a:t>- Расширить запас активной лексики.</a:t>
                      </a:r>
                    </a:p>
                    <a:p>
                      <a:pPr lvl="0"/>
                      <a:r>
                        <a:rPr lang="ru-RU" sz="1600" dirty="0" smtClean="0"/>
                        <a:t>- Тренировать в речи интернациональные слова.</a:t>
                      </a:r>
                    </a:p>
                    <a:p>
                      <a:pPr lvl="0"/>
                      <a:r>
                        <a:rPr lang="ru-RU" sz="1600" dirty="0" smtClean="0"/>
                        <a:t>- Совершенствовать навыки работы с текстом</a:t>
                      </a:r>
                    </a:p>
                    <a:p>
                      <a:pPr lvl="0"/>
                      <a:r>
                        <a:rPr lang="ru-RU" sz="1600" dirty="0" smtClean="0"/>
                        <a:t>- Развивать навыки устной речи: монологические высказывания, ответы на вопросы учителя.</a:t>
                      </a:r>
                    </a:p>
                    <a:p>
                      <a:endParaRPr lang="ru-RU" sz="1600" dirty="0"/>
                    </a:p>
                  </a:txBody>
                  <a:tcPr/>
                </a:tc>
                <a:tc>
                  <a:txBody>
                    <a:bodyPr/>
                    <a:lstStyle/>
                    <a:p>
                      <a:pPr lvl="0"/>
                      <a:r>
                        <a:rPr kumimoji="0" lang="ru-RU" sz="1800" kern="1200" dirty="0" smtClean="0">
                          <a:solidFill>
                            <a:schemeClr val="dk1"/>
                          </a:solidFill>
                          <a:latin typeface="+mn-lt"/>
                          <a:ea typeface="+mn-ea"/>
                          <a:cs typeface="+mn-cs"/>
                        </a:rPr>
                        <a:t>- Развивать умение систематизировать новые знания.</a:t>
                      </a:r>
                    </a:p>
                    <a:p>
                      <a:pPr lvl="0"/>
                      <a:r>
                        <a:rPr kumimoji="0" lang="ru-RU" sz="1800" kern="1200" dirty="0" smtClean="0">
                          <a:solidFill>
                            <a:schemeClr val="dk1"/>
                          </a:solidFill>
                          <a:latin typeface="+mn-lt"/>
                          <a:ea typeface="+mn-ea"/>
                          <a:cs typeface="+mn-cs"/>
                        </a:rPr>
                        <a:t>- Развивать навыки работы с информацией.</a:t>
                      </a:r>
                    </a:p>
                    <a:p>
                      <a:pPr lvl="0"/>
                      <a:r>
                        <a:rPr kumimoji="0" lang="ru-RU" sz="1800" kern="1200" dirty="0" smtClean="0">
                          <a:solidFill>
                            <a:schemeClr val="dk1"/>
                          </a:solidFill>
                          <a:latin typeface="+mn-lt"/>
                          <a:ea typeface="+mn-ea"/>
                          <a:cs typeface="+mn-cs"/>
                        </a:rPr>
                        <a:t>- Развивать умения самонаблюдения.</a:t>
                      </a:r>
                    </a:p>
                    <a:p>
                      <a:pPr lvl="0"/>
                      <a:r>
                        <a:rPr kumimoji="0" lang="ru-RU" sz="1800" kern="1200" dirty="0" smtClean="0">
                          <a:solidFill>
                            <a:schemeClr val="dk1"/>
                          </a:solidFill>
                          <a:latin typeface="+mn-lt"/>
                          <a:ea typeface="+mn-ea"/>
                          <a:cs typeface="+mn-cs"/>
                        </a:rPr>
                        <a:t>- Развивать умения смыслового чтения.</a:t>
                      </a:r>
                    </a:p>
                    <a:p>
                      <a:pPr lvl="0"/>
                      <a:r>
                        <a:rPr lang="ru-RU" dirty="0" smtClean="0"/>
                        <a:t>- Воспитывать чувства уважения, правильного отношения к себе и окружающим.</a:t>
                      </a:r>
                    </a:p>
                    <a:p>
                      <a:endParaRPr lang="ru-RU"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p:cNvPicPr>
            <a:picLocks noChangeAspect="1"/>
          </p:cNvPicPr>
          <p:nvPr/>
        </p:nvPicPr>
        <p:blipFill>
          <a:blip r:embed="rId2"/>
          <a:srcRect/>
          <a:stretch>
            <a:fillRect/>
          </a:stretch>
        </p:blipFill>
        <p:spPr bwMode="auto">
          <a:xfrm>
            <a:off x="428596" y="0"/>
            <a:ext cx="1857388" cy="2003384"/>
          </a:xfrm>
          <a:prstGeom prst="rect">
            <a:avLst/>
          </a:prstGeom>
          <a:noFill/>
          <a:ln w="9525">
            <a:noFill/>
            <a:miter lim="800000"/>
            <a:headEnd/>
            <a:tailEnd/>
          </a:ln>
        </p:spPr>
      </p:pic>
      <p:pic>
        <p:nvPicPr>
          <p:cNvPr id="5" name="Рисунок 1"/>
          <p:cNvPicPr>
            <a:picLocks noChangeAspect="1"/>
          </p:cNvPicPr>
          <p:nvPr/>
        </p:nvPicPr>
        <p:blipFill>
          <a:blip r:embed="rId3"/>
          <a:srcRect/>
          <a:stretch>
            <a:fillRect/>
          </a:stretch>
        </p:blipFill>
        <p:spPr bwMode="auto">
          <a:xfrm>
            <a:off x="2268538" y="781050"/>
            <a:ext cx="1874834" cy="1969841"/>
          </a:xfrm>
          <a:prstGeom prst="rect">
            <a:avLst/>
          </a:prstGeom>
          <a:noFill/>
          <a:ln w="9525">
            <a:noFill/>
            <a:miter lim="800000"/>
            <a:headEnd/>
            <a:tailEnd/>
          </a:ln>
        </p:spPr>
      </p:pic>
      <p:pic>
        <p:nvPicPr>
          <p:cNvPr id="8" name="Рисунок 1"/>
          <p:cNvPicPr>
            <a:picLocks noChangeAspect="1"/>
          </p:cNvPicPr>
          <p:nvPr/>
        </p:nvPicPr>
        <p:blipFill>
          <a:blip r:embed="rId4"/>
          <a:srcRect/>
          <a:stretch>
            <a:fillRect/>
          </a:stretch>
        </p:blipFill>
        <p:spPr bwMode="auto">
          <a:xfrm>
            <a:off x="2714612" y="4286232"/>
            <a:ext cx="2571768" cy="2571768"/>
          </a:xfrm>
          <a:prstGeom prst="rect">
            <a:avLst/>
          </a:prstGeom>
          <a:noFill/>
          <a:ln w="9525">
            <a:noFill/>
            <a:miter lim="800000"/>
            <a:headEnd/>
            <a:tailEnd/>
          </a:ln>
        </p:spPr>
      </p:pic>
      <p:pic>
        <p:nvPicPr>
          <p:cNvPr id="6" name="Рисунок 1"/>
          <p:cNvPicPr>
            <a:picLocks noChangeAspect="1"/>
          </p:cNvPicPr>
          <p:nvPr/>
        </p:nvPicPr>
        <p:blipFill>
          <a:blip r:embed="rId5"/>
          <a:srcRect/>
          <a:stretch>
            <a:fillRect/>
          </a:stretch>
        </p:blipFill>
        <p:spPr bwMode="auto">
          <a:xfrm>
            <a:off x="142844" y="2714620"/>
            <a:ext cx="3135300" cy="3102936"/>
          </a:xfrm>
          <a:prstGeom prst="rect">
            <a:avLst/>
          </a:prstGeom>
          <a:noFill/>
          <a:ln w="9525">
            <a:noFill/>
            <a:miter lim="800000"/>
            <a:headEnd/>
            <a:tailEnd/>
          </a:ln>
        </p:spPr>
      </p:pic>
      <p:pic>
        <p:nvPicPr>
          <p:cNvPr id="7" name="Рисунок 1"/>
          <p:cNvPicPr>
            <a:picLocks noChangeAspect="1"/>
          </p:cNvPicPr>
          <p:nvPr/>
        </p:nvPicPr>
        <p:blipFill>
          <a:blip r:embed="rId6"/>
          <a:srcRect/>
          <a:stretch>
            <a:fillRect/>
          </a:stretch>
        </p:blipFill>
        <p:spPr bwMode="auto">
          <a:xfrm>
            <a:off x="4214810" y="1928802"/>
            <a:ext cx="2509838" cy="2509838"/>
          </a:xfrm>
          <a:prstGeom prst="rect">
            <a:avLst/>
          </a:prstGeom>
          <a:noFill/>
          <a:ln w="9525">
            <a:noFill/>
            <a:miter lim="800000"/>
            <a:headEnd/>
            <a:tailEnd/>
          </a:ln>
        </p:spPr>
      </p:pic>
      <p:pic>
        <p:nvPicPr>
          <p:cNvPr id="9" name="Picture 2" descr="C:\Users\васек\AppData\Local\Microsoft\Windows\Temporary Internet Files\Content.IE5\7R685SED\MC900434379[1].wmf"/>
          <p:cNvPicPr>
            <a:picLocks noChangeAspect="1" noChangeArrowheads="1"/>
          </p:cNvPicPr>
          <p:nvPr/>
        </p:nvPicPr>
        <p:blipFill>
          <a:blip r:embed="rId7"/>
          <a:srcRect/>
          <a:stretch>
            <a:fillRect/>
          </a:stretch>
        </p:blipFill>
        <p:spPr bwMode="auto">
          <a:xfrm>
            <a:off x="5978538" y="0"/>
            <a:ext cx="3165462" cy="2842312"/>
          </a:xfrm>
          <a:prstGeom prst="rect">
            <a:avLst/>
          </a:prstGeom>
          <a:noFill/>
          <a:ln w="9525">
            <a:noFill/>
            <a:miter lim="800000"/>
            <a:headEnd/>
            <a:tailEnd/>
          </a:ln>
        </p:spPr>
      </p:pic>
      <p:pic>
        <p:nvPicPr>
          <p:cNvPr id="10" name="Picture 2" descr="C:\Users\васек\AppData\Local\Microsoft\Windows\Temporary Internet Files\Content.IE5\Z47CMH7U\MC900424484[1].wmf"/>
          <p:cNvPicPr>
            <a:picLocks noChangeAspect="1" noChangeArrowheads="1"/>
          </p:cNvPicPr>
          <p:nvPr/>
        </p:nvPicPr>
        <p:blipFill>
          <a:blip r:embed="rId8"/>
          <a:srcRect/>
          <a:stretch>
            <a:fillRect/>
          </a:stretch>
        </p:blipFill>
        <p:spPr bwMode="auto">
          <a:xfrm>
            <a:off x="5929322" y="3500438"/>
            <a:ext cx="3568692" cy="3267130"/>
          </a:xfrm>
          <a:prstGeom prst="rect">
            <a:avLst/>
          </a:prstGeom>
          <a:noFill/>
          <a:ln w="9525">
            <a:noFill/>
            <a:miter lim="800000"/>
            <a:headEnd/>
            <a:tailEnd/>
          </a:ln>
        </p:spPr>
      </p:pic>
      <p:sp>
        <p:nvSpPr>
          <p:cNvPr id="11" name="Прямоугольник 10"/>
          <p:cNvSpPr/>
          <p:nvPr/>
        </p:nvSpPr>
        <p:spPr>
          <a:xfrm>
            <a:off x="1928794" y="142852"/>
            <a:ext cx="513454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 you feel?</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 xmlns:p14="http://schemas.microsoft.com/office/powerpoint/2010/main" val="2306333222"/>
              </p:ext>
            </p:extLst>
          </p:nvPr>
        </p:nvGraphicFramePr>
        <p:xfrm>
          <a:off x="611560" y="260649"/>
          <a:ext cx="8352928" cy="618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76672"/>
            <a:ext cx="8208912" cy="649408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legend says that Psyche was the youngest daughter of a king. She had two elder sisters. Psyche was extremely beautiful. People said she was as lovely as Aphrodite. Aphrodite didn’t like it and she decided to punish Psyche. Aphrodite told her son Cupid (God of Love) to make Psyche fall in love with a monster. But it happened so that Cupid shot his arrow in himself. So, he fell in love with Psyche. The Gods liked Psyche for her kind and modest character. They made her immortal, so that Cupid and Psyche could be together. They were very happy.</a:t>
            </a:r>
            <a:endParaRPr lang="ru-RU" sz="3200"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Новые требования </a:t>
            </a:r>
            <a:endParaRPr lang="ru-RU" dirty="0"/>
          </a:p>
        </p:txBody>
      </p:sp>
      <p:sp>
        <p:nvSpPr>
          <p:cNvPr id="3" name="Содержимое 2"/>
          <p:cNvSpPr>
            <a:spLocks noGrp="1"/>
          </p:cNvSpPr>
          <p:nvPr>
            <p:ph idx="1"/>
          </p:nvPr>
        </p:nvSpPr>
        <p:spPr/>
        <p:txBody>
          <a:bodyPr>
            <a:normAutofit/>
          </a:bodyPr>
          <a:lstStyle/>
          <a:p>
            <a:r>
              <a:rPr lang="ru-RU" b="1" dirty="0" smtClean="0"/>
              <a:t>ФГОС среднего (полного) общего образования устанавливает требования к </a:t>
            </a:r>
            <a:r>
              <a:rPr lang="ru-RU" b="1" i="1" u="sng" dirty="0" err="1" smtClean="0"/>
              <a:t>метапредметным</a:t>
            </a:r>
            <a:r>
              <a:rPr lang="ru-RU" b="1" i="1" u="sng" dirty="0" smtClean="0"/>
              <a:t> </a:t>
            </a:r>
            <a:r>
              <a:rPr lang="ru-RU" b="1" dirty="0" smtClean="0"/>
              <a:t>результатам освоения обучающимися основной образовательной программы</a:t>
            </a:r>
            <a:r>
              <a:rPr lang="ru-RU" b="1" i="1" u="sng" dirty="0" smtClean="0"/>
              <a:t>, которые включают в себя </a:t>
            </a:r>
            <a:r>
              <a:rPr lang="ru-RU" b="1" i="1" u="sng" dirty="0" err="1" smtClean="0"/>
              <a:t>межпредметные</a:t>
            </a:r>
            <a:r>
              <a:rPr lang="ru-RU" b="1" i="1" u="sng" dirty="0" smtClean="0"/>
              <a:t> понятия и универсальные учебные действия (регулятивные, познавательные, коммуникативные).</a:t>
            </a:r>
            <a:endParaRPr lang="ru-RU" b="1" dirty="0" smtClean="0"/>
          </a:p>
          <a:p>
            <a:endParaRPr lang="ru-RU" dirty="0"/>
          </a:p>
        </p:txBody>
      </p:sp>
      <p:pic>
        <p:nvPicPr>
          <p:cNvPr id="2055" name="Picture 7" descr="C:\Documents and Settings\User1\Local Settings\Temporary Internet Files\Content.IE5\11NFDR7L\logo[1].gif"/>
          <p:cNvPicPr>
            <a:picLocks noChangeAspect="1" noChangeArrowheads="1"/>
          </p:cNvPicPr>
          <p:nvPr/>
        </p:nvPicPr>
        <p:blipFill>
          <a:blip r:embed="rId2"/>
          <a:srcRect/>
          <a:stretch>
            <a:fillRect/>
          </a:stretch>
        </p:blipFill>
        <p:spPr bwMode="auto">
          <a:xfrm>
            <a:off x="5000628" y="428604"/>
            <a:ext cx="3929090" cy="107157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77240"/>
          </a:xfrm>
        </p:spPr>
        <p:txBody>
          <a:bodyPr>
            <a:normAutofit fontScale="90000"/>
          </a:bodyPr>
          <a:lstStyle/>
          <a:p>
            <a:r>
              <a:rPr lang="en-US" cap="none" dirty="0" smtClean="0"/>
              <a:t>These people are always happy, </a:t>
            </a:r>
            <a:r>
              <a:rPr lang="en-GB" cap="none" dirty="0" smtClean="0"/>
              <a:t>smiling </a:t>
            </a:r>
            <a:r>
              <a:rPr lang="en-US" cap="none" dirty="0" smtClean="0"/>
              <a:t>and</a:t>
            </a:r>
            <a:r>
              <a:rPr lang="tr-TR" cap="none" dirty="0" smtClean="0"/>
              <a:t> positive</a:t>
            </a:r>
            <a:r>
              <a:rPr lang="en-US" cap="none" dirty="0" smtClean="0"/>
              <a:t>.</a:t>
            </a:r>
            <a:endParaRPr lang="en-US" cap="none" dirty="0"/>
          </a:p>
        </p:txBody>
      </p:sp>
      <p:sp>
        <p:nvSpPr>
          <p:cNvPr id="3" name="Content Placeholder 2"/>
          <p:cNvSpPr>
            <a:spLocks noGrp="1"/>
          </p:cNvSpPr>
          <p:nvPr>
            <p:ph idx="1"/>
          </p:nvPr>
        </p:nvSpPr>
        <p:spPr>
          <a:xfrm>
            <a:off x="762000" y="1295400"/>
            <a:ext cx="7520940" cy="3579849"/>
          </a:xfrm>
        </p:spPr>
        <p:txBody>
          <a:bodyPr>
            <a:normAutofit/>
          </a:bodyPr>
          <a:lstStyle/>
          <a:p>
            <a:pPr algn="ctr"/>
            <a:r>
              <a:rPr lang="en-US" sz="1800" dirty="0" smtClean="0">
                <a:latin typeface="Aharoni" panose="02010803020104030203" pitchFamily="2" charset="-79"/>
                <a:cs typeface="Aharoni" panose="02010803020104030203" pitchFamily="2" charset="-79"/>
              </a:rPr>
              <a:t>They are                          people.</a:t>
            </a:r>
            <a:endParaRPr lang="en-US" sz="1800" dirty="0">
              <a:latin typeface="Aharoni" panose="02010803020104030203" pitchFamily="2" charset="-79"/>
              <a:cs typeface="Aharoni" panose="02010803020104030203" pitchFamily="2" charset="-79"/>
            </a:endParaRPr>
          </a:p>
        </p:txBody>
      </p:sp>
      <p:sp>
        <p:nvSpPr>
          <p:cNvPr id="5" name="Rectangle 4"/>
          <p:cNvSpPr/>
          <p:nvPr/>
        </p:nvSpPr>
        <p:spPr>
          <a:xfrm>
            <a:off x="4143372" y="1285860"/>
            <a:ext cx="1371600" cy="304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C:\Users\Jori Janku\Documents\download (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2590800"/>
            <a:ext cx="31242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Jori Janku\Documents\images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572870"/>
            <a:ext cx="3124200" cy="160916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Jori Janku\Documents\images (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72343" y="4267200"/>
            <a:ext cx="2471457"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06604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par>
                                <p:cTn id="15" presetID="21" presetClass="entr" presetSubtype="1"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wheel(1)">
                                      <p:cBhvr>
                                        <p:cTn id="17" dur="2000"/>
                                        <p:tgtEl>
                                          <p:spTgt spid="3075"/>
                                        </p:tgtEl>
                                      </p:cBhvr>
                                    </p:animEffect>
                                  </p:childTnLst>
                                </p:cTn>
                              </p:par>
                              <p:par>
                                <p:cTn id="18" presetID="21" presetClass="entr" presetSubtype="1"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wheel(1)">
                                      <p:cBhvr>
                                        <p:cTn id="2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иктограмы"/>
          <p:cNvPicPr>
            <a:picLocks noChangeAspect="1" noChangeArrowheads="1"/>
          </p:cNvPicPr>
          <p:nvPr/>
        </p:nvPicPr>
        <p:blipFill>
          <a:blip r:embed="rId2"/>
          <a:srcRect/>
          <a:stretch>
            <a:fillRect/>
          </a:stretch>
        </p:blipFill>
        <p:spPr bwMode="auto">
          <a:xfrm>
            <a:off x="1285852" y="-1"/>
            <a:ext cx="5989832" cy="3146897"/>
          </a:xfrm>
          <a:prstGeom prst="rect">
            <a:avLst/>
          </a:prstGeom>
          <a:noFill/>
        </p:spPr>
      </p:pic>
      <p:pic>
        <p:nvPicPr>
          <p:cNvPr id="2052" name="Picture 4" descr="http://psyholog-praktik.ru/wp-content/uploads/2013/02/tablica.jpg"/>
          <p:cNvPicPr>
            <a:picLocks noChangeAspect="1" noChangeArrowheads="1"/>
          </p:cNvPicPr>
          <p:nvPr/>
        </p:nvPicPr>
        <p:blipFill>
          <a:blip r:embed="rId3"/>
          <a:srcRect/>
          <a:stretch>
            <a:fillRect/>
          </a:stretch>
        </p:blipFill>
        <p:spPr bwMode="auto">
          <a:xfrm>
            <a:off x="1071538" y="3090398"/>
            <a:ext cx="6500826" cy="376760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Содержимое 7"/>
          <p:cNvSpPr>
            <a:spLocks noGrp="1"/>
          </p:cNvSpPr>
          <p:nvPr>
            <p:ph idx="1"/>
          </p:nvPr>
        </p:nvSpPr>
        <p:spPr>
          <a:xfrm>
            <a:off x="304800" y="1357298"/>
            <a:ext cx="8686800" cy="4722827"/>
          </a:xfrm>
        </p:spPr>
        <p:txBody>
          <a:bodyPr>
            <a:noAutofit/>
          </a:bodyPr>
          <a:lstStyle/>
          <a:p>
            <a:pPr lvl="0">
              <a:lnSpc>
                <a:spcPct val="115000"/>
              </a:lnSpc>
              <a:spcAft>
                <a:spcPts val="1000"/>
              </a:spcAft>
              <a:buFont typeface="+mj-lt"/>
              <a:buAutoNum type="arabicPeriod"/>
            </a:pPr>
            <a:r>
              <a:rPr lang="en-US" sz="2000" dirty="0" smtClean="0">
                <a:latin typeface="Times New Roman"/>
                <a:ea typeface="Calibri"/>
                <a:cs typeface="Times New Roman"/>
              </a:rPr>
              <a:t>You are impatient and worried. You should be more patient.</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are modest and calm. You like polite people.</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want to be decisive, but you are not calm enough.</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are serious and conservative (maybe even old-fashioned).</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are responsible and disciplined. </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are patient and relaxed.</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don’t feel comfortable in communicating with other people.</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are friendly. You like helpful people.</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want to be stronger and braver.</a:t>
            </a:r>
            <a:endParaRPr lang="ru-RU" sz="2000" dirty="0" smtClean="0">
              <a:latin typeface="Calibri"/>
              <a:ea typeface="Calibri"/>
              <a:cs typeface="Times New Roman"/>
            </a:endParaRPr>
          </a:p>
          <a:p>
            <a:pPr lvl="0">
              <a:lnSpc>
                <a:spcPct val="115000"/>
              </a:lnSpc>
              <a:spcAft>
                <a:spcPts val="1000"/>
              </a:spcAft>
              <a:buFont typeface="+mj-lt"/>
              <a:buAutoNum type="arabicPeriod"/>
            </a:pPr>
            <a:r>
              <a:rPr lang="en-US" sz="2000" dirty="0" smtClean="0">
                <a:latin typeface="Times New Roman"/>
                <a:ea typeface="Calibri"/>
                <a:cs typeface="Times New Roman"/>
              </a:rPr>
              <a:t>You are lazy. You should be more ambitious and hard-working.</a:t>
            </a:r>
            <a:endParaRPr lang="ru-RU" sz="2000" dirty="0">
              <a:latin typeface="Calibri"/>
              <a:ea typeface="Calibri"/>
              <a:cs typeface="Times New Roman"/>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graphicFrame>
        <p:nvGraphicFramePr>
          <p:cNvPr id="5" name="Содержимое 4"/>
          <p:cNvGraphicFramePr>
            <a:graphicFrameLocks noGrp="1"/>
          </p:cNvGraphicFramePr>
          <p:nvPr>
            <p:ph idx="1"/>
          </p:nvPr>
        </p:nvGraphicFramePr>
        <p:xfrm>
          <a:off x="304800" y="285729"/>
          <a:ext cx="8686800" cy="4852384"/>
        </p:xfrm>
        <a:graphic>
          <a:graphicData uri="http://schemas.openxmlformats.org/drawingml/2006/table">
            <a:tbl>
              <a:tblPr firstRow="1" bandRow="1">
                <a:tableStyleId>{5C22544A-7EE6-4342-B048-85BDC9FD1C3A}</a:tableStyleId>
              </a:tblPr>
              <a:tblGrid>
                <a:gridCol w="1052490"/>
                <a:gridCol w="1143008"/>
                <a:gridCol w="571504"/>
                <a:gridCol w="1000132"/>
                <a:gridCol w="2571768"/>
                <a:gridCol w="2347898"/>
              </a:tblGrid>
              <a:tr h="1285883">
                <a:tc>
                  <a:txBody>
                    <a:bodyPr/>
                    <a:lstStyle/>
                    <a:p>
                      <a:r>
                        <a:rPr kumimoji="0" lang="ru-RU" sz="1800" b="1" kern="1200" dirty="0" smtClean="0">
                          <a:solidFill>
                            <a:schemeClr val="lt1"/>
                          </a:solidFill>
                          <a:latin typeface="+mn-lt"/>
                          <a:ea typeface="+mn-ea"/>
                          <a:cs typeface="+mn-cs"/>
                        </a:rPr>
                        <a:t>Интегрируемый предмет </a:t>
                      </a:r>
                      <a:endParaRPr lang="ru-RU" dirty="0"/>
                    </a:p>
                  </a:txBody>
                  <a:tcPr/>
                </a:tc>
                <a:tc>
                  <a:txBody>
                    <a:bodyPr/>
                    <a:lstStyle/>
                    <a:p>
                      <a:r>
                        <a:rPr kumimoji="0" lang="ru-RU" sz="1800" b="1" kern="1200" dirty="0" smtClean="0">
                          <a:solidFill>
                            <a:schemeClr val="lt1"/>
                          </a:solidFill>
                          <a:latin typeface="+mn-lt"/>
                          <a:ea typeface="+mn-ea"/>
                          <a:cs typeface="+mn-cs"/>
                        </a:rPr>
                        <a:t>Тема урока </a:t>
                      </a:r>
                      <a:endParaRPr lang="ru-RU" dirty="0"/>
                    </a:p>
                  </a:txBody>
                  <a:tcPr/>
                </a:tc>
                <a:tc>
                  <a:txBody>
                    <a:bodyPr/>
                    <a:lstStyle/>
                    <a:p>
                      <a:r>
                        <a:rPr lang="ru-RU" dirty="0" smtClean="0"/>
                        <a:t>Класс</a:t>
                      </a:r>
                      <a:endParaRPr lang="ru-RU" dirty="0"/>
                    </a:p>
                  </a:txBody>
                  <a:tcPr/>
                </a:tc>
                <a:tc>
                  <a:txBody>
                    <a:bodyPr/>
                    <a:lstStyle/>
                    <a:p>
                      <a:r>
                        <a:rPr lang="ru-RU" dirty="0" smtClean="0"/>
                        <a:t>Тип урока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latin typeface="+mn-lt"/>
                          <a:ea typeface="+mn-ea"/>
                          <a:cs typeface="+mn-cs"/>
                        </a:rPr>
                        <a:t>Задачи предмета «Английский язык» </a:t>
                      </a:r>
                      <a:endParaRPr lang="ru-RU" dirty="0" smtClean="0"/>
                    </a:p>
                  </a:txBody>
                  <a:tcPr/>
                </a:tc>
                <a:tc>
                  <a:txBody>
                    <a:bodyPr/>
                    <a:lstStyle/>
                    <a:p>
                      <a:r>
                        <a:rPr kumimoji="0" lang="ru-RU" sz="1400" b="1" kern="1200" dirty="0" err="1" smtClean="0">
                          <a:solidFill>
                            <a:schemeClr val="lt1"/>
                          </a:solidFill>
                          <a:latin typeface="+mn-lt"/>
                          <a:ea typeface="+mn-ea"/>
                          <a:cs typeface="+mn-cs"/>
                        </a:rPr>
                        <a:t>Метапредметные</a:t>
                      </a:r>
                      <a:r>
                        <a:rPr kumimoji="0" lang="ru-RU" sz="1400" b="1" kern="1200" dirty="0" smtClean="0">
                          <a:solidFill>
                            <a:schemeClr val="lt1"/>
                          </a:solidFill>
                          <a:latin typeface="+mn-lt"/>
                          <a:ea typeface="+mn-ea"/>
                          <a:cs typeface="+mn-cs"/>
                        </a:rPr>
                        <a:t> результаты и универсальные учебные действия </a:t>
                      </a:r>
                      <a:endParaRPr lang="ru-RU" sz="1400" dirty="0"/>
                    </a:p>
                  </a:txBody>
                  <a:tcPr/>
                </a:tc>
              </a:tr>
              <a:tr h="3566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mn-lt"/>
                          <a:ea typeface="+mn-ea"/>
                          <a:cs typeface="+mn-cs"/>
                        </a:rPr>
                        <a:t>ОБЖ</a:t>
                      </a:r>
                      <a:endParaRPr lang="ru-RU" dirty="0" smtClean="0">
                        <a:solidFill>
                          <a:schemeClr val="tx1"/>
                        </a:solidFill>
                      </a:endParaRPr>
                    </a:p>
                    <a:p>
                      <a:endParaRPr lang="ru-RU"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mn-lt"/>
                          <a:ea typeface="+mn-ea"/>
                          <a:cs typeface="+mn-cs"/>
                        </a:rPr>
                        <a:t>Безопасность на дороге.</a:t>
                      </a:r>
                      <a:endParaRPr lang="ru-RU" dirty="0" smtClean="0">
                        <a:solidFill>
                          <a:schemeClr val="tx1"/>
                        </a:solidFill>
                      </a:endParaRPr>
                    </a:p>
                    <a:p>
                      <a:endParaRPr lang="ru-RU"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6</a:t>
                      </a:r>
                    </a:p>
                    <a:p>
                      <a:endParaRPr lang="ru-RU" dirty="0">
                        <a:solidFill>
                          <a:schemeClr val="tx1"/>
                        </a:solidFill>
                      </a:endParaRPr>
                    </a:p>
                  </a:txBody>
                  <a:tcPr/>
                </a:tc>
                <a:tc>
                  <a:txBody>
                    <a:bodyPr/>
                    <a:lstStyle/>
                    <a:p>
                      <a:r>
                        <a:rPr lang="ru-RU" dirty="0" smtClean="0">
                          <a:solidFill>
                            <a:schemeClr val="tx1"/>
                          </a:solidFill>
                        </a:rPr>
                        <a:t>Урок обобщения</a:t>
                      </a:r>
                      <a:endParaRPr lang="ru-RU" dirty="0">
                        <a:solidFill>
                          <a:schemeClr val="tx1"/>
                        </a:solidFill>
                      </a:endParaRPr>
                    </a:p>
                  </a:txBody>
                  <a:tcPr/>
                </a:tc>
                <a:tc>
                  <a:txBody>
                    <a:bodyPr/>
                    <a:lstStyle/>
                    <a:p>
                      <a:r>
                        <a:rPr kumimoji="0" lang="ru-RU" sz="1200" b="0" i="1" kern="1200" dirty="0" smtClean="0">
                          <a:solidFill>
                            <a:schemeClr val="tx1"/>
                          </a:solidFill>
                          <a:latin typeface="+mn-lt"/>
                          <a:ea typeface="+mn-ea"/>
                          <a:cs typeface="+mn-cs"/>
                        </a:rPr>
                        <a:t>- активизировать в речи изученную</a:t>
                      </a:r>
                      <a:endParaRPr kumimoji="0" lang="ru-RU" sz="1200" b="0" kern="1200" dirty="0" smtClean="0">
                        <a:solidFill>
                          <a:schemeClr val="tx1"/>
                        </a:solidFill>
                        <a:latin typeface="+mn-lt"/>
                        <a:ea typeface="+mn-ea"/>
                        <a:cs typeface="+mn-cs"/>
                      </a:endParaRPr>
                    </a:p>
                    <a:p>
                      <a:r>
                        <a:rPr kumimoji="0" lang="ru-RU" sz="1200" b="0" i="1" kern="1200" dirty="0" smtClean="0">
                          <a:solidFill>
                            <a:schemeClr val="tx1"/>
                          </a:solidFill>
                          <a:latin typeface="+mn-lt"/>
                          <a:ea typeface="+mn-ea"/>
                          <a:cs typeface="+mn-cs"/>
                        </a:rPr>
                        <a:t>ранее лексику по теме «Транспорт».</a:t>
                      </a:r>
                    </a:p>
                    <a:p>
                      <a:r>
                        <a:rPr kumimoji="0" lang="ru-RU" sz="1200" b="0" i="1" kern="1200" dirty="0" smtClean="0">
                          <a:solidFill>
                            <a:schemeClr val="tx1"/>
                          </a:solidFill>
                          <a:latin typeface="+mn-lt"/>
                          <a:ea typeface="+mn-ea"/>
                          <a:cs typeface="+mn-cs"/>
                        </a:rPr>
                        <a:t>-Обобщение знаний по теме «Повели-</a:t>
                      </a:r>
                      <a:endParaRPr kumimoji="0" lang="ru-RU" sz="1200" b="0" kern="1200" dirty="0" smtClean="0">
                        <a:solidFill>
                          <a:schemeClr val="tx1"/>
                        </a:solidFill>
                        <a:latin typeface="+mn-lt"/>
                        <a:ea typeface="+mn-ea"/>
                        <a:cs typeface="+mn-cs"/>
                      </a:endParaRPr>
                    </a:p>
                    <a:p>
                      <a:r>
                        <a:rPr kumimoji="0" lang="ru-RU" sz="1200" b="0" i="1" kern="1200" dirty="0" smtClean="0">
                          <a:solidFill>
                            <a:schemeClr val="tx1"/>
                          </a:solidFill>
                          <a:latin typeface="+mn-lt"/>
                          <a:ea typeface="+mn-ea"/>
                          <a:cs typeface="+mn-cs"/>
                        </a:rPr>
                        <a:t>Тельное наклонение»; </a:t>
                      </a:r>
                    </a:p>
                    <a:p>
                      <a:r>
                        <a:rPr kumimoji="0" lang="ru-RU" sz="1200" b="0" i="1" kern="1200" dirty="0" smtClean="0">
                          <a:solidFill>
                            <a:schemeClr val="tx1"/>
                          </a:solidFill>
                          <a:latin typeface="+mn-lt"/>
                          <a:ea typeface="+mn-ea"/>
                          <a:cs typeface="+mn-cs"/>
                        </a:rPr>
                        <a:t>- развитие навыков употребления в речи структур с глаголами в повелительном наклонении.</a:t>
                      </a:r>
                      <a:endParaRPr kumimoji="0" lang="ru-RU" sz="1200" b="0" kern="1200" dirty="0" smtClean="0">
                        <a:solidFill>
                          <a:schemeClr val="tx1"/>
                        </a:solidFill>
                        <a:latin typeface="+mn-lt"/>
                        <a:ea typeface="+mn-ea"/>
                        <a:cs typeface="+mn-cs"/>
                      </a:endParaRPr>
                    </a:p>
                    <a:p>
                      <a:r>
                        <a:rPr kumimoji="0" lang="ru-RU" sz="1200" b="0" i="1" kern="1200" dirty="0" smtClean="0">
                          <a:solidFill>
                            <a:schemeClr val="tx1"/>
                          </a:solidFill>
                          <a:latin typeface="+mn-lt"/>
                          <a:ea typeface="+mn-ea"/>
                          <a:cs typeface="+mn-cs"/>
                        </a:rPr>
                        <a:t>- развитие навыков распознавания и</a:t>
                      </a:r>
                      <a:endParaRPr kumimoji="0" lang="ru-RU" sz="1200" b="0" kern="1200" dirty="0" smtClean="0">
                        <a:solidFill>
                          <a:schemeClr val="tx1"/>
                        </a:solidFill>
                        <a:latin typeface="+mn-lt"/>
                        <a:ea typeface="+mn-ea"/>
                        <a:cs typeface="+mn-cs"/>
                      </a:endParaRPr>
                    </a:p>
                    <a:p>
                      <a:r>
                        <a:rPr kumimoji="0" lang="ru-RU" sz="1200" b="0" i="1" kern="1200" dirty="0" smtClean="0">
                          <a:solidFill>
                            <a:schemeClr val="tx1"/>
                          </a:solidFill>
                          <a:latin typeface="+mn-lt"/>
                          <a:ea typeface="+mn-ea"/>
                          <a:cs typeface="+mn-cs"/>
                        </a:rPr>
                        <a:t>употребления в речи мо даль но го глагола</a:t>
                      </a:r>
                      <a:endParaRPr kumimoji="0" lang="ru-RU" sz="1200" b="0" kern="1200" dirty="0" smtClean="0">
                        <a:solidFill>
                          <a:schemeClr val="tx1"/>
                        </a:solidFill>
                        <a:latin typeface="+mn-lt"/>
                        <a:ea typeface="+mn-ea"/>
                        <a:cs typeface="+mn-cs"/>
                      </a:endParaRPr>
                    </a:p>
                    <a:p>
                      <a:r>
                        <a:rPr kumimoji="0" lang="ru-RU" sz="1200" b="0" i="1" kern="1200" dirty="0" smtClean="0">
                          <a:solidFill>
                            <a:schemeClr val="tx1"/>
                          </a:solidFill>
                          <a:latin typeface="+mn-lt"/>
                          <a:ea typeface="+mn-ea"/>
                          <a:cs typeface="+mn-cs"/>
                        </a:rPr>
                        <a:t>«</a:t>
                      </a:r>
                      <a:r>
                        <a:rPr kumimoji="0" lang="ru-RU" sz="1200" b="0" i="1" kern="1200" dirty="0" err="1" smtClean="0">
                          <a:solidFill>
                            <a:schemeClr val="tx1"/>
                          </a:solidFill>
                          <a:latin typeface="+mn-lt"/>
                          <a:ea typeface="+mn-ea"/>
                          <a:cs typeface="+mn-cs"/>
                        </a:rPr>
                        <a:t>can</a:t>
                      </a:r>
                      <a:r>
                        <a:rPr kumimoji="0" lang="ru-RU" sz="1200" b="0" i="1" kern="1200" dirty="0" smtClean="0">
                          <a:solidFill>
                            <a:schemeClr val="tx1"/>
                          </a:solidFill>
                          <a:latin typeface="+mn-lt"/>
                          <a:ea typeface="+mn-ea"/>
                          <a:cs typeface="+mn-cs"/>
                        </a:rPr>
                        <a:t>» в значении запрещения/разрешения</a:t>
                      </a:r>
                      <a:endParaRPr kumimoji="0" lang="ru-RU" sz="1200" b="0" kern="1200" dirty="0" smtClean="0">
                        <a:solidFill>
                          <a:schemeClr val="tx1"/>
                        </a:solidFill>
                        <a:latin typeface="+mn-lt"/>
                        <a:ea typeface="+mn-ea"/>
                        <a:cs typeface="+mn-cs"/>
                      </a:endParaRPr>
                    </a:p>
                    <a:p>
                      <a:r>
                        <a:rPr kumimoji="0" lang="ru-RU" sz="1200" b="0" i="1" kern="1200" dirty="0" smtClean="0">
                          <a:solidFill>
                            <a:schemeClr val="tx1"/>
                          </a:solidFill>
                          <a:latin typeface="+mn-lt"/>
                          <a:ea typeface="+mn-ea"/>
                          <a:cs typeface="+mn-cs"/>
                        </a:rPr>
                        <a:t>(</a:t>
                      </a:r>
                      <a:r>
                        <a:rPr kumimoji="0" lang="ru-RU" sz="1200" b="0" i="1" kern="1200" dirty="0" err="1" smtClean="0">
                          <a:solidFill>
                            <a:schemeClr val="tx1"/>
                          </a:solidFill>
                          <a:latin typeface="+mn-lt"/>
                          <a:ea typeface="+mn-ea"/>
                          <a:cs typeface="+mn-cs"/>
                        </a:rPr>
                        <a:t>prohibition</a:t>
                      </a:r>
                      <a:r>
                        <a:rPr kumimoji="0" lang="ru-RU" sz="1200" b="0" i="1" kern="1200" dirty="0" smtClean="0">
                          <a:solidFill>
                            <a:schemeClr val="tx1"/>
                          </a:solidFill>
                          <a:latin typeface="+mn-lt"/>
                          <a:ea typeface="+mn-ea"/>
                          <a:cs typeface="+mn-cs"/>
                        </a:rPr>
                        <a:t>/</a:t>
                      </a:r>
                      <a:r>
                        <a:rPr kumimoji="0" lang="ru-RU" sz="1200" b="0" i="1" kern="1200" dirty="0" err="1" smtClean="0">
                          <a:solidFill>
                            <a:schemeClr val="tx1"/>
                          </a:solidFill>
                          <a:latin typeface="+mn-lt"/>
                          <a:ea typeface="+mn-ea"/>
                          <a:cs typeface="+mn-cs"/>
                        </a:rPr>
                        <a:t>permission</a:t>
                      </a:r>
                      <a:r>
                        <a:rPr kumimoji="0" lang="ru-RU" sz="1200" b="0" i="1" kern="1200" dirty="0" smtClean="0">
                          <a:solidFill>
                            <a:schemeClr val="tx1"/>
                          </a:solidFill>
                          <a:latin typeface="+mn-lt"/>
                          <a:ea typeface="+mn-ea"/>
                          <a:cs typeface="+mn-cs"/>
                        </a:rPr>
                        <a:t>).</a:t>
                      </a:r>
                      <a:endParaRPr lang="ru-RU" sz="1200" b="0" dirty="0" smtClean="0">
                        <a:solidFill>
                          <a:schemeClr val="tx1"/>
                        </a:solidFill>
                      </a:endParaRPr>
                    </a:p>
                    <a:p>
                      <a:r>
                        <a:rPr lang="ru-RU" sz="1200" b="0" dirty="0" smtClean="0">
                          <a:solidFill>
                            <a:schemeClr val="tx1"/>
                          </a:solidFill>
                        </a:rPr>
                        <a:t>- Развитие умений работы с картой.</a:t>
                      </a:r>
                      <a:endParaRPr lang="ru-RU" sz="1200" b="0" dirty="0">
                        <a:solidFill>
                          <a:schemeClr val="tx1"/>
                        </a:solidFill>
                      </a:endParaRPr>
                    </a:p>
                  </a:txBody>
                  <a:tcPr/>
                </a:tc>
                <a:tc>
                  <a:txBody>
                    <a:bodyPr/>
                    <a:lstStyle/>
                    <a:p>
                      <a:r>
                        <a:rPr kumimoji="0" lang="ru-RU" sz="1000" u="sng" kern="1200" dirty="0" smtClean="0">
                          <a:solidFill>
                            <a:schemeClr val="dk1"/>
                          </a:solidFill>
                          <a:latin typeface="+mn-lt"/>
                          <a:ea typeface="+mn-ea"/>
                          <a:cs typeface="+mn-cs"/>
                        </a:rPr>
                        <a:t>Коммуникативные:</a:t>
                      </a:r>
                      <a:endParaRPr kumimoji="0" lang="ru-RU" sz="1000" kern="1200" dirty="0" smtClean="0">
                        <a:solidFill>
                          <a:schemeClr val="dk1"/>
                        </a:solidFill>
                        <a:latin typeface="+mn-lt"/>
                        <a:ea typeface="+mn-ea"/>
                        <a:cs typeface="+mn-cs"/>
                      </a:endParaRPr>
                    </a:p>
                    <a:p>
                      <a:r>
                        <a:rPr kumimoji="0" lang="ru-RU" sz="1000" kern="1200" dirty="0" smtClean="0">
                          <a:solidFill>
                            <a:schemeClr val="dk1"/>
                          </a:solidFill>
                          <a:latin typeface="+mn-lt"/>
                          <a:ea typeface="+mn-ea"/>
                          <a:cs typeface="+mn-cs"/>
                        </a:rPr>
                        <a:t>- уметь формулировать собственное мнение и позицию, договариваться и приходить к общему решению совместной деятельности;</a:t>
                      </a:r>
                    </a:p>
                    <a:p>
                      <a:r>
                        <a:rPr kumimoji="0" lang="ru-RU" sz="1000" u="sng" kern="1200" dirty="0" smtClean="0">
                          <a:solidFill>
                            <a:schemeClr val="dk1"/>
                          </a:solidFill>
                          <a:latin typeface="+mn-lt"/>
                          <a:ea typeface="+mn-ea"/>
                          <a:cs typeface="+mn-cs"/>
                        </a:rPr>
                        <a:t>Познавательные:</a:t>
                      </a:r>
                      <a:endParaRPr kumimoji="0" lang="ru-RU" sz="1000" kern="1200" dirty="0" smtClean="0">
                        <a:solidFill>
                          <a:schemeClr val="dk1"/>
                        </a:solidFill>
                        <a:latin typeface="+mn-lt"/>
                        <a:ea typeface="+mn-ea"/>
                        <a:cs typeface="+mn-cs"/>
                      </a:endParaRPr>
                    </a:p>
                    <a:p>
                      <a:r>
                        <a:rPr kumimoji="0" lang="ru-RU" sz="1000" kern="1200" dirty="0" smtClean="0">
                          <a:solidFill>
                            <a:schemeClr val="dk1"/>
                          </a:solidFill>
                          <a:latin typeface="+mn-lt"/>
                          <a:ea typeface="+mn-ea"/>
                          <a:cs typeface="+mn-cs"/>
                        </a:rPr>
                        <a:t>-  осуществлять поиск необходимой информации для выполнения учебных заданий;</a:t>
                      </a:r>
                    </a:p>
                    <a:p>
                      <a:r>
                        <a:rPr kumimoji="0" lang="ru-RU" sz="1000" u="sng" kern="1200" dirty="0" smtClean="0">
                          <a:solidFill>
                            <a:schemeClr val="dk1"/>
                          </a:solidFill>
                          <a:latin typeface="+mn-lt"/>
                          <a:ea typeface="+mn-ea"/>
                          <a:cs typeface="+mn-cs"/>
                        </a:rPr>
                        <a:t>Регулятивные:</a:t>
                      </a:r>
                      <a:endParaRPr kumimoji="0" lang="ru-RU" sz="1000" kern="1200" dirty="0" smtClean="0">
                        <a:solidFill>
                          <a:schemeClr val="dk1"/>
                        </a:solidFill>
                        <a:latin typeface="+mn-lt"/>
                        <a:ea typeface="+mn-ea"/>
                        <a:cs typeface="+mn-cs"/>
                      </a:endParaRPr>
                    </a:p>
                    <a:p>
                      <a:r>
                        <a:rPr kumimoji="0" lang="ru-RU" sz="1200" kern="1200" dirty="0" smtClean="0">
                          <a:solidFill>
                            <a:schemeClr val="dk1"/>
                          </a:solidFill>
                          <a:latin typeface="+mn-lt"/>
                          <a:ea typeface="+mn-ea"/>
                          <a:cs typeface="+mn-cs"/>
                        </a:rPr>
                        <a:t>- развивать умения систематизировать</a:t>
                      </a:r>
                    </a:p>
                    <a:p>
                      <a:r>
                        <a:rPr kumimoji="0" lang="ru-RU" sz="1200" kern="1200" dirty="0" smtClean="0">
                          <a:solidFill>
                            <a:schemeClr val="dk1"/>
                          </a:solidFill>
                          <a:latin typeface="+mn-lt"/>
                          <a:ea typeface="+mn-ea"/>
                          <a:cs typeface="+mn-cs"/>
                        </a:rPr>
                        <a:t>но вые знания для их осознанного  усвоения;</a:t>
                      </a:r>
                    </a:p>
                    <a:p>
                      <a:r>
                        <a:rPr kumimoji="0" lang="ru-RU" sz="1200" kern="1200" dirty="0" smtClean="0">
                          <a:solidFill>
                            <a:schemeClr val="dk1"/>
                          </a:solidFill>
                          <a:latin typeface="+mn-lt"/>
                          <a:ea typeface="+mn-ea"/>
                          <a:cs typeface="+mn-cs"/>
                        </a:rPr>
                        <a:t>- осуществлять пошаговый и итоговый контроль по результату</a:t>
                      </a:r>
                      <a:endParaRPr lang="ru-RU" sz="1200"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ото\безопасная дорога\IMG_20161012_143759.jpg"/>
          <p:cNvPicPr>
            <a:picLocks noChangeAspect="1" noChangeArrowheads="1"/>
          </p:cNvPicPr>
          <p:nvPr/>
        </p:nvPicPr>
        <p:blipFill>
          <a:blip r:embed="rId2" cstate="print"/>
          <a:srcRect/>
          <a:stretch>
            <a:fillRect/>
          </a:stretch>
        </p:blipFill>
        <p:spPr bwMode="auto">
          <a:xfrm>
            <a:off x="0" y="285728"/>
            <a:ext cx="3929058" cy="2206317"/>
          </a:xfrm>
          <a:prstGeom prst="rect">
            <a:avLst/>
          </a:prstGeom>
          <a:noFill/>
        </p:spPr>
      </p:pic>
      <p:pic>
        <p:nvPicPr>
          <p:cNvPr id="1027" name="Picture 3" descr="C:\Users\user\Desktop\фото\безопасная дорога\IMG_20161012_143844.jpg"/>
          <p:cNvPicPr>
            <a:picLocks noChangeAspect="1" noChangeArrowheads="1"/>
          </p:cNvPicPr>
          <p:nvPr/>
        </p:nvPicPr>
        <p:blipFill>
          <a:blip r:embed="rId3" cstate="print"/>
          <a:srcRect/>
          <a:stretch>
            <a:fillRect/>
          </a:stretch>
        </p:blipFill>
        <p:spPr bwMode="auto">
          <a:xfrm>
            <a:off x="3244079" y="0"/>
            <a:ext cx="5611267" cy="3150942"/>
          </a:xfrm>
          <a:prstGeom prst="rect">
            <a:avLst/>
          </a:prstGeom>
          <a:noFill/>
        </p:spPr>
      </p:pic>
      <p:pic>
        <p:nvPicPr>
          <p:cNvPr id="1028" name="Picture 4" descr="C:\Users\user\Desktop\фото\безопасная дорога\IMG_20161012_144500.jpg"/>
          <p:cNvPicPr>
            <a:picLocks noChangeAspect="1" noChangeArrowheads="1"/>
          </p:cNvPicPr>
          <p:nvPr/>
        </p:nvPicPr>
        <p:blipFill>
          <a:blip r:embed="rId4" cstate="print"/>
          <a:srcRect/>
          <a:stretch>
            <a:fillRect/>
          </a:stretch>
        </p:blipFill>
        <p:spPr bwMode="auto">
          <a:xfrm>
            <a:off x="0" y="2143116"/>
            <a:ext cx="4961516" cy="2786082"/>
          </a:xfrm>
          <a:prstGeom prst="rect">
            <a:avLst/>
          </a:prstGeom>
          <a:noFill/>
        </p:spPr>
      </p:pic>
      <p:pic>
        <p:nvPicPr>
          <p:cNvPr id="1029" name="Picture 5" descr="C:\Users\user\Desktop\фото\безопасная дорога\IMG_20161012_144353.jpg"/>
          <p:cNvPicPr>
            <a:picLocks noChangeAspect="1" noChangeArrowheads="1"/>
          </p:cNvPicPr>
          <p:nvPr/>
        </p:nvPicPr>
        <p:blipFill>
          <a:blip r:embed="rId5" cstate="print"/>
          <a:srcRect l="27740" t="30208" r="42580" b="37500"/>
          <a:stretch>
            <a:fillRect/>
          </a:stretch>
        </p:blipFill>
        <p:spPr bwMode="auto">
          <a:xfrm>
            <a:off x="7500926" y="3286124"/>
            <a:ext cx="1643074" cy="3183456"/>
          </a:xfrm>
          <a:prstGeom prst="rect">
            <a:avLst/>
          </a:prstGeom>
          <a:noFill/>
        </p:spPr>
      </p:pic>
      <p:pic>
        <p:nvPicPr>
          <p:cNvPr id="1030" name="Picture 6" descr="C:\Users\user\Desktop\фото\безопасная дорога\IMG_20161012_144034.jpg"/>
          <p:cNvPicPr>
            <a:picLocks noChangeAspect="1" noChangeArrowheads="1"/>
          </p:cNvPicPr>
          <p:nvPr/>
        </p:nvPicPr>
        <p:blipFill>
          <a:blip r:embed="rId6" cstate="print"/>
          <a:srcRect l="46875" t="13827" r="41406" b="54174"/>
          <a:stretch>
            <a:fillRect/>
          </a:stretch>
        </p:blipFill>
        <p:spPr bwMode="auto">
          <a:xfrm>
            <a:off x="6357950" y="3714752"/>
            <a:ext cx="1071570" cy="1643074"/>
          </a:xfrm>
          <a:prstGeom prst="rect">
            <a:avLst/>
          </a:prstGeom>
          <a:noFill/>
        </p:spPr>
      </p:pic>
      <p:pic>
        <p:nvPicPr>
          <p:cNvPr id="1031" name="Picture 7" descr="C:\Users\user\Desktop\фото\безопасная дорога\IMG_20161012_144014.jpg"/>
          <p:cNvPicPr>
            <a:picLocks noChangeAspect="1" noChangeArrowheads="1"/>
          </p:cNvPicPr>
          <p:nvPr/>
        </p:nvPicPr>
        <p:blipFill>
          <a:blip r:embed="rId7" cstate="print"/>
          <a:srcRect l="14844" t="19392" r="56250" b="22174"/>
          <a:stretch>
            <a:fillRect/>
          </a:stretch>
        </p:blipFill>
        <p:spPr bwMode="auto">
          <a:xfrm>
            <a:off x="3643306" y="3714752"/>
            <a:ext cx="2643206" cy="3000396"/>
          </a:xfrm>
          <a:prstGeom prst="rect">
            <a:avLst/>
          </a:prstGeom>
          <a:noFill/>
        </p:spPr>
      </p:pic>
      <p:pic>
        <p:nvPicPr>
          <p:cNvPr id="11265" name="Picture 2" descr="NoPark2.gif"/>
          <p:cNvPicPr>
            <a:picLocks noChangeArrowheads="1"/>
          </p:cNvPicPr>
          <p:nvPr/>
        </p:nvPicPr>
        <p:blipFill>
          <a:blip r:embed="rId8"/>
          <a:srcRect l="-533" t="-876" r="-745" b="-1430"/>
          <a:stretch>
            <a:fillRect/>
          </a:stretch>
        </p:blipFill>
        <p:spPr bwMode="auto">
          <a:xfrm>
            <a:off x="1071538" y="5072074"/>
            <a:ext cx="1500198" cy="164307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artwall.ru/files/cache/20/252420/400.jpg"/>
          <p:cNvPicPr>
            <a:picLocks noChangeAspect="1" noChangeArrowheads="1"/>
          </p:cNvPicPr>
          <p:nvPr/>
        </p:nvPicPr>
        <p:blipFill>
          <a:blip r:embed="rId2"/>
          <a:srcRect/>
          <a:stretch>
            <a:fillRect/>
          </a:stretch>
        </p:blipFill>
        <p:spPr bwMode="auto">
          <a:xfrm>
            <a:off x="214282" y="142853"/>
            <a:ext cx="2928958" cy="3470816"/>
          </a:xfrm>
          <a:prstGeom prst="rect">
            <a:avLst/>
          </a:prstGeom>
          <a:noFill/>
        </p:spPr>
      </p:pic>
      <p:pic>
        <p:nvPicPr>
          <p:cNvPr id="44036" name="Picture 4" descr="http://50sadik.ru/wp-content/uploads/2015/12/2633645045.jpg"/>
          <p:cNvPicPr>
            <a:picLocks noChangeAspect="1" noChangeArrowheads="1"/>
          </p:cNvPicPr>
          <p:nvPr/>
        </p:nvPicPr>
        <p:blipFill>
          <a:blip r:embed="rId3"/>
          <a:srcRect/>
          <a:stretch>
            <a:fillRect/>
          </a:stretch>
        </p:blipFill>
        <p:spPr bwMode="auto">
          <a:xfrm>
            <a:off x="3286117" y="142852"/>
            <a:ext cx="4786346" cy="3292599"/>
          </a:xfrm>
          <a:prstGeom prst="rect">
            <a:avLst/>
          </a:prstGeom>
          <a:noFill/>
        </p:spPr>
      </p:pic>
      <p:pic>
        <p:nvPicPr>
          <p:cNvPr id="44038" name="Picture 6" descr="http://kozyreva.ucoz.ru/statji/pdd_lovushki.jpg"/>
          <p:cNvPicPr>
            <a:picLocks noChangeAspect="1" noChangeArrowheads="1"/>
          </p:cNvPicPr>
          <p:nvPr/>
        </p:nvPicPr>
        <p:blipFill>
          <a:blip r:embed="rId4"/>
          <a:srcRect/>
          <a:stretch>
            <a:fillRect/>
          </a:stretch>
        </p:blipFill>
        <p:spPr bwMode="auto">
          <a:xfrm>
            <a:off x="0" y="3000372"/>
            <a:ext cx="4762500" cy="3467100"/>
          </a:xfrm>
          <a:prstGeom prst="rect">
            <a:avLst/>
          </a:prstGeom>
          <a:noFill/>
        </p:spPr>
      </p:pic>
      <p:pic>
        <p:nvPicPr>
          <p:cNvPr id="44040" name="Picture 8" descr="http://www.verstov.info/uploads/posts/2013-02/1361284986_18.jpg"/>
          <p:cNvPicPr>
            <a:picLocks noChangeAspect="1" noChangeArrowheads="1"/>
          </p:cNvPicPr>
          <p:nvPr/>
        </p:nvPicPr>
        <p:blipFill>
          <a:blip r:embed="rId5"/>
          <a:srcRect r="50606" b="-6300"/>
          <a:stretch>
            <a:fillRect/>
          </a:stretch>
        </p:blipFill>
        <p:spPr bwMode="auto">
          <a:xfrm>
            <a:off x="5123660" y="3357562"/>
            <a:ext cx="3468712" cy="3286148"/>
          </a:xfrm>
          <a:prstGeom prst="rect">
            <a:avLst/>
          </a:prstGeom>
          <a:noFill/>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descr="color8"/>
          <p:cNvSpPr>
            <a:spLocks noChangeArrowheads="1" noChangeShapeType="1" noTextEdit="1"/>
          </p:cNvSpPr>
          <p:nvPr/>
        </p:nvSpPr>
        <p:spPr bwMode="auto">
          <a:xfrm>
            <a:off x="1762125" y="352425"/>
            <a:ext cx="4129088" cy="334963"/>
          </a:xfrm>
          <a:prstGeom prst="rect">
            <a:avLst/>
          </a:prstGeom>
        </p:spPr>
        <p:txBody>
          <a:bodyPr wrap="none" fromWordArt="1">
            <a:prstTxWarp prst="textPlain">
              <a:avLst>
                <a:gd name="adj" fmla="val 50000"/>
              </a:avLst>
            </a:prstTxWarp>
          </a:bodyPr>
          <a:lstStyle/>
          <a:p>
            <a:pPr algn="ctr" rtl="0"/>
            <a:r>
              <a:rPr lang="en-US" sz="3600" kern="10" spc="0" smtClean="0">
                <a:ln w="12700">
                  <a:solidFill>
                    <a:srgbClr val="5A5A5A"/>
                  </a:solidFill>
                  <a:round/>
                  <a:headEnd/>
                  <a:tailEnd/>
                </a:ln>
                <a:blipFill dpi="0" rotWithShape="0">
                  <a:blip r:embed="rId2"/>
                  <a:srcRect/>
                  <a:stretch>
                    <a:fillRect/>
                  </a:stretch>
                </a:blipFill>
                <a:effectLst>
                  <a:outerShdw dist="35921" dir="2700000" sy="50000" kx="2115830" algn="bl" rotWithShape="0">
                    <a:srgbClr val="C0C0C0">
                      <a:alpha val="80000"/>
                    </a:srgbClr>
                  </a:outerShdw>
                </a:effectLst>
                <a:latin typeface="Ravie"/>
              </a:rPr>
              <a:t>Means of transport  </a:t>
            </a:r>
            <a:endParaRPr lang="ru-RU" sz="3600" kern="10" spc="0">
              <a:ln w="12700">
                <a:solidFill>
                  <a:srgbClr val="5A5A5A"/>
                </a:solidFill>
                <a:round/>
                <a:headEnd/>
                <a:tailEnd/>
              </a:ln>
              <a:blipFill dpi="0" rotWithShape="0">
                <a:blip r:embed="rId2"/>
                <a:srcRect/>
                <a:stretch>
                  <a:fillRect/>
                </a:stretch>
              </a:blipFill>
              <a:effectLst>
                <a:outerShdw dist="35921" dir="2700000" sy="50000" kx="2115830" algn="bl" rotWithShape="0">
                  <a:srgbClr val="C0C0C0">
                    <a:alpha val="80000"/>
                  </a:srgbClr>
                </a:outerShdw>
              </a:effectLst>
            </a:endParaRPr>
          </a:p>
        </p:txBody>
      </p:sp>
      <p:pic>
        <p:nvPicPr>
          <p:cNvPr id="1029" name="54421608" descr="http://www.fotosearch.es/thumb/CSP/CSP248/k2480725.jpg"/>
          <p:cNvPicPr>
            <a:picLocks noChangeAspect="1" noChangeArrowheads="1"/>
          </p:cNvPicPr>
          <p:nvPr/>
        </p:nvPicPr>
        <p:blipFill>
          <a:blip r:embed="rId3" r:link="rId4">
            <a:clrChange>
              <a:clrFrom>
                <a:srgbClr val="FFFFFF"/>
              </a:clrFrom>
              <a:clrTo>
                <a:srgbClr val="FFFFFF">
                  <a:alpha val="0"/>
                </a:srgbClr>
              </a:clrTo>
            </a:clrChange>
          </a:blip>
          <a:srcRect/>
          <a:stretch>
            <a:fillRect/>
          </a:stretch>
        </p:blipFill>
        <p:spPr bwMode="auto">
          <a:xfrm>
            <a:off x="5500694" y="714356"/>
            <a:ext cx="781050" cy="590550"/>
          </a:xfrm>
          <a:prstGeom prst="rect">
            <a:avLst/>
          </a:prstGeom>
          <a:noFill/>
          <a:ln w="9525">
            <a:noFill/>
            <a:miter lim="800000"/>
            <a:headEnd/>
            <a:tailEnd/>
          </a:ln>
        </p:spPr>
      </p:pic>
      <p:pic>
        <p:nvPicPr>
          <p:cNvPr id="1030" name="630341" descr="http://www.fotosearch.es/thumb/ARP/ARP101/bike.jpg"/>
          <p:cNvPicPr>
            <a:picLocks noChangeAspect="1" noChangeArrowheads="1"/>
          </p:cNvPicPr>
          <p:nvPr/>
        </p:nvPicPr>
        <p:blipFill>
          <a:blip r:embed="rId5" r:link="rId6"/>
          <a:srcRect/>
          <a:stretch>
            <a:fillRect/>
          </a:stretch>
        </p:blipFill>
        <p:spPr bwMode="auto">
          <a:xfrm>
            <a:off x="7429520" y="714356"/>
            <a:ext cx="847725" cy="542925"/>
          </a:xfrm>
          <a:prstGeom prst="rect">
            <a:avLst/>
          </a:prstGeom>
          <a:noFill/>
          <a:ln w="9525">
            <a:noFill/>
            <a:miter lim="800000"/>
            <a:headEnd/>
            <a:tailEnd/>
          </a:ln>
        </p:spPr>
      </p:pic>
      <p:pic>
        <p:nvPicPr>
          <p:cNvPr id="1031" name="3364456" descr="http://www.fotosearch.es/thumb/UNC/UNC240/u28053598.jpg"/>
          <p:cNvPicPr>
            <a:picLocks noChangeAspect="1" noChangeArrowheads="1"/>
          </p:cNvPicPr>
          <p:nvPr/>
        </p:nvPicPr>
        <p:blipFill>
          <a:blip r:embed="rId7" r:link="rId8">
            <a:clrChange>
              <a:clrFrom>
                <a:srgbClr val="FFFFFF"/>
              </a:clrFrom>
              <a:clrTo>
                <a:srgbClr val="FFFFFF">
                  <a:alpha val="0"/>
                </a:srgbClr>
              </a:clrTo>
            </a:clrChange>
          </a:blip>
          <a:srcRect/>
          <a:stretch>
            <a:fillRect/>
          </a:stretch>
        </p:blipFill>
        <p:spPr bwMode="auto">
          <a:xfrm>
            <a:off x="6357950" y="1285860"/>
            <a:ext cx="828675" cy="542925"/>
          </a:xfrm>
          <a:prstGeom prst="rect">
            <a:avLst/>
          </a:prstGeom>
          <a:noFill/>
          <a:ln w="9525">
            <a:noFill/>
            <a:miter lim="800000"/>
            <a:headEnd/>
            <a:tailEnd/>
          </a:ln>
        </p:spPr>
      </p:pic>
      <p:pic>
        <p:nvPicPr>
          <p:cNvPr id="1032" name="Picture 7"/>
          <p:cNvPicPr>
            <a:picLocks noChangeAspect="1" noChangeArrowheads="1"/>
          </p:cNvPicPr>
          <p:nvPr/>
        </p:nvPicPr>
        <p:blipFill>
          <a:blip r:embed="rId9"/>
          <a:srcRect/>
          <a:stretch>
            <a:fillRect/>
          </a:stretch>
        </p:blipFill>
        <p:spPr bwMode="auto">
          <a:xfrm>
            <a:off x="7429520" y="1643050"/>
            <a:ext cx="714375" cy="428625"/>
          </a:xfrm>
          <a:prstGeom prst="rect">
            <a:avLst/>
          </a:prstGeom>
          <a:noFill/>
          <a:ln w="9525">
            <a:noFill/>
            <a:miter lim="800000"/>
            <a:headEnd/>
            <a:tailEnd/>
          </a:ln>
        </p:spPr>
      </p:pic>
      <p:graphicFrame>
        <p:nvGraphicFramePr>
          <p:cNvPr id="12" name="Таблица 11"/>
          <p:cNvGraphicFramePr>
            <a:graphicFrameLocks noGrp="1"/>
          </p:cNvGraphicFramePr>
          <p:nvPr/>
        </p:nvGraphicFramePr>
        <p:xfrm>
          <a:off x="500034" y="1428736"/>
          <a:ext cx="2603500" cy="2600899"/>
        </p:xfrm>
        <a:graphic>
          <a:graphicData uri="http://schemas.openxmlformats.org/drawingml/2006/table">
            <a:tbl>
              <a:tblPr rtl="1"/>
              <a:tblGrid>
                <a:gridCol w="260350"/>
                <a:gridCol w="260350"/>
                <a:gridCol w="260350"/>
                <a:gridCol w="260350"/>
                <a:gridCol w="260350"/>
                <a:gridCol w="260350"/>
                <a:gridCol w="260350"/>
                <a:gridCol w="260350"/>
                <a:gridCol w="260350"/>
                <a:gridCol w="260350"/>
              </a:tblGrid>
              <a:tr h="357190">
                <a:tc>
                  <a:txBody>
                    <a:bodyPr/>
                    <a:lstStyle/>
                    <a:p>
                      <a:pPr algn="ctr" rtl="1">
                        <a:lnSpc>
                          <a:spcPct val="115000"/>
                        </a:lnSpc>
                        <a:spcAft>
                          <a:spcPts val="0"/>
                        </a:spcAft>
                      </a:pPr>
                      <a:r>
                        <a:rPr lang="en-US" sz="1400" dirty="0">
                          <a:latin typeface="Comic Sans MS"/>
                          <a:ea typeface="Calibri"/>
                          <a:cs typeface="Arial"/>
                        </a:rPr>
                        <a:t>j</a:t>
                      </a:r>
                      <a:endParaRPr lang="ru-RU" sz="1100" dirty="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o</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w</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i</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dirty="0">
                          <a:latin typeface="Comic Sans MS"/>
                          <a:ea typeface="Calibri"/>
                          <a:cs typeface="Arial"/>
                        </a:rPr>
                        <a:t>x</a:t>
                      </a:r>
                      <a:endParaRPr lang="ru-RU" sz="1100" dirty="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t</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b</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y</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41300">
                <a:tc>
                  <a:txBody>
                    <a:bodyPr/>
                    <a:lstStyle/>
                    <a:p>
                      <a:pPr algn="ctr" rtl="1">
                        <a:lnSpc>
                          <a:spcPct val="115000"/>
                        </a:lnSpc>
                        <a:spcAft>
                          <a:spcPts val="0"/>
                        </a:spcAft>
                      </a:pPr>
                      <a:r>
                        <a:rPr lang="en-GB" sz="1400">
                          <a:latin typeface="Comic Sans MS"/>
                          <a:ea typeface="Calibri"/>
                          <a:cs typeface="Arial"/>
                        </a:rPr>
                        <a:t>p</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z</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v</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r</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m</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b</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h</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57175">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v</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q</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q</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u</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s</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41300">
                <a:tc>
                  <a:txBody>
                    <a:bodyPr/>
                    <a:lstStyle/>
                    <a:p>
                      <a:pPr algn="ctr" rtl="1">
                        <a:lnSpc>
                          <a:spcPct val="115000"/>
                        </a:lnSpc>
                        <a:spcAft>
                          <a:spcPts val="0"/>
                        </a:spcAft>
                      </a:pPr>
                      <a:r>
                        <a:rPr lang="en-GB" sz="1400">
                          <a:latin typeface="Comic Sans MS"/>
                          <a:ea typeface="Calibri"/>
                          <a:cs typeface="Arial"/>
                        </a:rPr>
                        <a:t>r</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u</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p</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l</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d</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p</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i</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h</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s</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z</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41300">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m</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l</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o</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o</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y</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f</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c</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41300">
                <a:tc>
                  <a:txBody>
                    <a:bodyPr/>
                    <a:lstStyle/>
                    <a:p>
                      <a:pPr algn="ctr" rtl="1">
                        <a:lnSpc>
                          <a:spcPct val="115000"/>
                        </a:lnSpc>
                        <a:spcAft>
                          <a:spcPts val="0"/>
                        </a:spcAft>
                      </a:pPr>
                      <a:r>
                        <a:rPr lang="en-GB" sz="1400">
                          <a:latin typeface="Comic Sans MS"/>
                          <a:ea typeface="Calibri"/>
                          <a:cs typeface="Arial"/>
                        </a:rPr>
                        <a:t>c</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v</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c</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c</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u</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p</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v</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c</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x</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t</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41300">
                <a:tc>
                  <a:txBody>
                    <a:bodyPr/>
                    <a:lstStyle/>
                    <a:p>
                      <a:pPr algn="ctr" rtl="1">
                        <a:lnSpc>
                          <a:spcPct val="115000"/>
                        </a:lnSpc>
                        <a:spcAft>
                          <a:spcPts val="0"/>
                        </a:spcAft>
                      </a:pPr>
                      <a:r>
                        <a:rPr lang="en-GB" sz="1400">
                          <a:latin typeface="Comic Sans MS"/>
                          <a:ea typeface="Calibri"/>
                          <a:cs typeface="Arial"/>
                        </a:rPr>
                        <a:t>h</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d</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d</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y</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l</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y</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c</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i</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b</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57175">
                <a:tc>
                  <a:txBody>
                    <a:bodyPr/>
                    <a:lstStyle/>
                    <a:p>
                      <a:pPr algn="ctr" rtl="1">
                        <a:lnSpc>
                          <a:spcPct val="115000"/>
                        </a:lnSpc>
                        <a:spcAft>
                          <a:spcPts val="0"/>
                        </a:spcAft>
                      </a:pPr>
                      <a:r>
                        <a:rPr lang="en-GB" sz="1400">
                          <a:latin typeface="Comic Sans MS"/>
                          <a:ea typeface="Calibri"/>
                          <a:cs typeface="Arial"/>
                        </a:rPr>
                        <a:t>u</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r</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p</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s</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t</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t</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a</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y</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41300">
                <a:tc>
                  <a:txBody>
                    <a:bodyPr/>
                    <a:lstStyle/>
                    <a:p>
                      <a:pPr algn="ctr" rtl="1">
                        <a:lnSpc>
                          <a:spcPct val="115000"/>
                        </a:lnSpc>
                        <a:spcAft>
                          <a:spcPts val="0"/>
                        </a:spcAft>
                      </a:pPr>
                      <a:r>
                        <a:rPr lang="en-GB" sz="1400">
                          <a:latin typeface="Comic Sans MS"/>
                          <a:ea typeface="Calibri"/>
                          <a:cs typeface="Arial"/>
                        </a:rPr>
                        <a:t>t</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US"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b</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u</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l</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r</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b</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z</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r h="257175">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i</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g</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n</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e</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r</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a:latin typeface="Comic Sans MS"/>
                          <a:ea typeface="Calibri"/>
                          <a:cs typeface="Arial"/>
                        </a:rPr>
                        <a:t>i</a:t>
                      </a:r>
                      <a:endParaRPr lang="ru-RU" sz="110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rtl="1">
                        <a:lnSpc>
                          <a:spcPct val="115000"/>
                        </a:lnSpc>
                        <a:spcAft>
                          <a:spcPts val="0"/>
                        </a:spcAft>
                      </a:pPr>
                      <a:r>
                        <a:rPr lang="en-GB" sz="1400" dirty="0">
                          <a:latin typeface="Comic Sans MS"/>
                          <a:ea typeface="Calibri"/>
                          <a:cs typeface="Arial"/>
                        </a:rPr>
                        <a:t>f</a:t>
                      </a:r>
                      <a:endParaRPr lang="ru-RU" sz="1100" dirty="0">
                        <a:latin typeface="Calibri"/>
                        <a:ea typeface="Calibri"/>
                        <a:cs typeface="Arial"/>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r>
            </a:tbl>
          </a:graphicData>
        </a:graphic>
      </p:graphicFrame>
      <p:sp>
        <p:nvSpPr>
          <p:cNvPr id="1033" name="Rectangle 9"/>
          <p:cNvSpPr>
            <a:spLocks noChangeArrowheads="1"/>
          </p:cNvSpPr>
          <p:nvPr/>
        </p:nvSpPr>
        <p:spPr bwMode="auto">
          <a:xfrm>
            <a:off x="0" y="78579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en-US" sz="13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Find ten means of transport </a:t>
            </a:r>
            <a:r>
              <a:rPr kumimoji="0" lang="en-US"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in the word search:</a:t>
            </a:r>
            <a:r>
              <a:rPr kumimoji="0" lang="en-US" sz="1200" b="1" i="0" u="none" strike="noStrike" cap="none" normalizeH="0" baseline="0" dirty="0" smtClean="0">
                <a:ln>
                  <a:noFill/>
                </a:ln>
                <a:solidFill>
                  <a:srgbClr val="000000"/>
                </a:solidFill>
                <a:effectLst/>
                <a:latin typeface="Comic Sans MS" pitchFamily="66"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428596" y="4500570"/>
            <a:ext cx="3435350" cy="1647813"/>
          </a:xfrm>
          <a:prstGeom prst="rect">
            <a:avLst/>
          </a:prstGeom>
          <a:solidFill>
            <a:srgbClr val="FFFFFF"/>
          </a:solidFill>
          <a:ln w="19050">
            <a:solidFill>
              <a:srgbClr val="9BBB59"/>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ru-RU" sz="1200" b="1"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1" i="1" u="sng" strike="noStrike" cap="none" normalizeH="0" baseline="0" dirty="0" err="1" smtClean="0">
                <a:ln>
                  <a:noFill/>
                </a:ln>
                <a:solidFill>
                  <a:schemeClr val="tx1"/>
                </a:solidFill>
                <a:effectLst/>
                <a:latin typeface="Comic Sans MS" pitchFamily="66" charset="0"/>
                <a:cs typeface="Arial" pitchFamily="34" charset="0"/>
              </a:rPr>
              <a:t>Circle</a:t>
            </a:r>
            <a:r>
              <a:rPr kumimoji="0" lang="ru-RU" sz="1200" b="1" i="1" u="sng" strike="noStrike" cap="none" normalizeH="0" baseline="0" dirty="0" smtClean="0">
                <a:ln>
                  <a:noFill/>
                </a:ln>
                <a:solidFill>
                  <a:schemeClr val="tx1"/>
                </a:solidFill>
                <a:effectLst/>
                <a:latin typeface="Comic Sans MS" pitchFamily="66" charset="0"/>
                <a:cs typeface="Arial" pitchFamily="34" charset="0"/>
              </a:rPr>
              <a:t> </a:t>
            </a:r>
            <a:r>
              <a:rPr kumimoji="0" lang="ru-RU" sz="1200" b="1" i="1" u="sng" strike="noStrike" cap="none" normalizeH="0" baseline="0" dirty="0" err="1" smtClean="0">
                <a:ln>
                  <a:noFill/>
                </a:ln>
                <a:solidFill>
                  <a:schemeClr val="tx1"/>
                </a:solidFill>
                <a:effectLst/>
                <a:latin typeface="Comic Sans MS" pitchFamily="66" charset="0"/>
                <a:cs typeface="Arial" pitchFamily="34" charset="0"/>
              </a:rPr>
              <a:t>the</a:t>
            </a:r>
            <a:r>
              <a:rPr kumimoji="0" lang="ru-RU" sz="1200" b="1" i="1" u="sng" strike="noStrike" cap="none" normalizeH="0" baseline="0" dirty="0" smtClean="0">
                <a:ln>
                  <a:noFill/>
                </a:ln>
                <a:solidFill>
                  <a:schemeClr val="tx1"/>
                </a:solidFill>
                <a:effectLst/>
                <a:latin typeface="Comic Sans MS" pitchFamily="66" charset="0"/>
                <a:cs typeface="Arial" pitchFamily="34" charset="0"/>
              </a:rPr>
              <a:t> </a:t>
            </a:r>
            <a:r>
              <a:rPr kumimoji="0" lang="ru-RU" sz="1200" b="1" i="1" u="sng" strike="noStrike" cap="none" normalizeH="0" baseline="0" dirty="0" err="1" smtClean="0">
                <a:ln>
                  <a:noFill/>
                </a:ln>
                <a:solidFill>
                  <a:schemeClr val="tx1"/>
                </a:solidFill>
                <a:effectLst/>
                <a:latin typeface="Comic Sans MS" pitchFamily="66" charset="0"/>
                <a:cs typeface="Arial" pitchFamily="34" charset="0"/>
              </a:rPr>
              <a:t>odd</a:t>
            </a:r>
            <a:r>
              <a:rPr kumimoji="0" lang="ru-RU" sz="1200" b="1" i="1" u="sng" strike="noStrike" cap="none" normalizeH="0" baseline="0" dirty="0" smtClean="0">
                <a:ln>
                  <a:noFill/>
                </a:ln>
                <a:solidFill>
                  <a:schemeClr val="tx1"/>
                </a:solidFill>
                <a:effectLst/>
                <a:latin typeface="Comic Sans MS" pitchFamily="66" charset="0"/>
                <a:cs typeface="Arial" pitchFamily="34" charset="0"/>
              </a:rPr>
              <a:t> </a:t>
            </a:r>
            <a:r>
              <a:rPr kumimoji="0" lang="ru-RU" sz="1200" b="1" i="1" u="sng" strike="noStrike" cap="none" normalizeH="0" baseline="0" dirty="0" err="1" smtClean="0">
                <a:ln>
                  <a:noFill/>
                </a:ln>
                <a:solidFill>
                  <a:schemeClr val="tx1"/>
                </a:solidFill>
                <a:effectLst/>
                <a:latin typeface="Comic Sans MS" pitchFamily="66" charset="0"/>
                <a:cs typeface="Arial" pitchFamily="34" charset="0"/>
              </a:rPr>
              <a:t>one</a:t>
            </a:r>
            <a:r>
              <a:rPr kumimoji="0" lang="ru-RU" sz="1200" b="1" i="1" u="sng" strike="noStrike" cap="none" normalizeH="0" baseline="0" dirty="0" smtClean="0">
                <a:ln>
                  <a:noFill/>
                </a:ln>
                <a:solidFill>
                  <a:schemeClr val="tx1"/>
                </a:solidFill>
                <a:effectLst/>
                <a:latin typeface="Comic Sans MS" pitchFamily="66" charset="0"/>
                <a:cs typeface="Arial" pitchFamily="34" charset="0"/>
              </a:rPr>
              <a:t> </a:t>
            </a:r>
            <a:r>
              <a:rPr kumimoji="0" lang="ru-RU" sz="1200" b="1" i="1" u="sng" strike="noStrike" cap="none" normalizeH="0" baseline="0" dirty="0" err="1" smtClean="0">
                <a:ln>
                  <a:noFill/>
                </a:ln>
                <a:solidFill>
                  <a:schemeClr val="tx1"/>
                </a:solidFill>
                <a:effectLst/>
                <a:latin typeface="Comic Sans MS" pitchFamily="66" charset="0"/>
                <a:cs typeface="Arial" pitchFamily="34" charset="0"/>
              </a:rPr>
              <a:t>out</a:t>
            </a:r>
            <a:r>
              <a:rPr kumimoji="0" lang="ru-RU" sz="1200" b="1" i="1" u="sng" strike="noStrike" cap="none" normalizeH="0" baseline="0" dirty="0" smtClean="0">
                <a:ln>
                  <a:noFill/>
                </a:ln>
                <a:solidFill>
                  <a:schemeClr val="tx1"/>
                </a:solidFill>
                <a:effectLst/>
                <a:latin typeface="Comic Sans MS" pitchFamily="66" charset="0"/>
                <a:cs typeface="Arial" pitchFamily="34" charset="0"/>
              </a:rPr>
              <a:t>.</a:t>
            </a:r>
            <a:endParaRPr kumimoji="0" lang="ru-RU" sz="12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omic Sans MS" pitchFamily="66" charset="0"/>
                <a:cs typeface="Arial" pitchFamily="34" charset="0"/>
              </a:rPr>
              <a:t>1</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car</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bus</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plane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bicycle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omic Sans MS" pitchFamily="66" charset="0"/>
                <a:cs typeface="Arial" pitchFamily="34" charset="0"/>
              </a:rPr>
              <a:t>2</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plane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ship</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helicopter</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balloon</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omic Sans MS" pitchFamily="66" charset="0"/>
                <a:cs typeface="Arial" pitchFamily="34" charset="0"/>
              </a:rPr>
              <a:t>3</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parachute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ship</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speed</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boat</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jet</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ski</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omic Sans MS" pitchFamily="66" charset="0"/>
                <a:cs typeface="Arial" pitchFamily="34" charset="0"/>
              </a:rPr>
              <a:t>4</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lorry</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taxi</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train</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van</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omic Sans MS" pitchFamily="66" charset="0"/>
                <a:cs typeface="Arial" pitchFamily="34" charset="0"/>
              </a:rPr>
              <a:t>5</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police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car</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fire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engine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ambulance</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 </a:t>
            </a:r>
            <a:r>
              <a:rPr kumimoji="0" lang="ru-RU" sz="1200" b="0" i="0" u="none" strike="noStrike" cap="none" normalizeH="0" baseline="0" dirty="0" err="1" smtClean="0">
                <a:ln>
                  <a:noFill/>
                </a:ln>
                <a:solidFill>
                  <a:schemeClr val="tx1"/>
                </a:solidFill>
                <a:effectLst/>
                <a:latin typeface="Comic Sans MS" pitchFamily="66" charset="0"/>
                <a:cs typeface="Arial" pitchFamily="34" charset="0"/>
              </a:rPr>
              <a:t>car</a:t>
            </a:r>
            <a:r>
              <a:rPr kumimoji="0" lang="ru-RU" sz="1200" b="0" i="0" u="none" strike="noStrike" cap="none" normalizeH="0" baseline="0" dirty="0" smtClean="0">
                <a:ln>
                  <a:noFill/>
                </a:ln>
                <a:solidFill>
                  <a:schemeClr val="tx1"/>
                </a:solidFill>
                <a:effectLst/>
                <a:latin typeface="Comic Sans MS" pitchFamily="66"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36" name="Group 12"/>
          <p:cNvGrpSpPr>
            <a:grpSpLocks/>
          </p:cNvGrpSpPr>
          <p:nvPr/>
        </p:nvGrpSpPr>
        <p:grpSpPr bwMode="auto">
          <a:xfrm>
            <a:off x="4929190" y="3643314"/>
            <a:ext cx="3444875" cy="1609725"/>
            <a:chOff x="950" y="13155"/>
            <a:chExt cx="5425" cy="2535"/>
          </a:xfrm>
        </p:grpSpPr>
        <p:grpSp>
          <p:nvGrpSpPr>
            <p:cNvPr id="1037" name="Group 13"/>
            <p:cNvGrpSpPr>
              <a:grpSpLocks/>
            </p:cNvGrpSpPr>
            <p:nvPr/>
          </p:nvGrpSpPr>
          <p:grpSpPr bwMode="auto">
            <a:xfrm>
              <a:off x="950" y="13995"/>
              <a:ext cx="5425" cy="1695"/>
              <a:chOff x="950" y="13995"/>
              <a:chExt cx="5425" cy="1695"/>
            </a:xfrm>
          </p:grpSpPr>
          <p:sp>
            <p:nvSpPr>
              <p:cNvPr id="1038" name="AutoShape 14"/>
              <p:cNvSpPr>
                <a:spLocks noChangeArrowheads="1"/>
              </p:cNvSpPr>
              <p:nvPr/>
            </p:nvSpPr>
            <p:spPr bwMode="auto">
              <a:xfrm>
                <a:off x="950" y="13995"/>
                <a:ext cx="1800" cy="555"/>
              </a:xfrm>
              <a:prstGeom prst="roundRect">
                <a:avLst>
                  <a:gd name="adj" fmla="val 16667"/>
                </a:avLst>
              </a:prstGeom>
              <a:solidFill>
                <a:srgbClr val="FFFFFF"/>
              </a:solidFill>
              <a:ln w="28575">
                <a:solidFill>
                  <a:srgbClr val="00206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Kristen ITC" pitchFamily="66" charset="0"/>
                    <a:cs typeface="Arial" pitchFamily="34" charset="0"/>
                  </a:rPr>
                  <a:t>fast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AutoShape 15"/>
              <p:cNvSpPr>
                <a:spLocks noChangeArrowheads="1"/>
              </p:cNvSpPr>
              <p:nvPr/>
            </p:nvSpPr>
            <p:spPr bwMode="auto">
              <a:xfrm>
                <a:off x="2775" y="15135"/>
                <a:ext cx="1800" cy="555"/>
              </a:xfrm>
              <a:prstGeom prst="roundRect">
                <a:avLst>
                  <a:gd name="adj" fmla="val 16667"/>
                </a:avLst>
              </a:prstGeom>
              <a:solidFill>
                <a:srgbClr val="FFFFFF"/>
              </a:solidFill>
              <a:ln w="28575">
                <a:solidFill>
                  <a:srgbClr val="40DCDC"/>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enjoyable</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AutoShape 16"/>
              <p:cNvSpPr>
                <a:spLocks noChangeArrowheads="1"/>
              </p:cNvSpPr>
              <p:nvPr/>
            </p:nvSpPr>
            <p:spPr bwMode="auto">
              <a:xfrm>
                <a:off x="2750" y="13995"/>
                <a:ext cx="1800" cy="555"/>
              </a:xfrm>
              <a:prstGeom prst="roundRect">
                <a:avLst>
                  <a:gd name="adj" fmla="val 16667"/>
                </a:avLst>
              </a:prstGeom>
              <a:solidFill>
                <a:srgbClr val="FFFFFF"/>
              </a:solidFill>
              <a:ln w="2857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cheap</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4550" y="13995"/>
                <a:ext cx="1800" cy="555"/>
              </a:xfrm>
              <a:prstGeom prst="roundRect">
                <a:avLst>
                  <a:gd name="adj" fmla="val 16667"/>
                </a:avLst>
              </a:prstGeom>
              <a:solidFill>
                <a:srgbClr val="FFFFFF"/>
              </a:solidFill>
              <a:ln w="2857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expensive</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AutoShape 18"/>
              <p:cNvSpPr>
                <a:spLocks noChangeArrowheads="1"/>
              </p:cNvSpPr>
              <p:nvPr/>
            </p:nvSpPr>
            <p:spPr bwMode="auto">
              <a:xfrm>
                <a:off x="4575" y="14565"/>
                <a:ext cx="1800" cy="555"/>
              </a:xfrm>
              <a:prstGeom prst="roundRect">
                <a:avLst>
                  <a:gd name="adj" fmla="val 16667"/>
                </a:avLst>
              </a:prstGeom>
              <a:solidFill>
                <a:srgbClr val="FFFFFF"/>
              </a:solidFill>
              <a:ln w="28575">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comfortable</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AutoShape 19"/>
              <p:cNvSpPr>
                <a:spLocks noChangeArrowheads="1"/>
              </p:cNvSpPr>
              <p:nvPr/>
            </p:nvSpPr>
            <p:spPr bwMode="auto">
              <a:xfrm>
                <a:off x="965" y="14565"/>
                <a:ext cx="1800" cy="555"/>
              </a:xfrm>
              <a:prstGeom prst="roundRect">
                <a:avLst>
                  <a:gd name="adj" fmla="val 16667"/>
                </a:avLst>
              </a:prstGeom>
              <a:solidFill>
                <a:srgbClr val="FFFFFF"/>
              </a:solidFill>
              <a:ln w="2857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slow</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AutoShape 20"/>
              <p:cNvSpPr>
                <a:spLocks noChangeArrowheads="1"/>
              </p:cNvSpPr>
              <p:nvPr/>
            </p:nvSpPr>
            <p:spPr bwMode="auto">
              <a:xfrm>
                <a:off x="965" y="15135"/>
                <a:ext cx="1800" cy="555"/>
              </a:xfrm>
              <a:prstGeom prst="roundRect">
                <a:avLst>
                  <a:gd name="adj" fmla="val 16667"/>
                </a:avLst>
              </a:prstGeom>
              <a:solidFill>
                <a:srgbClr val="FFFFFF"/>
              </a:solidFill>
              <a:ln w="28575">
                <a:solidFill>
                  <a:srgbClr val="E36C0A"/>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Kristen ITC" pitchFamily="66" charset="0"/>
                    <a:cs typeface="Arial" pitchFamily="34" charset="0"/>
                  </a:rPr>
                  <a:t>convenient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AutoShape 21"/>
              <p:cNvSpPr>
                <a:spLocks noChangeArrowheads="1"/>
              </p:cNvSpPr>
              <p:nvPr/>
            </p:nvSpPr>
            <p:spPr bwMode="auto">
              <a:xfrm>
                <a:off x="4575" y="15135"/>
                <a:ext cx="1800" cy="555"/>
              </a:xfrm>
              <a:prstGeom prst="roundRect">
                <a:avLst>
                  <a:gd name="adj" fmla="val 16667"/>
                </a:avLst>
              </a:prstGeom>
              <a:solidFill>
                <a:srgbClr val="FFFFFF"/>
              </a:solidFill>
              <a:ln w="28575">
                <a:solidFill>
                  <a:srgbClr val="00206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boring</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AutoShape 22"/>
              <p:cNvSpPr>
                <a:spLocks noChangeArrowheads="1"/>
              </p:cNvSpPr>
              <p:nvPr/>
            </p:nvSpPr>
            <p:spPr bwMode="auto">
              <a:xfrm>
                <a:off x="2775" y="14565"/>
                <a:ext cx="1800" cy="555"/>
              </a:xfrm>
              <a:prstGeom prst="roundRect">
                <a:avLst>
                  <a:gd name="adj" fmla="val 16667"/>
                </a:avLst>
              </a:prstGeom>
              <a:solidFill>
                <a:srgbClr val="FFFFFF"/>
              </a:solidFill>
              <a:ln w="28575">
                <a:solidFill>
                  <a:srgbClr val="FFC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smtClean="0">
                    <a:ln>
                      <a:noFill/>
                    </a:ln>
                    <a:solidFill>
                      <a:schemeClr val="tx1"/>
                    </a:solidFill>
                    <a:effectLst/>
                    <a:latin typeface="Kristen ITC" pitchFamily="66" charset="0"/>
                    <a:cs typeface="Arial" pitchFamily="34" charset="0"/>
                  </a:rPr>
                  <a:t>tiring</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47" name="Text Box 23"/>
            <p:cNvSpPr txBox="1">
              <a:spLocks noChangeArrowheads="1"/>
            </p:cNvSpPr>
            <p:nvPr/>
          </p:nvSpPr>
          <p:spPr bwMode="auto">
            <a:xfrm>
              <a:off x="1170" y="13155"/>
              <a:ext cx="4801" cy="840"/>
            </a:xfrm>
            <a:prstGeom prst="rect">
              <a:avLst/>
            </a:prstGeom>
            <a:solidFill>
              <a:srgbClr val="FFFFFF"/>
            </a:solidFill>
            <a:ln w="1905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Arial" pitchFamily="34" charset="0"/>
                </a:rPr>
                <a:t>D- </a:t>
              </a:r>
              <a:r>
                <a:rPr kumimoji="0" lang="en-US" sz="1200" b="0" i="0" u="none" strike="noStrike" cap="none" normalizeH="0" baseline="0" smtClean="0">
                  <a:ln>
                    <a:noFill/>
                  </a:ln>
                  <a:solidFill>
                    <a:schemeClr val="tx1"/>
                  </a:solidFill>
                  <a:effectLst/>
                  <a:latin typeface="Comic Sans MS" pitchFamily="66" charset="0"/>
                  <a:cs typeface="Arial" pitchFamily="34" charset="0"/>
                </a:rPr>
                <a:t>Use the adjectives to describe the means of the transport.</a:t>
              </a:r>
              <a:endParaRPr kumimoji="0" lang="en-US" sz="1200" b="1" i="0" u="none" strike="noStrike" cap="none" normalizeH="0" baseline="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048" name="3364384" descr="http://www.fotosearch.es/thumb/UNC/UNC240/u11056956.jpg"/>
          <p:cNvPicPr>
            <a:picLocks noChangeAspect="1" noChangeArrowheads="1"/>
          </p:cNvPicPr>
          <p:nvPr/>
        </p:nvPicPr>
        <p:blipFill>
          <a:blip r:embed="rId10" r:link="rId11">
            <a:clrChange>
              <a:clrFrom>
                <a:srgbClr val="FFFFFF"/>
              </a:clrFrom>
              <a:clrTo>
                <a:srgbClr val="FFFFFF">
                  <a:alpha val="0"/>
                </a:srgbClr>
              </a:clrTo>
            </a:clrChange>
          </a:blip>
          <a:srcRect/>
          <a:stretch>
            <a:fillRect/>
          </a:stretch>
        </p:blipFill>
        <p:spPr bwMode="auto">
          <a:xfrm>
            <a:off x="3786182" y="1500174"/>
            <a:ext cx="809625" cy="533400"/>
          </a:xfrm>
          <a:prstGeom prst="rect">
            <a:avLst/>
          </a:prstGeom>
          <a:noFill/>
          <a:ln w="9525">
            <a:noFill/>
            <a:miter lim="800000"/>
            <a:headEnd/>
            <a:tailEnd/>
          </a:ln>
        </p:spPr>
      </p:pic>
      <p:pic>
        <p:nvPicPr>
          <p:cNvPr id="1049" name="3364653" descr="http://www.fotosearch.es/thumb/UNC/UNC244/u12530055.jpg"/>
          <p:cNvPicPr>
            <a:picLocks noChangeAspect="1" noChangeArrowheads="1"/>
          </p:cNvPicPr>
          <p:nvPr/>
        </p:nvPicPr>
        <p:blipFill>
          <a:blip r:embed="rId12" r:link="rId13">
            <a:clrChange>
              <a:clrFrom>
                <a:srgbClr val="FFFFFF"/>
              </a:clrFrom>
              <a:clrTo>
                <a:srgbClr val="FFFFFF">
                  <a:alpha val="0"/>
                </a:srgbClr>
              </a:clrTo>
            </a:clrChange>
          </a:blip>
          <a:srcRect/>
          <a:stretch>
            <a:fillRect/>
          </a:stretch>
        </p:blipFill>
        <p:spPr bwMode="auto">
          <a:xfrm>
            <a:off x="5214942" y="1857364"/>
            <a:ext cx="895350" cy="476250"/>
          </a:xfrm>
          <a:prstGeom prst="rect">
            <a:avLst/>
          </a:prstGeom>
          <a:noFill/>
          <a:ln w="9525">
            <a:noFill/>
            <a:miter lim="800000"/>
            <a:headEnd/>
            <a:tailEnd/>
          </a:ln>
        </p:spPr>
      </p:pic>
      <p:pic>
        <p:nvPicPr>
          <p:cNvPr id="1050" name="Picture 36" descr="http://www.clker.com/cliparts/1/1/Y/Z/2/O/blue-van-md.png"/>
          <p:cNvPicPr>
            <a:picLocks noChangeAspect="1" noChangeArrowheads="1"/>
          </p:cNvPicPr>
          <p:nvPr/>
        </p:nvPicPr>
        <p:blipFill>
          <a:blip r:embed="rId14" r:link="rId15" cstate="print"/>
          <a:srcRect/>
          <a:stretch>
            <a:fillRect/>
          </a:stretch>
        </p:blipFill>
        <p:spPr bwMode="auto">
          <a:xfrm>
            <a:off x="3643306" y="2571744"/>
            <a:ext cx="647700" cy="495300"/>
          </a:xfrm>
          <a:prstGeom prst="rect">
            <a:avLst/>
          </a:prstGeom>
          <a:noFill/>
          <a:ln w="9525">
            <a:noFill/>
            <a:miter lim="800000"/>
            <a:headEnd/>
            <a:tailEnd/>
          </a:ln>
        </p:spPr>
      </p:pic>
      <p:pic>
        <p:nvPicPr>
          <p:cNvPr id="1051" name="53592313" descr="http://www.fotosearch.es/thumb/CSP/CSP176/k1767285.jpg"/>
          <p:cNvPicPr>
            <a:picLocks noChangeAspect="1" noChangeArrowheads="1"/>
          </p:cNvPicPr>
          <p:nvPr/>
        </p:nvPicPr>
        <p:blipFill>
          <a:blip r:embed="rId16" r:link="rId17">
            <a:clrChange>
              <a:clrFrom>
                <a:srgbClr val="FFFFFF"/>
              </a:clrFrom>
              <a:clrTo>
                <a:srgbClr val="FFFFFF">
                  <a:alpha val="0"/>
                </a:srgbClr>
              </a:clrTo>
            </a:clrChange>
          </a:blip>
          <a:srcRect/>
          <a:stretch>
            <a:fillRect/>
          </a:stretch>
        </p:blipFill>
        <p:spPr bwMode="auto">
          <a:xfrm>
            <a:off x="7929586" y="2786058"/>
            <a:ext cx="831850" cy="571500"/>
          </a:xfrm>
          <a:prstGeom prst="rect">
            <a:avLst/>
          </a:prstGeom>
          <a:noFill/>
          <a:ln w="9525">
            <a:noFill/>
            <a:miter lim="800000"/>
            <a:headEnd/>
            <a:tailEnd/>
          </a:ln>
        </p:spPr>
      </p:pic>
      <p:pic>
        <p:nvPicPr>
          <p:cNvPr id="1052" name="Picture 37" descr="http://www.clipartandcrafts.com/clipart/themes/seasons/images/tricycle.gif"/>
          <p:cNvPicPr>
            <a:picLocks noChangeAspect="1" noChangeArrowheads="1"/>
          </p:cNvPicPr>
          <p:nvPr/>
        </p:nvPicPr>
        <p:blipFill>
          <a:blip r:embed="rId18" r:link="rId19">
            <a:clrChange>
              <a:clrFrom>
                <a:srgbClr val="FFFFFF"/>
              </a:clrFrom>
              <a:clrTo>
                <a:srgbClr val="FFFFFF">
                  <a:alpha val="0"/>
                </a:srgbClr>
              </a:clrTo>
            </a:clrChange>
          </a:blip>
          <a:srcRect/>
          <a:stretch>
            <a:fillRect/>
          </a:stretch>
        </p:blipFill>
        <p:spPr bwMode="auto">
          <a:xfrm>
            <a:off x="6572264" y="2571744"/>
            <a:ext cx="781050" cy="495300"/>
          </a:xfrm>
          <a:prstGeom prst="rect">
            <a:avLst/>
          </a:prstGeom>
          <a:noFill/>
          <a:ln w="9525">
            <a:noFill/>
            <a:miter lim="800000"/>
            <a:headEnd/>
            <a:tailEnd/>
          </a:ln>
        </p:spPr>
      </p:pic>
      <p:pic>
        <p:nvPicPr>
          <p:cNvPr id="1053" name="Picture 1"/>
          <p:cNvPicPr>
            <a:picLocks noChangeAspect="1" noChangeArrowheads="1"/>
          </p:cNvPicPr>
          <p:nvPr/>
        </p:nvPicPr>
        <p:blipFill>
          <a:blip r:embed="rId20"/>
          <a:srcRect/>
          <a:stretch>
            <a:fillRect/>
          </a:stretch>
        </p:blipFill>
        <p:spPr bwMode="auto">
          <a:xfrm>
            <a:off x="5000628" y="2928934"/>
            <a:ext cx="771525" cy="514350"/>
          </a:xfrm>
          <a:prstGeom prst="rect">
            <a:avLst/>
          </a:prstGeom>
          <a:noFill/>
          <a:ln w="9525">
            <a:noFill/>
            <a:miter lim="800000"/>
            <a:headEnd/>
            <a:tailEnd/>
          </a:ln>
        </p:spPr>
      </p:pic>
      <p:pic>
        <p:nvPicPr>
          <p:cNvPr id="1054" name="Picture 24" descr="http://library.thinkquest.org/04oct/00450/bigbluesubway.gif"/>
          <p:cNvPicPr>
            <a:picLocks noChangeAspect="1" noChangeArrowheads="1"/>
          </p:cNvPicPr>
          <p:nvPr/>
        </p:nvPicPr>
        <p:blipFill>
          <a:blip r:embed="rId21" r:link="rId22" cstate="print"/>
          <a:srcRect/>
          <a:stretch>
            <a:fillRect/>
          </a:stretch>
        </p:blipFill>
        <p:spPr bwMode="auto">
          <a:xfrm>
            <a:off x="4500562" y="5572140"/>
            <a:ext cx="857250" cy="609600"/>
          </a:xfrm>
          <a:prstGeom prst="rect">
            <a:avLst/>
          </a:prstGeom>
          <a:noFill/>
          <a:ln w="9525">
            <a:noFill/>
            <a:miter lim="800000"/>
            <a:headEnd/>
            <a:tailEnd/>
          </a:ln>
        </p:spPr>
      </p:pic>
      <p:pic>
        <p:nvPicPr>
          <p:cNvPr id="1055" name="57213894" descr="http://www.fotosearch.es/thumb/CSP/CSP529/k5292371.jpg"/>
          <p:cNvPicPr>
            <a:picLocks noChangeAspect="1" noChangeArrowheads="1"/>
          </p:cNvPicPr>
          <p:nvPr/>
        </p:nvPicPr>
        <p:blipFill>
          <a:blip r:embed="rId23" r:link="rId24"/>
          <a:srcRect/>
          <a:stretch>
            <a:fillRect/>
          </a:stretch>
        </p:blipFill>
        <p:spPr bwMode="auto">
          <a:xfrm>
            <a:off x="8001024" y="5715016"/>
            <a:ext cx="962025" cy="609600"/>
          </a:xfrm>
          <a:prstGeom prst="rect">
            <a:avLst/>
          </a:prstGeom>
          <a:noFill/>
          <a:ln w="9525">
            <a:noFill/>
            <a:miter lim="800000"/>
            <a:headEnd/>
            <a:tailEnd/>
          </a:ln>
        </p:spPr>
      </p:pic>
      <p:pic>
        <p:nvPicPr>
          <p:cNvPr id="1056" name="Picture 34" descr="http://www.eastbournelions.net/images/Motorbikeclipart.jpg"/>
          <p:cNvPicPr>
            <a:picLocks noChangeAspect="1" noChangeArrowheads="1"/>
          </p:cNvPicPr>
          <p:nvPr/>
        </p:nvPicPr>
        <p:blipFill>
          <a:blip r:embed="rId25" r:link="rId26">
            <a:clrChange>
              <a:clrFrom>
                <a:srgbClr val="FAFAFA"/>
              </a:clrFrom>
              <a:clrTo>
                <a:srgbClr val="FAFAFA">
                  <a:alpha val="0"/>
                </a:srgbClr>
              </a:clrTo>
            </a:clrChange>
          </a:blip>
          <a:srcRect/>
          <a:stretch>
            <a:fillRect/>
          </a:stretch>
        </p:blipFill>
        <p:spPr bwMode="auto">
          <a:xfrm>
            <a:off x="6357950" y="5929330"/>
            <a:ext cx="895350" cy="476250"/>
          </a:xfrm>
          <a:prstGeom prst="rect">
            <a:avLst/>
          </a:prstGeom>
          <a:noFill/>
          <a:ln w="9525">
            <a:noFill/>
            <a:miter lim="800000"/>
            <a:headEnd/>
            <a:tailEnd/>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p:txBody>
          <a:bodyPr>
            <a:normAutofit/>
          </a:bodyPr>
          <a:lstStyle/>
          <a:p>
            <a:r>
              <a:rPr lang="ru-RU" dirty="0" smtClean="0"/>
              <a:t>Интегрированный урок дает возможность не только сформировать УУД, но раскрывает объемную картину мира, позволяет увидеть, что все в мире взаимосвязано, что знания и умения в одной области найдут практическое применение в другой.</a:t>
            </a:r>
          </a:p>
          <a:p>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214290"/>
            <a:ext cx="5429288" cy="6143668"/>
          </a:xfrm>
        </p:spPr>
        <p:txBody>
          <a:bodyPr>
            <a:normAutofit lnSpcReduction="10000"/>
          </a:bodyPr>
          <a:lstStyle/>
          <a:p>
            <a:r>
              <a:rPr lang="ru-RU" b="1" dirty="0" smtClean="0"/>
              <a:t>Одним из новшеств современной методики, направленных на достижение </a:t>
            </a:r>
            <a:r>
              <a:rPr lang="ru-RU" b="1" dirty="0" err="1" smtClean="0"/>
              <a:t>метапредметных</a:t>
            </a:r>
            <a:r>
              <a:rPr lang="ru-RU" b="1" dirty="0" smtClean="0"/>
              <a:t> результатов  является </a:t>
            </a:r>
            <a:r>
              <a:rPr lang="ru-RU" b="1" u="sng" dirty="0" smtClean="0"/>
              <a:t>интегрированный урок.</a:t>
            </a:r>
            <a:r>
              <a:rPr lang="ru-RU" b="1" dirty="0" smtClean="0"/>
              <a:t> Эта технология активно внедряется в школьные программы и связывает, на первый взгляд, несовместимые предметы.  </a:t>
            </a:r>
          </a:p>
          <a:p>
            <a:endParaRPr lang="ru-RU" dirty="0"/>
          </a:p>
        </p:txBody>
      </p:sp>
      <p:pic>
        <p:nvPicPr>
          <p:cNvPr id="3075" name="Picture 3" descr="C:\Documents and Settings\User1\Local Settings\Temporary Internet Files\Content.IE5\1MET0TPU\75275f8bb920249502e320d76a56798d.media.342x297[1].jpg"/>
          <p:cNvPicPr>
            <a:picLocks noChangeAspect="1" noChangeArrowheads="1"/>
          </p:cNvPicPr>
          <p:nvPr/>
        </p:nvPicPr>
        <p:blipFill>
          <a:blip r:embed="rId2"/>
          <a:srcRect/>
          <a:stretch>
            <a:fillRect/>
          </a:stretch>
        </p:blipFill>
        <p:spPr bwMode="auto">
          <a:xfrm>
            <a:off x="5643570" y="2000240"/>
            <a:ext cx="3393932" cy="325755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1143008"/>
          </a:xfrm>
        </p:spPr>
        <p:txBody>
          <a:bodyPr>
            <a:normAutofit/>
          </a:bodyPr>
          <a:lstStyle/>
          <a:p>
            <a:pPr lvl="0"/>
            <a:r>
              <a:rPr lang="ru-RU" sz="2400" dirty="0" smtClean="0"/>
              <a:t>Причины актуальности интегрированного обучения.</a:t>
            </a:r>
            <a:br>
              <a:rPr lang="ru-RU" sz="2400" dirty="0" smtClean="0"/>
            </a:br>
            <a:endParaRPr lang="ru-RU" sz="2400" dirty="0"/>
          </a:p>
        </p:txBody>
      </p:sp>
      <p:sp>
        <p:nvSpPr>
          <p:cNvPr id="3" name="Содержимое 2"/>
          <p:cNvSpPr>
            <a:spLocks noGrp="1"/>
          </p:cNvSpPr>
          <p:nvPr>
            <p:ph idx="1"/>
          </p:nvPr>
        </p:nvSpPr>
        <p:spPr/>
        <p:txBody>
          <a:bodyPr>
            <a:normAutofit fontScale="85000" lnSpcReduction="20000"/>
          </a:bodyPr>
          <a:lstStyle/>
          <a:p>
            <a:pPr lvl="0"/>
            <a:r>
              <a:rPr lang="ru-RU" b="1" dirty="0" smtClean="0"/>
              <a:t>Интеграция позволяет формировать УУД в рамках введения ФГОС.</a:t>
            </a:r>
          </a:p>
          <a:p>
            <a:r>
              <a:rPr lang="ru-RU" b="1" dirty="0" smtClean="0"/>
              <a:t>Интегрированные уроки необходимы для формирования целостной картины мира у детей, пониманию связей между явлениями в природе, обществе и мире в целом.</a:t>
            </a:r>
          </a:p>
          <a:p>
            <a:pPr lvl="0"/>
            <a:r>
              <a:rPr lang="ru-RU" b="1" dirty="0" smtClean="0"/>
              <a:t>Интеграция даёт возможность для самореализации, самовыражения, творчества учителя, способствует раскрытию способностей.</a:t>
            </a:r>
          </a:p>
          <a:p>
            <a:pPr lvl="0"/>
            <a:r>
              <a:rPr lang="ru-RU" b="1" dirty="0" smtClean="0"/>
              <a:t>Современному обществу необходимы высококлассные, хорошо подготовленные специалисты.</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b="1" dirty="0" smtClean="0"/>
              <a:t>При организации интегрированного обучения появляется возможность показать мир во всём его многообразии с привлечением знаний из разных областей, что способствует эмоциональному развитию личности ребёнка и формированию его творческого мышления.</a:t>
            </a:r>
          </a:p>
          <a:p>
            <a:endParaRPr lang="ru-RU"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Цели интегрированного обучения:</a:t>
            </a:r>
            <a:br>
              <a:rPr lang="ru-RU" dirty="0" smtClean="0"/>
            </a:br>
            <a:endParaRPr lang="ru-RU" dirty="0"/>
          </a:p>
        </p:txBody>
      </p:sp>
      <p:sp>
        <p:nvSpPr>
          <p:cNvPr id="3" name="Содержимое 2"/>
          <p:cNvSpPr>
            <a:spLocks noGrp="1"/>
          </p:cNvSpPr>
          <p:nvPr>
            <p:ph idx="1"/>
          </p:nvPr>
        </p:nvSpPr>
        <p:spPr/>
        <p:txBody>
          <a:bodyPr/>
          <a:lstStyle/>
          <a:p>
            <a:r>
              <a:rPr lang="ru-RU" dirty="0" smtClean="0"/>
              <a:t>Создание условий для развития активной, творческой, всесторонне развитой личности.</a:t>
            </a:r>
          </a:p>
          <a:p>
            <a:r>
              <a:rPr lang="ru-RU" dirty="0" smtClean="0"/>
              <a:t>Повышение и развитие интереса учащихся к предметам.</a:t>
            </a:r>
          </a:p>
          <a:p>
            <a:r>
              <a:rPr lang="ru-RU" dirty="0" smtClean="0"/>
              <a:t>Формирование целостного научного мировоззрения через </a:t>
            </a:r>
            <a:r>
              <a:rPr lang="ru-RU" dirty="0" err="1" smtClean="0"/>
              <a:t>системно-деятельностный</a:t>
            </a:r>
            <a:r>
              <a:rPr lang="ru-RU" dirty="0" smtClean="0"/>
              <a:t> подход.</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85850"/>
          </a:xfrm>
        </p:spPr>
        <p:txBody>
          <a:bodyPr>
            <a:normAutofit fontScale="90000"/>
          </a:bodyPr>
          <a:lstStyle/>
          <a:p>
            <a:r>
              <a:rPr lang="ru-RU" b="1" dirty="0" smtClean="0"/>
              <a:t>К вопросу интеграции в обучении обращались многие классики педагогической мысли:</a:t>
            </a:r>
            <a:endParaRPr lang="ru-RU" dirty="0"/>
          </a:p>
        </p:txBody>
      </p:sp>
      <p:sp>
        <p:nvSpPr>
          <p:cNvPr id="3" name="Содержимое 2"/>
          <p:cNvSpPr>
            <a:spLocks noGrp="1"/>
          </p:cNvSpPr>
          <p:nvPr>
            <p:ph idx="1"/>
          </p:nvPr>
        </p:nvSpPr>
        <p:spPr/>
        <p:txBody>
          <a:bodyPr>
            <a:normAutofit/>
          </a:bodyPr>
          <a:lstStyle/>
          <a:p>
            <a:pPr>
              <a:buNone/>
            </a:pPr>
            <a:endParaRPr lang="ru-RU" dirty="0" smtClean="0"/>
          </a:p>
          <a:p>
            <a:endParaRPr lang="ru-RU" dirty="0"/>
          </a:p>
        </p:txBody>
      </p:sp>
      <p:pic>
        <p:nvPicPr>
          <p:cNvPr id="4" name="Содержимое 3" descr="img1.jpg"/>
          <p:cNvPicPr>
            <a:picLocks noChangeAspect="1"/>
          </p:cNvPicPr>
          <p:nvPr/>
        </p:nvPicPr>
        <p:blipFill>
          <a:blip r:embed="rId2"/>
          <a:stretch>
            <a:fillRect/>
          </a:stretch>
        </p:blipFill>
        <p:spPr>
          <a:xfrm>
            <a:off x="214282" y="1857364"/>
            <a:ext cx="4295518" cy="3214710"/>
          </a:xfrm>
          <a:prstGeom prst="rect">
            <a:avLst/>
          </a:prstGeom>
        </p:spPr>
      </p:pic>
      <p:pic>
        <p:nvPicPr>
          <p:cNvPr id="5" name="Рисунок 4" descr="img1.jpg"/>
          <p:cNvPicPr>
            <a:picLocks noChangeAspect="1"/>
          </p:cNvPicPr>
          <p:nvPr/>
        </p:nvPicPr>
        <p:blipFill>
          <a:blip r:embed="rId3"/>
          <a:stretch>
            <a:fillRect/>
          </a:stretch>
        </p:blipFill>
        <p:spPr>
          <a:xfrm>
            <a:off x="4286248" y="2643182"/>
            <a:ext cx="4667282" cy="3500462"/>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jpeg"/>
          <p:cNvPicPr>
            <a:picLocks noGrp="1" noChangeAspect="1"/>
          </p:cNvPicPr>
          <p:nvPr>
            <p:ph idx="1"/>
          </p:nvPr>
        </p:nvPicPr>
        <p:blipFill>
          <a:blip r:embed="rId2"/>
          <a:stretch>
            <a:fillRect/>
          </a:stretch>
        </p:blipFill>
        <p:spPr>
          <a:xfrm>
            <a:off x="214282" y="285728"/>
            <a:ext cx="4929222" cy="3696917"/>
          </a:xfrm>
        </p:spPr>
      </p:pic>
      <p:sp>
        <p:nvSpPr>
          <p:cNvPr id="24578" name="AutoShape 2" descr="https://arhivurokov.ru/multiurok/a/a/3/aa34ffa00b96ce2bfee231fe32172de84e54561d/img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img4.jpg"/>
          <p:cNvPicPr>
            <a:picLocks noChangeAspect="1"/>
          </p:cNvPicPr>
          <p:nvPr/>
        </p:nvPicPr>
        <p:blipFill>
          <a:blip r:embed="rId3"/>
          <a:stretch>
            <a:fillRect/>
          </a:stretch>
        </p:blipFill>
        <p:spPr>
          <a:xfrm>
            <a:off x="4270369" y="3202776"/>
            <a:ext cx="4873631" cy="3655224"/>
          </a:xfrm>
          <a:prstGeom prst="rect">
            <a:avLst/>
          </a:prstGeo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jpeg"/>
          <p:cNvPicPr>
            <a:picLocks noGrp="1" noChangeAspect="1"/>
          </p:cNvPicPr>
          <p:nvPr>
            <p:ph idx="1"/>
          </p:nvPr>
        </p:nvPicPr>
        <p:blipFill>
          <a:blip r:embed="rId2"/>
          <a:stretch>
            <a:fillRect/>
          </a:stretch>
        </p:blipFill>
        <p:spPr>
          <a:xfrm>
            <a:off x="500033" y="571480"/>
            <a:ext cx="4094497" cy="5311780"/>
          </a:xfrm>
        </p:spPr>
      </p:pic>
      <p:sp>
        <p:nvSpPr>
          <p:cNvPr id="5" name="TextBox 4"/>
          <p:cNvSpPr txBox="1"/>
          <p:nvPr/>
        </p:nvSpPr>
        <p:spPr>
          <a:xfrm>
            <a:off x="4929190" y="1214423"/>
            <a:ext cx="4000528" cy="4572031"/>
          </a:xfrm>
          <a:prstGeom prst="rect">
            <a:avLst/>
          </a:prstGeom>
          <a:noFill/>
        </p:spPr>
        <p:txBody>
          <a:bodyPr wrap="square" rtlCol="0">
            <a:spAutoFit/>
          </a:bodyPr>
          <a:lstStyle/>
          <a:p>
            <a:r>
              <a:rPr lang="ru-RU" sz="3600" i="1" dirty="0" smtClean="0"/>
              <a:t>«В процессе обучения </a:t>
            </a:r>
          </a:p>
          <a:p>
            <a:r>
              <a:rPr lang="ru-RU" sz="3600" i="1" dirty="0" smtClean="0"/>
              <a:t>один предмет должен дополняться</a:t>
            </a:r>
          </a:p>
          <a:p>
            <a:r>
              <a:rPr lang="ru-RU" sz="3600" i="1" dirty="0" smtClean="0"/>
              <a:t>элементами другого».</a:t>
            </a:r>
          </a:p>
          <a:p>
            <a:r>
              <a:rPr lang="ru-RU" sz="3600" dirty="0" smtClean="0"/>
              <a:t>Дж. Локк</a:t>
            </a:r>
            <a:endParaRPr lang="ru-RU" sz="36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1284</TotalTime>
  <Words>1172</Words>
  <Application>Microsoft Office PowerPoint</Application>
  <PresentationFormat>Экран (4:3)</PresentationFormat>
  <Paragraphs>235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Трек</vt:lpstr>
      <vt:lpstr>Технология интегрированного обучения на уроках английского языка</vt:lpstr>
      <vt:lpstr>Новые требования </vt:lpstr>
      <vt:lpstr>Слайд 3</vt:lpstr>
      <vt:lpstr>Причины актуальности интегрированного обучения. </vt:lpstr>
      <vt:lpstr>Слайд 5</vt:lpstr>
      <vt:lpstr>Цели интегрированного обучения: </vt:lpstr>
      <vt:lpstr>К вопросу интеграции в обучении обращались многие классики педагогической мысли:</vt:lpstr>
      <vt:lpstr>Слайд 8</vt:lpstr>
      <vt:lpstr>Слайд 9</vt:lpstr>
      <vt:lpstr>Слайд 10</vt:lpstr>
      <vt:lpstr>Преимущества интегрированных уроков. </vt:lpstr>
      <vt:lpstr>При планировании и организации интегрированных уроков учителю важно учитывать следующие условия: </vt:lpstr>
      <vt:lpstr>Взаимодействие учителей: </vt:lpstr>
      <vt:lpstr>Этапы интегрированного урока</vt:lpstr>
      <vt:lpstr>Интеграция на уроках английского языка</vt:lpstr>
      <vt:lpstr>Слайд 16</vt:lpstr>
      <vt:lpstr>Слайд 17</vt:lpstr>
      <vt:lpstr>Слайд 18</vt:lpstr>
      <vt:lpstr>Слайд 19</vt:lpstr>
      <vt:lpstr>These people are always happy, smiling and positive.</vt:lpstr>
      <vt:lpstr>Слайд 21</vt:lpstr>
      <vt:lpstr>Слайд 22</vt:lpstr>
      <vt:lpstr>Слайд 23</vt:lpstr>
      <vt:lpstr>Слайд 24</vt:lpstr>
      <vt:lpstr>Слайд 25</vt:lpstr>
      <vt:lpstr>Слайд 26</vt:lpstr>
      <vt:lpstr>Заключение</vt:lpstr>
    </vt:vector>
  </TitlesOfParts>
  <Company>Temp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интегрированного обучения на уроках английского зыка</dc:title>
  <dc:creator>User</dc:creator>
  <cp:lastModifiedBy>admin2</cp:lastModifiedBy>
  <cp:revision>109</cp:revision>
  <dcterms:created xsi:type="dcterms:W3CDTF">2017-07-11T07:36:04Z</dcterms:created>
  <dcterms:modified xsi:type="dcterms:W3CDTF">2017-08-25T04:59:16Z</dcterms:modified>
</cp:coreProperties>
</file>