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67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" sz="3600" dirty="0" smtClean="0">
                <a:latin typeface="Comic Sans MS"/>
                <a:ea typeface="Comic Sans MS"/>
                <a:cs typeface="Comic Sans MS"/>
                <a:sym typeface="Comic Sans MS"/>
              </a:rPr>
              <a:t>Моделирование</a:t>
            </a:r>
            <a:r>
              <a:rPr lang="ru-RU" sz="3600" dirty="0" smtClean="0"/>
              <a:t>(лат</a:t>
            </a:r>
            <a:r>
              <a:rPr lang="ru-RU" sz="3600" dirty="0" smtClean="0"/>
              <a:t>. </a:t>
            </a:r>
            <a:r>
              <a:rPr lang="ru-RU" sz="3600" dirty="0" err="1" smtClean="0"/>
              <a:t>modus</a:t>
            </a:r>
            <a:r>
              <a:rPr lang="ru-RU" sz="3600" dirty="0" smtClean="0"/>
              <a:t> – мера, образ, способ) </a:t>
            </a:r>
            <a:r>
              <a:rPr lang="ru-RU" sz="3600" dirty="0" smtClean="0"/>
              <a:t>как средство наглядности</a:t>
            </a:r>
            <a:endParaRPr lang="ru-RU" sz="36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ru" dirty="0" smtClean="0"/>
              <a:t>Макаров Н.А</a:t>
            </a:r>
            <a:r>
              <a:rPr lang="ru" dirty="0" smtClean="0"/>
              <a:t>. 10 класс</a:t>
            </a:r>
            <a:endParaRPr lang="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D2E9"/>
            </a:gs>
            <a:gs pos="100000">
              <a:srgbClr val="045962"/>
            </a:gs>
          </a:gsLst>
          <a:lin ang="5400012" scaled="0"/>
        </a:gra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375" y="260575"/>
            <a:ext cx="8468501" cy="4712974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 txBox="1"/>
          <p:nvPr/>
        </p:nvSpPr>
        <p:spPr>
          <a:xfrm>
            <a:off x="4735650" y="2005275"/>
            <a:ext cx="838500" cy="1155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4800"/>
              <a:t>+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6072500" y="1370850"/>
            <a:ext cx="1767300" cy="8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4800"/>
              <a:t>-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1914650" y="1382175"/>
            <a:ext cx="1665300" cy="75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4800"/>
              <a:t>+</a:t>
            </a:r>
          </a:p>
        </p:txBody>
      </p:sp>
      <p:cxnSp>
        <p:nvCxnSpPr>
          <p:cNvPr id="149" name="Shape 149"/>
          <p:cNvCxnSpPr/>
          <p:nvPr/>
        </p:nvCxnSpPr>
        <p:spPr>
          <a:xfrm>
            <a:off x="6616300" y="2333825"/>
            <a:ext cx="1869300" cy="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150" name="Shape 150"/>
          <p:cNvSpPr txBox="1"/>
          <p:nvPr/>
        </p:nvSpPr>
        <p:spPr>
          <a:xfrm>
            <a:off x="861025" y="3489425"/>
            <a:ext cx="2718900" cy="8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400"/>
              <a:t>Карбокатион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4962225" y="3466725"/>
            <a:ext cx="2458500" cy="8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400"/>
              <a:t>Нуклеофил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D2E9"/>
            </a:gs>
            <a:gs pos="100000">
              <a:srgbClr val="045962"/>
            </a:gs>
          </a:gsLst>
          <a:lin ang="5400012" scaled="0"/>
        </a:gra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525" y="351200"/>
            <a:ext cx="8469773" cy="457705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9" name="Shape 159"/>
          <p:cNvCxnSpPr/>
          <p:nvPr/>
        </p:nvCxnSpPr>
        <p:spPr>
          <a:xfrm rot="10800000" flipH="1">
            <a:off x="951650" y="2696300"/>
            <a:ext cx="2073300" cy="114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160" name="Shape 160"/>
          <p:cNvSpPr txBox="1"/>
          <p:nvPr/>
        </p:nvSpPr>
        <p:spPr>
          <a:xfrm>
            <a:off x="3534750" y="3851950"/>
            <a:ext cx="3353400" cy="92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400"/>
              <a:t>Бромэтан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Использован материал учебника  «Химия» 10 класс О.С. Габриелян </a:t>
            </a:r>
          </a:p>
          <a:p>
            <a:r>
              <a:rPr lang="ru-RU" dirty="0" smtClean="0"/>
              <a:t>Модели из пластилина изготовил обучающийся 10 класса МБОУ СШ №47 Макаров 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11700" y="445024"/>
            <a:ext cx="8520600" cy="162665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ru" sz="3600" dirty="0" smtClean="0"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ru" sz="3600" dirty="0" smtClean="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ru" sz="3600" dirty="0" smtClean="0"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ru" sz="3600" dirty="0" smtClean="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ru" sz="3600" dirty="0" smtClean="0"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ru" sz="3600" dirty="0" smtClean="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ru" sz="3600" dirty="0" smtClean="0"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ru" sz="3600" dirty="0" smtClean="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ru" sz="3600" dirty="0" smtClean="0">
                <a:latin typeface="Comic Sans MS"/>
                <a:ea typeface="Comic Sans MS"/>
                <a:cs typeface="Comic Sans MS"/>
                <a:sym typeface="Comic Sans MS"/>
              </a:rPr>
              <a:t>Электрофильное </a:t>
            </a:r>
            <a:r>
              <a:rPr lang="ru" sz="3600" dirty="0">
                <a:latin typeface="Comic Sans MS"/>
                <a:ea typeface="Comic Sans MS"/>
                <a:cs typeface="Comic Sans MS"/>
                <a:sym typeface="Comic Sans MS"/>
              </a:rPr>
              <a:t>присоединение</a:t>
            </a:r>
            <a:br>
              <a:rPr lang="ru" sz="3600" dirty="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ru" sz="3600" dirty="0">
                <a:latin typeface="Comic Sans MS"/>
                <a:ea typeface="Comic Sans MS"/>
                <a:cs typeface="Comic Sans MS"/>
                <a:sym typeface="Comic Sans MS"/>
              </a:rPr>
              <a:t>бромоводорода к </a:t>
            </a:r>
            <a:r>
              <a:rPr lang="ru" sz="3600" dirty="0" smtClean="0">
                <a:latin typeface="Comic Sans MS"/>
                <a:ea typeface="Comic Sans MS"/>
                <a:cs typeface="Comic Sans MS"/>
                <a:sym typeface="Comic Sans MS"/>
              </a:rPr>
              <a:t>этилену. </a:t>
            </a:r>
            <a:endParaRPr lang="ru" sz="36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D2E9"/>
            </a:gs>
            <a:gs pos="100000">
              <a:srgbClr val="045962"/>
            </a:gs>
          </a:gsLst>
          <a:lin ang="5400012" scaled="0"/>
        </a:gra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91225"/>
            <a:ext cx="8520600" cy="946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Электрофильное присоед. на примере гидробромирования этилена.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8139149" cy="3416399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/>
        </p:nvSpPr>
        <p:spPr>
          <a:xfrm>
            <a:off x="3877575" y="2326550"/>
            <a:ext cx="1053600" cy="1437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6000"/>
              <a:t>+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775525" y="3467025"/>
            <a:ext cx="1927500" cy="78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600">
                <a:latin typeface="Comic Sans MS"/>
                <a:ea typeface="Comic Sans MS"/>
                <a:cs typeface="Comic Sans MS"/>
                <a:sym typeface="Comic Sans MS"/>
              </a:rPr>
              <a:t>Этилен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4425000" y="3375725"/>
            <a:ext cx="3596100" cy="78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600"/>
              <a:t>Бромоводород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6899825" y="2509025"/>
            <a:ext cx="1345500" cy="866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7" name="Shape 67"/>
          <p:cNvCxnSpPr>
            <a:stCxn id="66" idx="1"/>
            <a:endCxn id="66" idx="3"/>
          </p:cNvCxnSpPr>
          <p:nvPr/>
        </p:nvCxnSpPr>
        <p:spPr>
          <a:xfrm>
            <a:off x="6899825" y="2942375"/>
            <a:ext cx="1345500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68" name="Shape 68"/>
          <p:cNvSpPr txBox="1"/>
          <p:nvPr/>
        </p:nvSpPr>
        <p:spPr>
          <a:xfrm>
            <a:off x="6877000" y="2201100"/>
            <a:ext cx="1345500" cy="45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1800"/>
              <a:t>Раствор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D2E9"/>
            </a:gs>
            <a:gs pos="100000">
              <a:srgbClr val="045962"/>
            </a:gs>
          </a:gsLst>
          <a:lin ang="5400012" scaled="0"/>
        </a:gra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228100"/>
            <a:ext cx="8520600" cy="4340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75" name="Shape 75"/>
          <p:cNvCxnSpPr/>
          <p:nvPr/>
        </p:nvCxnSpPr>
        <p:spPr>
          <a:xfrm rot="10800000" flipH="1">
            <a:off x="721600" y="2863725"/>
            <a:ext cx="2334000" cy="114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76" name="Shape 76"/>
          <p:cNvSpPr txBox="1"/>
          <p:nvPr/>
        </p:nvSpPr>
        <p:spPr>
          <a:xfrm>
            <a:off x="744150" y="2029500"/>
            <a:ext cx="2085900" cy="62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400"/>
              <a:t>Раствор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3743300" y="3574175"/>
            <a:ext cx="4081500" cy="890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20" y="285734"/>
            <a:ext cx="8520600" cy="40942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9" name="Shape 79"/>
          <p:cNvCxnSpPr/>
          <p:nvPr/>
        </p:nvCxnSpPr>
        <p:spPr>
          <a:xfrm rot="10800000" flipH="1">
            <a:off x="752700" y="2759925"/>
            <a:ext cx="2258100" cy="114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80" name="Shape 80"/>
          <p:cNvSpPr txBox="1"/>
          <p:nvPr/>
        </p:nvSpPr>
        <p:spPr>
          <a:xfrm>
            <a:off x="958000" y="2075650"/>
            <a:ext cx="1676400" cy="501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1800"/>
              <a:t>Раствор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4094275" y="3831975"/>
            <a:ext cx="2394900" cy="72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400"/>
              <a:t>Бромэтан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D2E9"/>
            </a:gs>
            <a:gs pos="100000">
              <a:srgbClr val="045962"/>
            </a:gs>
          </a:gsLst>
          <a:lin ang="5400012" scaled="0"/>
        </a:gra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124025"/>
            <a:ext cx="8520600" cy="1522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400"/>
              <a:t>Реакция начинается с образования электрофильной частицы - катион водорода,которое происходит в результате диссоциации молекулы бромоводорода.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744700"/>
            <a:ext cx="8520600" cy="2824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404825"/>
            <a:ext cx="8185277" cy="36707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Shape 89"/>
          <p:cNvCxnSpPr/>
          <p:nvPr/>
        </p:nvCxnSpPr>
        <p:spPr>
          <a:xfrm rot="10800000" flipH="1">
            <a:off x="2243200" y="3149475"/>
            <a:ext cx="1518000" cy="114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90" name="Shape 90"/>
          <p:cNvSpPr txBox="1"/>
          <p:nvPr/>
        </p:nvSpPr>
        <p:spPr>
          <a:xfrm>
            <a:off x="5086875" y="2673700"/>
            <a:ext cx="589200" cy="645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600"/>
              <a:t>+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4531725" y="2503775"/>
            <a:ext cx="385200" cy="430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92" name="Shape 92"/>
          <p:cNvSpPr txBox="1"/>
          <p:nvPr/>
        </p:nvSpPr>
        <p:spPr>
          <a:xfrm>
            <a:off x="407850" y="3795325"/>
            <a:ext cx="2866200" cy="77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000"/>
              <a:t>Бромоводород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5925225" y="3478100"/>
            <a:ext cx="169800" cy="124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 txBox="1"/>
          <p:nvPr/>
        </p:nvSpPr>
        <p:spPr>
          <a:xfrm>
            <a:off x="5211475" y="3874625"/>
            <a:ext cx="11400" cy="11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3568725" y="3829325"/>
            <a:ext cx="1892100" cy="645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000"/>
              <a:t>Водород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5506025" y="3829325"/>
            <a:ext cx="1518000" cy="54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000"/>
              <a:t>Бром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6355725" y="2152575"/>
            <a:ext cx="1654200" cy="827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4800"/>
              <a:t>-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4531725" y="2254575"/>
            <a:ext cx="1450200" cy="54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4800"/>
              <a:t>+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D2E9"/>
            </a:gs>
            <a:gs pos="100000">
              <a:srgbClr val="045962"/>
            </a:gs>
          </a:gsLst>
          <a:lin ang="5400012" scaled="0"/>
        </a:gra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158600"/>
            <a:ext cx="8520600" cy="1404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Катион водорода атакует П-связь,образуя П-комплекс,который быстро преобразуется в карбокатион.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2163900"/>
            <a:ext cx="8520600" cy="2405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563500"/>
            <a:ext cx="7879373" cy="3416399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/>
          <p:nvPr/>
        </p:nvSpPr>
        <p:spPr>
          <a:xfrm>
            <a:off x="3919925" y="2945625"/>
            <a:ext cx="940500" cy="92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4800"/>
              <a:t>+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5132175" y="2447125"/>
            <a:ext cx="1291500" cy="92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4800"/>
              <a:t>+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1892000" y="4101200"/>
            <a:ext cx="1892100" cy="634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400"/>
              <a:t>Этилен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4486400" y="4101200"/>
            <a:ext cx="1778700" cy="634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400"/>
              <a:t>Водород</a:t>
            </a:r>
          </a:p>
        </p:txBody>
      </p:sp>
      <p:cxnSp>
        <p:nvCxnSpPr>
          <p:cNvPr id="110" name="Shape 110"/>
          <p:cNvCxnSpPr/>
          <p:nvPr/>
        </p:nvCxnSpPr>
        <p:spPr>
          <a:xfrm>
            <a:off x="6004525" y="3455425"/>
            <a:ext cx="1914600" cy="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D2E9"/>
            </a:gs>
            <a:gs pos="100000">
              <a:srgbClr val="045962"/>
            </a:gs>
          </a:gsLst>
          <a:lin ang="5400012" scaled="0"/>
        </a:gra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20" y="500048"/>
            <a:ext cx="8520600" cy="41125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Shape 118"/>
          <p:cNvCxnSpPr/>
          <p:nvPr/>
        </p:nvCxnSpPr>
        <p:spPr>
          <a:xfrm>
            <a:off x="713750" y="2537750"/>
            <a:ext cx="2107200" cy="114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19" name="Shape 119"/>
          <p:cNvCxnSpPr/>
          <p:nvPr/>
        </p:nvCxnSpPr>
        <p:spPr>
          <a:xfrm>
            <a:off x="4577025" y="1552125"/>
            <a:ext cx="45300" cy="18240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0" name="Shape 120"/>
          <p:cNvCxnSpPr/>
          <p:nvPr/>
        </p:nvCxnSpPr>
        <p:spPr>
          <a:xfrm>
            <a:off x="6129150" y="2503775"/>
            <a:ext cx="2118600" cy="339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121" name="Shape 121"/>
          <p:cNvSpPr txBox="1"/>
          <p:nvPr/>
        </p:nvSpPr>
        <p:spPr>
          <a:xfrm>
            <a:off x="4916925" y="3104225"/>
            <a:ext cx="1438800" cy="86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4800"/>
              <a:t>+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D2E9"/>
            </a:gs>
            <a:gs pos="100000">
              <a:srgbClr val="045962"/>
            </a:gs>
          </a:gsLst>
          <a:lin ang="5400012" scaled="0"/>
        </a:gra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7125" y="445025"/>
            <a:ext cx="8469749" cy="43585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9" name="Shape 129"/>
          <p:cNvCxnSpPr/>
          <p:nvPr/>
        </p:nvCxnSpPr>
        <p:spPr>
          <a:xfrm>
            <a:off x="691075" y="2696375"/>
            <a:ext cx="2209200" cy="114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130" name="Shape 130"/>
          <p:cNvSpPr txBox="1"/>
          <p:nvPr/>
        </p:nvSpPr>
        <p:spPr>
          <a:xfrm>
            <a:off x="3829300" y="1665400"/>
            <a:ext cx="1472700" cy="736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4800"/>
              <a:t>+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2934275" y="3783975"/>
            <a:ext cx="3716100" cy="736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400"/>
              <a:t>Карбокатион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D2E9"/>
            </a:gs>
            <a:gs pos="100000">
              <a:srgbClr val="045962"/>
            </a:gs>
          </a:gsLst>
          <a:lin ang="5400012" scaled="0"/>
        </a:gra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311700" y="79300"/>
            <a:ext cx="8520600" cy="4746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ru" dirty="0"/>
              <a:t>Карбокатион реагирует с нуклеофилом(бромид-ионом),образуя молекулу бромэтана.</a:t>
            </a:r>
            <a:br>
              <a:rPr lang="ru" dirty="0"/>
            </a:br>
            <a:r>
              <a:rPr lang="ru" dirty="0" smtClean="0"/>
              <a:t>Нуклеофил-это частица- анион,имеющий неподеленную электронную пару </a:t>
            </a:r>
            <a:r>
              <a:rPr lang="ru" dirty="0"/>
              <a:t/>
            </a:r>
            <a:br>
              <a:rPr lang="ru" dirty="0"/>
            </a:br>
            <a:r>
              <a:rPr lang="ru" dirty="0" smtClean="0"/>
              <a:t>Карбокатион- (+) заряженная органическая  </a:t>
            </a:r>
            <a:r>
              <a:rPr lang="ru" dirty="0"/>
              <a:t>частица с четным числом электронов</a:t>
            </a:r>
            <a:r>
              <a:rPr lang="ru" dirty="0" smtClean="0"/>
              <a:t>, (+)заряд </a:t>
            </a:r>
            <a:r>
              <a:rPr lang="ru" dirty="0"/>
              <a:t>которой сосредоточен на одном или нескольких </a:t>
            </a:r>
            <a:r>
              <a:rPr lang="ru" dirty="0" smtClean="0"/>
              <a:t>углеродных атомах,входящих </a:t>
            </a:r>
            <a:r>
              <a:rPr lang="ru" dirty="0"/>
              <a:t>в состав частицы.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209750" y="4905575"/>
            <a:ext cx="8520600" cy="150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 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4452425" y="2673725"/>
            <a:ext cx="974100" cy="1144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118</Words>
  <PresentationFormat>Экран (16:9)</PresentationFormat>
  <Paragraphs>37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Simple Light</vt:lpstr>
      <vt:lpstr>Моделирование(лат. modus – мера, образ, способ) как средство наглядности</vt:lpstr>
      <vt:lpstr>    Электрофильное присоединение бромоводорода к этилену. </vt:lpstr>
      <vt:lpstr>Электрофильное присоед. на примере гидробромирования этилена.</vt:lpstr>
      <vt:lpstr>Слайд 4</vt:lpstr>
      <vt:lpstr>Реакция начинается с образования электрофильной частицы - катион водорода,которое происходит в результате диссоциации молекулы бромоводорода.</vt:lpstr>
      <vt:lpstr>Катион водорода атакует П-связь,образуя П-комплекс,который быстро преобразуется в карбокатион.</vt:lpstr>
      <vt:lpstr>Слайд 7</vt:lpstr>
      <vt:lpstr>Слайд 8</vt:lpstr>
      <vt:lpstr>Карбокатион реагирует с нуклеофилом(бромид-ионом),образуя молекулу бромэтана. Нуклеофил-это частица- анион,имеющий неподеленную электронную пару  Карбокатион- (+) заряженная органическая  частица с четным числом электронов, (+)заряд которой сосредоточен на одном или нескольких углеродных атомах,входящих в состав частицы.</vt:lpstr>
      <vt:lpstr>Слайд 10</vt:lpstr>
      <vt:lpstr>Слайд 11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Электрофильное присоединение бромоводорода к этилену.</dc:title>
  <cp:lastModifiedBy>User</cp:lastModifiedBy>
  <cp:revision>4</cp:revision>
  <dcterms:modified xsi:type="dcterms:W3CDTF">2017-11-17T07:02:43Z</dcterms:modified>
</cp:coreProperties>
</file>