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74" r:id="rId5"/>
    <p:sldId id="261" r:id="rId6"/>
    <p:sldId id="282" r:id="rId7"/>
    <p:sldId id="275" r:id="rId8"/>
    <p:sldId id="277" r:id="rId9"/>
    <p:sldId id="278" r:id="rId10"/>
    <p:sldId id="279" r:id="rId11"/>
    <p:sldId id="265" r:id="rId12"/>
    <p:sldId id="280" r:id="rId13"/>
    <p:sldId id="266" r:id="rId14"/>
    <p:sldId id="281" r:id="rId15"/>
    <p:sldId id="276" r:id="rId16"/>
    <p:sldId id="267" r:id="rId17"/>
    <p:sldId id="268" r:id="rId18"/>
    <p:sldId id="269" r:id="rId19"/>
    <p:sldId id="270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620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hyperlink" Target="http://tvervov.tverlib.ru/pictures/p-0121-p01b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radikal.r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0100" y="2708920"/>
            <a:ext cx="7543800" cy="2204864"/>
          </a:xfrm>
        </p:spPr>
        <p:txBody>
          <a:bodyPr/>
          <a:lstStyle/>
          <a:p>
            <a:pPr lvl="0" algn="r"/>
            <a:r>
              <a:rPr lang="ru-RU" sz="3600" dirty="0">
                <a:latin typeface="+mn-lt"/>
              </a:rPr>
              <a:t/>
            </a:r>
            <a:br>
              <a:rPr lang="ru-RU" sz="3600" dirty="0">
                <a:latin typeface="+mn-lt"/>
              </a:rPr>
            </a:br>
            <a:r>
              <a:rPr lang="ru-RU" sz="2800" dirty="0" smtClean="0"/>
              <a:t>«Зима  </a:t>
            </a:r>
            <a:r>
              <a:rPr lang="ru-RU" sz="2800" dirty="0"/>
              <a:t>41 года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smtClean="0"/>
              <a:t>  </a:t>
            </a:r>
            <a:r>
              <a:rPr lang="ru-RU" sz="2800" dirty="0"/>
              <a:t>Тебе ли нам цену не знать</a:t>
            </a:r>
            <a:r>
              <a:rPr lang="ru-RU" sz="2800" dirty="0" smtClean="0"/>
              <a:t>…</a:t>
            </a:r>
            <a:br>
              <a:rPr lang="ru-RU" sz="2800" dirty="0" smtClean="0"/>
            </a:br>
            <a:r>
              <a:rPr lang="ru-RU" sz="2800" dirty="0" smtClean="0"/>
              <a:t>(</a:t>
            </a:r>
            <a:r>
              <a:rPr lang="ru-RU" sz="2800" dirty="0"/>
              <a:t>К. Симонов</a:t>
            </a:r>
            <a:r>
              <a:rPr lang="ru-RU" sz="2800" dirty="0" smtClean="0"/>
              <a:t>)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941168"/>
            <a:ext cx="6858000" cy="9906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Работу выполнила классный руководитель 9 «В» класса  МОУ СОШ №37 г. Тверь</a:t>
            </a:r>
          </a:p>
          <a:p>
            <a:r>
              <a:rPr lang="ru-RU" dirty="0" smtClean="0"/>
              <a:t>Ефимова Л.В.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260648"/>
            <a:ext cx="6192688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Устный журнал</a:t>
            </a:r>
          </a:p>
          <a:p>
            <a:pPr algn="ctr"/>
            <a:r>
              <a:rPr lang="ru-RU" sz="3600" b="1" dirty="0" smtClean="0"/>
              <a:t>Славе </a:t>
            </a:r>
            <a:r>
              <a:rPr lang="ru-RU" sz="3600" b="1" dirty="0"/>
              <a:t>не меркнуть, традициям жить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2617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73216"/>
            <a:ext cx="6781800" cy="79898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Страница 2</a:t>
            </a:r>
            <a:endParaRPr lang="ru-RU" sz="3600" b="1" dirty="0">
              <a:latin typeface="+mn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57600" cy="24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3657600" cy="259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94818"/>
            <a:ext cx="414115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20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6781800" cy="720080"/>
          </a:xfrm>
        </p:spPr>
        <p:txBody>
          <a:bodyPr>
            <a:normAutofit/>
          </a:bodyPr>
          <a:lstStyle/>
          <a:p>
            <a:pPr algn="ctr"/>
            <a:r>
              <a:rPr lang="ru-RU" sz="2900" b="1" dirty="0" smtClean="0">
                <a:latin typeface="+mn-lt"/>
              </a:rPr>
              <a:t>Страница 3. </a:t>
            </a:r>
            <a:r>
              <a:rPr lang="ru-RU" sz="2900" b="1" dirty="0">
                <a:latin typeface="+mn-lt"/>
              </a:rPr>
              <a:t>Итоги боев за город.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496944" cy="496855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/>
              <a:t>Победа советских войск под Калинином имела большое значение в битве за столицу. Попытка немецких войск окружить Москву закончилась поражением. Была восстановлена прямая связь между западным и северо-западным стратегическими направлениями и обеспечено взаимодействие Калининского, Западного и Северо-Западного фронтов.</a:t>
            </a:r>
          </a:p>
          <a:p>
            <a:pPr marL="0" indent="0" algn="just">
              <a:buNone/>
            </a:pPr>
            <a:r>
              <a:rPr lang="ru-RU" dirty="0"/>
              <a:t>При освобождении Калинина у немцев было захвачено: орудий разного калибра 190, из них 4 тяжёлых двенадцатидюймовых, танков — 31, самолётов — 9, автомашин — около 1000, миномётов — 160, пулемётов — 303, автоматов — 292, мотоциклов — 47, винтовок — 4500, снарядов — 21 000, мин — 12 500, патронов — свыше 500 000, радиостанций — 18, боевых знамён — 4. Кроме того, захвачено 2 склада боеприпасов, склад с обмундированием, повозки, кабель и много другого военного имущества. В боях в районе Калинина немцы потеряли только убитыми более 10 000 солдат и </a:t>
            </a:r>
            <a:r>
              <a:rPr lang="ru-RU" dirty="0" smtClean="0"/>
              <a:t>офицеров.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В ходе боёв и оккупации город сильно пострадал: разрушено 7714 зданий и 510,3 тыс. метров² жилой площади, что составило 56 процентов жилого фонда </a:t>
            </a:r>
            <a:r>
              <a:rPr lang="ru-RU" dirty="0" smtClean="0"/>
              <a:t>города, выведено </a:t>
            </a:r>
            <a:r>
              <a:rPr lang="ru-RU" dirty="0"/>
              <a:t>из строя более 70 предприятий. Сожжены новые жилые дома по проспекту им. Чайковского и по Ленинградскому шоссе. Сожжены также целые жилые кварталы по улицам Вольного Новгорода, Урицкого</a:t>
            </a:r>
            <a:r>
              <a:rPr lang="ru-RU" dirty="0" smtClean="0"/>
              <a:t>, Советской</a:t>
            </a:r>
            <a:r>
              <a:rPr lang="ru-RU" dirty="0"/>
              <a:t>, Верховской, Мусоргского, по проспекту Калинина, кварталы в Затверечье и в районе вагонного завода. Выведено из строя всё энергетическое хозяйство города: ГЭС № 2 и 3, ТЭЦ № 1. Уничтожены или приведены в негодность вся высоковольтная и низковольтная сеть, трансформаторные подстанции. Уничтожено 118 магазинов, 25 столовых, 50 школ, педагогический институт, драмтеатр, филармония, областной краеведческий музей, все больницы, поликлиники, бани и прачечные, уничтожены водопровод, канализация, трамвайное хозяйство, мосты через Волгу и Тьмаку, нарушена телефонная и </a:t>
            </a:r>
            <a:r>
              <a:rPr lang="ru-RU" dirty="0" smtClean="0"/>
              <a:t>радиосвязь.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Общий ущерб, причинённый народному хозяйству города, превысил 1,5 млрд </a:t>
            </a:r>
            <a:r>
              <a:rPr lang="ru-RU" dirty="0" smtClean="0"/>
              <a:t>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95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5085184"/>
            <a:ext cx="6781800" cy="10870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Страница 3.</a:t>
            </a:r>
            <a:endParaRPr lang="ru-RU" sz="3600" b="1" dirty="0"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657600" cy="241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55" y="980728"/>
            <a:ext cx="460383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8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352928" cy="5760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500" dirty="0"/>
              <a:t>У</a:t>
            </a:r>
            <a:r>
              <a:rPr lang="ru-RU" sz="1500" dirty="0" smtClean="0"/>
              <a:t>же</a:t>
            </a:r>
            <a:r>
              <a:rPr lang="ru-RU" sz="1500" dirty="0"/>
              <a:t> 18 декабря в городе начали работать две пекарни, за 8 дней были восстановлены 4 пекарни и хлебозавод № 1, 26 </a:t>
            </a:r>
            <a:r>
              <a:rPr lang="ru-RU" sz="1500" dirty="0" smtClean="0"/>
              <a:t>декабря</a:t>
            </a:r>
            <a:r>
              <a:rPr lang="ru-RU" sz="1500" dirty="0"/>
              <a:t> </a:t>
            </a:r>
            <a:r>
              <a:rPr lang="ru-RU" sz="1500" dirty="0" smtClean="0"/>
              <a:t>была </a:t>
            </a:r>
            <a:r>
              <a:rPr lang="ru-RU" sz="1500" dirty="0"/>
              <a:t>запущена турбина ГЭС-3, давшая городу электроэнергию, 1 января стала работать почта, 7 января восстановлен водопровод, 5 февраля возобновил работу </a:t>
            </a:r>
            <a:r>
              <a:rPr lang="ru-RU" sz="1500" dirty="0" smtClean="0"/>
              <a:t>трамвай, </a:t>
            </a:r>
            <a:r>
              <a:rPr lang="ru-RU" sz="1500" dirty="0"/>
              <a:t>в феврале возобновили выработку электроэнергии ТЭЦ-1 и </a:t>
            </a:r>
            <a:r>
              <a:rPr lang="ru-RU" sz="1500" dirty="0" smtClean="0"/>
              <a:t>ГЭС-2</a:t>
            </a:r>
            <a:r>
              <a:rPr lang="ru-RU" sz="1500" baseline="30000" dirty="0"/>
              <a:t>.</a:t>
            </a:r>
            <a:endParaRPr lang="ru-RU" sz="1500" dirty="0"/>
          </a:p>
          <a:p>
            <a:pPr marL="0" indent="0" algn="just">
              <a:buNone/>
            </a:pPr>
            <a:r>
              <a:rPr lang="ru-RU" sz="1500" dirty="0"/>
              <a:t>На собрании партийного актива города вечером 11 января 1942 года в уцелевшем Доме Красной Армии выступил М. И. </a:t>
            </a:r>
            <a:r>
              <a:rPr lang="ru-RU" sz="1500" dirty="0" smtClean="0"/>
              <a:t>Калинин:</a:t>
            </a:r>
            <a:r>
              <a:rPr lang="ru-RU" sz="1500" dirty="0"/>
              <a:t> </a:t>
            </a:r>
            <a:r>
              <a:rPr lang="ru-RU" sz="1500" dirty="0" smtClean="0"/>
              <a:t>«</a:t>
            </a:r>
            <a:r>
              <a:rPr lang="ru-RU" sz="1500" dirty="0"/>
              <a:t>В первую очередь необходимо сделать все, чтобы имеющиеся ресурсы пустить на производство вооружения и боеприпасов. Я думаю, чем больше вы будете развивать военное снаряжение, тем скорее будете и отстраиваться. Я даже скажу вам, что если вы хотите сделать свой город не только городом текстильной, но и металлической промышленности, для вас это благоприятный момент, когда вы сможете наладить металлическую промышленность»</a:t>
            </a:r>
          </a:p>
          <a:p>
            <a:pPr marL="0" indent="0" algn="just">
              <a:buNone/>
            </a:pPr>
            <a:r>
              <a:rPr lang="ru-RU" sz="1500" dirty="0"/>
              <a:t>В марте 1942 года на восстановленных вагоностроительном заводе, заводе штампов им. 1-го Мая, механическом заводе «</a:t>
            </a:r>
            <a:r>
              <a:rPr lang="ru-RU" sz="1500" dirty="0" smtClean="0"/>
              <a:t>Пролетарка»</a:t>
            </a:r>
            <a:r>
              <a:rPr lang="ru-RU" sz="1500" dirty="0"/>
              <a:t> </a:t>
            </a:r>
            <a:r>
              <a:rPr lang="ru-RU" sz="1500" dirty="0" smtClean="0"/>
              <a:t>приступили </a:t>
            </a:r>
            <a:r>
              <a:rPr lang="ru-RU" sz="1500" dirty="0"/>
              <a:t>к выпуску снарядов и </a:t>
            </a:r>
            <a:r>
              <a:rPr lang="ru-RU" sz="1500" dirty="0" smtClean="0"/>
              <a:t>боеприпасов. </a:t>
            </a:r>
            <a:r>
              <a:rPr lang="ru-RU" sz="1500" dirty="0"/>
              <a:t>На восстановление промышленных предприятий города в 1942—1943 годах было освоено 27 013 тыс. </a:t>
            </a:r>
            <a:r>
              <a:rPr lang="ru-RU" sz="1500" dirty="0" err="1"/>
              <a:t>руб</a:t>
            </a:r>
            <a:r>
              <a:rPr lang="ru-RU" sz="1500" dirty="0"/>
              <a:t>, за 11 месяцев 1944 года — 18 171 тыс. </a:t>
            </a:r>
            <a:r>
              <a:rPr lang="ru-RU" sz="1500" dirty="0" smtClean="0"/>
              <a:t>руб. </a:t>
            </a:r>
            <a:r>
              <a:rPr lang="ru-RU" sz="1500" dirty="0"/>
              <a:t>К окончанию войны в Калинине действовало 78 предприятий промышленности, в том числе 8 новых.</a:t>
            </a:r>
          </a:p>
          <a:p>
            <a:pPr marL="0" indent="0" algn="just">
              <a:buNone/>
            </a:pPr>
            <a:r>
              <a:rPr lang="ru-RU" sz="1500" dirty="0"/>
              <a:t>Потери войск Калининского фронта в операции составили свыше 82 000 человек. При освобождении Калинина погибло более 20 000 человек. Потери мирного населения за время оккупации составили более 2500 </a:t>
            </a:r>
            <a:r>
              <a:rPr lang="ru-RU" sz="1500" dirty="0" smtClean="0"/>
              <a:t>человек.</a:t>
            </a:r>
            <a:endParaRPr lang="ru-RU" sz="1500" dirty="0"/>
          </a:p>
          <a:p>
            <a:pPr marL="0" indent="0" algn="just">
              <a:buNone/>
            </a:pPr>
            <a:r>
              <a:rPr lang="ru-RU" sz="1500" dirty="0"/>
              <a:t>В послевоенные годы именами сражавшихся за Калинин были названы улицы: Конева, Ротмистрова, Агибалова, Лукина, Пичугина.</a:t>
            </a:r>
          </a:p>
          <a:p>
            <a:endParaRPr lang="ru-RU" sz="1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6781800" cy="720080"/>
          </a:xfrm>
        </p:spPr>
        <p:txBody>
          <a:bodyPr>
            <a:normAutofit/>
          </a:bodyPr>
          <a:lstStyle/>
          <a:p>
            <a:pPr algn="ctr"/>
            <a:r>
              <a:rPr lang="ru-RU" sz="2900" b="1" dirty="0" smtClean="0">
                <a:latin typeface="+mn-lt"/>
              </a:rPr>
              <a:t>Страница 3. </a:t>
            </a:r>
            <a:r>
              <a:rPr lang="ru-RU" sz="2900" b="1" dirty="0">
                <a:latin typeface="+mn-lt"/>
              </a:rPr>
              <a:t>Итоги боев за город. </a:t>
            </a:r>
          </a:p>
        </p:txBody>
      </p:sp>
    </p:spTree>
    <p:extLst>
      <p:ext uri="{BB962C8B-B14F-4D97-AF65-F5344CB8AC3E}">
        <p14:creationId xmlns:p14="http://schemas.microsoft.com/office/powerpoint/2010/main" val="208067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5373216"/>
            <a:ext cx="6781800" cy="79898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+mn-lt"/>
              </a:rPr>
              <a:t>Страница 3. </a:t>
            </a:r>
            <a:endParaRPr lang="ru-RU" sz="3600" dirty="0">
              <a:latin typeface="+mn-lt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340288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700808"/>
            <a:ext cx="467139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42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781800" cy="6480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+mn-lt"/>
              </a:rPr>
              <a:t>Страница 4. Мой город.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7543800" cy="525435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/>
              <a:t>16 декабря 1970 года </a:t>
            </a:r>
            <a:r>
              <a:rPr lang="ru-RU" dirty="0"/>
              <a:t>в центре Калинина там, где речка Тьмака сливается с Волгой, был открыт Обелиск Победы. На 45 метров взметнулся он вверх как символ священной памяти о тех, кто отдал свою жизнь за Родину, за наше счастье. Днем и ночью пылает Вечный Огонь в нише гранитной стены.</a:t>
            </a:r>
          </a:p>
          <a:p>
            <a:pPr marL="0" indent="0" algn="just">
              <a:buNone/>
            </a:pPr>
            <a:r>
              <a:rPr lang="ru-RU" b="1" dirty="0" smtClean="0"/>
              <a:t>29 </a:t>
            </a:r>
            <a:r>
              <a:rPr lang="ru-RU" b="1" dirty="0"/>
              <a:t>октября 2010 года</a:t>
            </a:r>
            <a:r>
              <a:rPr lang="ru-RU" dirty="0"/>
              <a:t> музею Калининского фронта была вручена полная копия Знамени Победы.</a:t>
            </a:r>
          </a:p>
          <a:p>
            <a:pPr marL="0" indent="0" algn="just">
              <a:buNone/>
            </a:pPr>
            <a:r>
              <a:rPr lang="ru-RU" b="1" dirty="0"/>
              <a:t>4 ноября 2010 года </a:t>
            </a:r>
            <a:r>
              <a:rPr lang="ru-RU" dirty="0"/>
              <a:t>городу Твери «за мужество, стойкость и массовый героизм, проявленные защитниками города в борьбе за свободу и независимость Отечества» Указом Президента Российской Федерации Д. А. Медведева присвоено почётное звание Российской Федерации «Город воинской славы»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20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781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+mn-lt"/>
              </a:rPr>
              <a:t>Страница 5. </a:t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Памятники и памятные места Твери.</a:t>
            </a:r>
            <a:endParaRPr lang="ru-RU" sz="28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3095228" cy="2304256"/>
          </a:xfrm>
        </p:spPr>
      </p:pic>
      <p:sp>
        <p:nvSpPr>
          <p:cNvPr id="5" name="TextBox 4"/>
          <p:cNvSpPr txBox="1"/>
          <p:nvPr/>
        </p:nvSpPr>
        <p:spPr>
          <a:xfrm>
            <a:off x="179512" y="3787879"/>
            <a:ext cx="36198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/>
              <a:t>Стела у Горбатого </a:t>
            </a:r>
            <a:r>
              <a:rPr lang="ru-RU" sz="1400" b="1" dirty="0" smtClean="0"/>
              <a:t>моста. </a:t>
            </a:r>
            <a:r>
              <a:rPr lang="ru-RU" sz="1400" dirty="0"/>
              <a:t>«На этом рубеже первыми вступили в бой подразделения 934 полка, 256 стрелковой дивизии, 8 танковой бригады, 46 мотоциклетного и 16 пограничного полков. 8 танковая бригада, 183 и 185 стрелковые дивизии во взаимодействии с частями 119 и 133 стрелковых дивизий соврали попытку противника прорваться на Торжок, выходя в тыл войсками Северо-Западного фронта».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17" y="1700808"/>
            <a:ext cx="2716899" cy="2360878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203750"/>
              </p:ext>
            </p:extLst>
          </p:nvPr>
        </p:nvGraphicFramePr>
        <p:xfrm>
          <a:off x="3793502" y="1114068"/>
          <a:ext cx="2736304" cy="586740"/>
        </p:xfrm>
        <a:graphic>
          <a:graphicData uri="http://schemas.openxmlformats.org/drawingml/2006/table">
            <a:tbl>
              <a:tblPr/>
              <a:tblGrid>
                <a:gridCol w="2736304"/>
              </a:tblGrid>
              <a:tr h="576064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Times New Roman"/>
                          <a:hlinkClick r:id="rId4"/>
                        </a:rPr>
                        <a:t/>
                      </a:r>
                      <a:br>
                        <a:rPr lang="ru-RU" b="1" dirty="0">
                          <a:latin typeface="Times New Roman"/>
                          <a:hlinkClick r:id="rId4"/>
                        </a:rPr>
                      </a:br>
                      <a:r>
                        <a:rPr lang="ru-RU" b="1" dirty="0">
                          <a:latin typeface="Times New Roman"/>
                          <a:hlinkClick r:id="rId4"/>
                        </a:rPr>
                        <a:t>Обелиск Победы. 1970 г.</a:t>
                      </a:r>
                      <a:endParaRPr lang="ru-RU" dirty="0"/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E2B6"/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14" y="1022350"/>
            <a:ext cx="2599386" cy="50122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99317" y="4061686"/>
            <a:ext cx="265746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Памятник морякам-подводникам, погибшим на Великой Отечественной войне</a:t>
            </a:r>
            <a:endParaRPr lang="ru-RU" sz="1200" dirty="0"/>
          </a:p>
          <a:p>
            <a:pPr algn="just"/>
            <a:r>
              <a:rPr lang="ru-RU" sz="1200" dirty="0"/>
              <a:t>Установлен 7 мая 2010 г. в Заволжском парке на набережной Афанасия Никитина немного восточнее Старого Волжского моста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0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3312368" cy="3240360"/>
          </a:xfrm>
        </p:spPr>
      </p:pic>
      <p:sp>
        <p:nvSpPr>
          <p:cNvPr id="5" name="TextBox 4"/>
          <p:cNvSpPr txBox="1"/>
          <p:nvPr/>
        </p:nvSpPr>
        <p:spPr>
          <a:xfrm>
            <a:off x="251520" y="3645024"/>
            <a:ext cx="223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М</a:t>
            </a:r>
            <a:r>
              <a:rPr lang="ru-RU" dirty="0" smtClean="0"/>
              <a:t>емориал, посвященный </a:t>
            </a:r>
            <a:r>
              <a:rPr lang="ru-RU" dirty="0"/>
              <a:t>защитникам и освободителям </a:t>
            </a:r>
            <a:r>
              <a:rPr lang="ru-RU" dirty="0" smtClean="0"/>
              <a:t>Калинина. В сквере </a:t>
            </a:r>
            <a:r>
              <a:rPr lang="ru-RU" dirty="0"/>
              <a:t>на Комсомольской площади.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4664"/>
            <a:ext cx="4464496" cy="23042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9952" y="2712301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Монумент высотой около 3 метров под названием "Рубеж обороны" установлен на том самом месте, где осенью 1941 года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645024"/>
            <a:ext cx="3810000" cy="252028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868412"/>
              </p:ext>
            </p:extLst>
          </p:nvPr>
        </p:nvGraphicFramePr>
        <p:xfrm>
          <a:off x="6149752" y="3645024"/>
          <a:ext cx="2520280" cy="784096"/>
        </p:xfrm>
        <a:graphic>
          <a:graphicData uri="http://schemas.openxmlformats.org/drawingml/2006/table">
            <a:tbl>
              <a:tblPr/>
              <a:tblGrid>
                <a:gridCol w="2520280"/>
              </a:tblGrid>
              <a:tr h="784096">
                <a:tc>
                  <a:txBody>
                    <a:bodyPr/>
                    <a:lstStyle/>
                    <a:p>
                      <a:pPr algn="just"/>
                      <a:r>
                        <a:rPr lang="ru-RU" b="1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Смоленское захоронение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60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2914650" cy="3888432"/>
          </a:xfrm>
        </p:spPr>
      </p:pic>
      <p:sp>
        <p:nvSpPr>
          <p:cNvPr id="5" name="TextBox 4"/>
          <p:cNvSpPr txBox="1"/>
          <p:nvPr/>
        </p:nvSpPr>
        <p:spPr>
          <a:xfrm>
            <a:off x="389045" y="4293096"/>
            <a:ext cx="31683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/>
              <a:t>Памятник маршалу Г.К. Жукову</a:t>
            </a:r>
            <a:endParaRPr lang="ru-RU" sz="1400" dirty="0"/>
          </a:p>
          <a:p>
            <a:pPr algn="just"/>
            <a:r>
              <a:rPr lang="ru-RU" sz="1400" dirty="0"/>
              <a:t>Установлен 8 мая 1995 г. в канун 50-летия Победы перед зданием Военной академии воздушно-космической обороны имени Маршала Советского Союза Г.К. Жукова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4664"/>
            <a:ext cx="3275856" cy="27363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0968" y="423934"/>
            <a:ext cx="24482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Памятник студентам, преподавателям и сотрудникам Калининского государственного педагогического института (ныне Тверской государственный университет)</a:t>
            </a:r>
            <a:endParaRPr lang="ru-RU" sz="1200" dirty="0"/>
          </a:p>
          <a:p>
            <a:pPr algn="just"/>
            <a:r>
              <a:rPr lang="ru-RU" sz="1200" dirty="0"/>
              <a:t>Установлен в сквере центрального корпуса университета (ул. Желябова, 33). Надпись содержит более 60 фамилий студентов, преподавателей и сотрудников  Калининского государственного педагогического института, павших в боях за Родину.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68" y="3284984"/>
            <a:ext cx="3286359" cy="2808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7327" y="3284984"/>
            <a:ext cx="19077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Танк Т-34 на пьедестале</a:t>
            </a:r>
            <a:endParaRPr lang="ru-RU" sz="1200" dirty="0"/>
          </a:p>
          <a:p>
            <a:pPr algn="just"/>
            <a:r>
              <a:rPr lang="ru-RU" sz="1200" dirty="0"/>
              <a:t>Открыт в 1966 г. у развилки Санкт-Петербургского шоссе и окружной дороги Москва — Санкт-Петербург при выезде из Твери, в честь 25-й годовщины освобождения г. Калинина от немецко-фашистских захватчиков.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96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280920" cy="4752528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endParaRPr lang="ru-RU" sz="1900" dirty="0" smtClean="0"/>
          </a:p>
          <a:p>
            <a:pPr marL="0" indent="0" fontAlgn="base">
              <a:buNone/>
            </a:pPr>
            <a:endParaRPr lang="ru-RU" sz="1900" dirty="0"/>
          </a:p>
          <a:p>
            <a:pPr marL="0" indent="0" fontAlgn="base">
              <a:buNone/>
            </a:pPr>
            <a:endParaRPr lang="ru-RU" sz="1900" dirty="0" smtClean="0"/>
          </a:p>
          <a:p>
            <a:pPr marL="0" indent="0" fontAlgn="base">
              <a:buNone/>
            </a:pPr>
            <a:endParaRPr lang="ru-RU" sz="1900" dirty="0"/>
          </a:p>
          <a:p>
            <a:pPr marL="0" indent="0" fontAlgn="base">
              <a:buNone/>
            </a:pPr>
            <a:endParaRPr lang="ru-RU" sz="1900" dirty="0" smtClean="0"/>
          </a:p>
          <a:p>
            <a:pPr marL="0" indent="0" fontAlgn="base">
              <a:buNone/>
            </a:pPr>
            <a:endParaRPr lang="ru-RU" sz="1900" dirty="0"/>
          </a:p>
          <a:p>
            <a:pPr marL="0" indent="0" algn="just" fontAlgn="base">
              <a:buNone/>
            </a:pPr>
            <a:r>
              <a:rPr lang="ru-RU" sz="1900" dirty="0" smtClean="0"/>
              <a:t>75-ю </a:t>
            </a:r>
            <a:r>
              <a:rPr lang="ru-RU" sz="1900" dirty="0"/>
              <a:t>годовщину освобождения города Калинина от немецко-фашистских захватчиков в Твери будут праздновать 16 декабря. На заседании оргкомитета было озвучено, что в этот день традиционная праздничная программа охватит весь город.</a:t>
            </a:r>
          </a:p>
          <a:p>
            <a:pPr marL="0" indent="0" algn="just" fontAlgn="base">
              <a:buNone/>
            </a:pPr>
            <a:r>
              <a:rPr lang="ru-RU" sz="1900" dirty="0" smtClean="0"/>
              <a:t>В </a:t>
            </a:r>
            <a:r>
              <a:rPr lang="ru-RU" sz="1900" dirty="0"/>
              <a:t>день праздника в Твери пройдет митинг, устроят состязания по плаванию, настольному теннису, каратэ, тяжёлой атлетике, боксу и автоспорту. Конечно, будет и торжественное возложение цветов к обелиску Победы. На площади у обелиска устроят парад техники и прохождение войск Тверского гарнизона. Вечером здесь пройдет праздничная программа. Завершится все фейерверком, который раскрасит небо над обелиском тысячами огней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" t="-8189" r="-1054" b="8189"/>
          <a:stretch/>
        </p:blipFill>
        <p:spPr>
          <a:xfrm>
            <a:off x="1191545" y="116632"/>
            <a:ext cx="6692823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5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7543800" cy="1015008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buNone/>
            </a:pPr>
            <a:r>
              <a:rPr lang="ru-RU" sz="3600" b="1" dirty="0"/>
              <a:t>Славе не меркнуть, традициям </a:t>
            </a:r>
            <a:r>
              <a:rPr lang="ru-RU" sz="3600" b="1" dirty="0" smtClean="0"/>
              <a:t>жить</a:t>
            </a:r>
            <a:endParaRPr lang="en-US" sz="3600" b="1" dirty="0" smtClean="0"/>
          </a:p>
          <a:p>
            <a:pPr marL="0" lvl="0" indent="0" algn="r">
              <a:buNone/>
            </a:pPr>
            <a:r>
              <a:rPr lang="ru-RU" sz="3600" b="1" dirty="0"/>
              <a:t>«Зима  41 года,  Тебе ли нам цену не знать</a:t>
            </a:r>
            <a:r>
              <a:rPr lang="ru-RU" sz="3600" b="1" dirty="0" smtClean="0"/>
              <a:t>…</a:t>
            </a:r>
            <a:endParaRPr lang="en-US" sz="3600" b="1" dirty="0" smtClean="0"/>
          </a:p>
          <a:p>
            <a:pPr marL="0" lvl="0" indent="0" algn="r">
              <a:buNone/>
            </a:pPr>
            <a:r>
              <a:rPr lang="ru-RU" sz="3600" dirty="0" smtClean="0"/>
              <a:t>(</a:t>
            </a:r>
            <a:r>
              <a:rPr lang="ru-RU" sz="3600" dirty="0"/>
              <a:t>К. Симонов</a:t>
            </a:r>
            <a:r>
              <a:rPr lang="ru-RU" sz="3600" dirty="0" smtClean="0"/>
              <a:t>)</a:t>
            </a:r>
            <a:endParaRPr lang="ru-RU" sz="3600" dirty="0"/>
          </a:p>
          <a:p>
            <a:pPr marL="0" indent="0" algn="ctr">
              <a:buNone/>
            </a:pP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00808"/>
            <a:ext cx="4591744" cy="4968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376118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Спасибо </a:t>
            </a:r>
            <a:r>
              <a:rPr lang="ru-RU" smtClean="0"/>
              <a:t>за внимание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1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424936" cy="561662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800" b="1" dirty="0"/>
          </a:p>
          <a:p>
            <a:r>
              <a:rPr lang="ru-RU" sz="1600" dirty="0">
                <a:solidFill>
                  <a:schemeClr val="tx1"/>
                </a:solidFill>
              </a:rPr>
              <a:t>Патриотическое </a:t>
            </a:r>
            <a:r>
              <a:rPr lang="ru-RU" sz="1600" dirty="0" smtClean="0">
                <a:solidFill>
                  <a:schemeClr val="tx1"/>
                </a:solidFill>
              </a:rPr>
              <a:t>воспитание </a:t>
            </a:r>
            <a:r>
              <a:rPr lang="ru-RU" sz="1600" dirty="0">
                <a:solidFill>
                  <a:schemeClr val="tx1"/>
                </a:solidFill>
              </a:rPr>
              <a:t>- одна из самых важных задач нашего времени.   Патриотическое чувство не возникает само по себе. 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Нельзя быть патриотом, не чувствуя личной связи с Родиной, не зная, как любили, берегли и защищали её наши предки, наши отцы и деды.       </a:t>
            </a:r>
          </a:p>
          <a:p>
            <a:r>
              <a:rPr lang="ru-RU" sz="1600" dirty="0">
                <a:solidFill>
                  <a:schemeClr val="tx1"/>
                </a:solidFill>
              </a:rPr>
              <a:t>В настоящее время назрела необходимость еще раз остановиться и пересмотреть, как, с помощью каких средств методов, и приемов привить современному ребенку чувства патриотизма и гордость за свою Родину, а также за так называемую «малую Родину» (то место, где он родился, живет, учится).</a:t>
            </a:r>
          </a:p>
          <a:p>
            <a:r>
              <a:rPr lang="ru-RU" sz="1600" dirty="0">
                <a:solidFill>
                  <a:schemeClr val="tx1"/>
                </a:solidFill>
              </a:rPr>
              <a:t>Только любовь к своему Отечеству, осмысление своей истории, проявление уважения к предкам, может вызвать в человеке те душевные качества, которые и определяют его как личность, как гражданина. </a:t>
            </a:r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b="1" dirty="0">
                <a:solidFill>
                  <a:schemeClr val="tx1"/>
                </a:solidFill>
              </a:rPr>
              <a:t>Цели:</a:t>
            </a:r>
            <a:endParaRPr lang="ru-RU" sz="1600" dirty="0">
              <a:solidFill>
                <a:schemeClr val="tx1"/>
              </a:solidFill>
            </a:endParaRPr>
          </a:p>
          <a:p>
            <a:pPr lvl="0"/>
            <a:r>
              <a:rPr lang="ru-RU" sz="1600" dirty="0">
                <a:solidFill>
                  <a:schemeClr val="tx1"/>
                </a:solidFill>
              </a:rPr>
              <a:t>Дать понятие 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о великом значении Калининской оборонительной  операции,  битвы за город Калинин и его освобождение   в Великой Отечественной войне.</a:t>
            </a:r>
          </a:p>
          <a:p>
            <a:pPr lvl="0"/>
            <a:r>
              <a:rPr lang="ru-RU" sz="1600" dirty="0">
                <a:solidFill>
                  <a:schemeClr val="tx1"/>
                </a:solidFill>
              </a:rPr>
              <a:t>Формировать </a:t>
            </a:r>
            <a:r>
              <a:rPr lang="ru-RU" sz="1600" dirty="0" smtClean="0">
                <a:solidFill>
                  <a:schemeClr val="tx1"/>
                </a:solidFill>
              </a:rPr>
              <a:t> чувство </a:t>
            </a:r>
            <a:r>
              <a:rPr lang="ru-RU" sz="1600" dirty="0">
                <a:solidFill>
                  <a:schemeClr val="tx1"/>
                </a:solidFill>
              </a:rPr>
              <a:t>гордости и уважения к своей Родине, к ветеранам, сражавшихся на фронтах Великой Отечественной войны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Рассмотреть некоторые исторические проблемы, связанные с освобождением города  </a:t>
            </a:r>
          </a:p>
          <a:p>
            <a:pPr lvl="0"/>
            <a:r>
              <a:rPr lang="ru-RU" sz="1600" dirty="0">
                <a:solidFill>
                  <a:schemeClr val="tx1"/>
                </a:solidFill>
              </a:rPr>
              <a:t>Формировать чувства сопричастности драматическим страницам истории Великой Отечественной войны, соответствующие хронологические и картографические умениями.</a:t>
            </a:r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16632"/>
            <a:ext cx="6408712" cy="432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900" b="1" dirty="0" smtClean="0"/>
              <a:t>Актуальн</a:t>
            </a:r>
            <a:r>
              <a:rPr lang="ru-RU" sz="2900" b="1" dirty="0"/>
              <a:t>ость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112166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781800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b="1" dirty="0" smtClean="0">
                <a:solidFill>
                  <a:schemeClr val="bg1"/>
                </a:solidFill>
                <a:latin typeface="+mn-lt"/>
              </a:rPr>
              <a:t>Устный журнал.</a:t>
            </a:r>
            <a:r>
              <a:rPr lang="ru-RU" sz="2900" b="1" dirty="0" smtClean="0">
                <a:latin typeface="+mn-lt"/>
              </a:rPr>
              <a:t/>
            </a:r>
            <a:br>
              <a:rPr lang="ru-RU" sz="2900" b="1" dirty="0" smtClean="0">
                <a:latin typeface="+mn-lt"/>
              </a:rPr>
            </a:br>
            <a:r>
              <a:rPr lang="ru-RU" sz="2900" b="1" dirty="0" smtClean="0">
                <a:latin typeface="+mn-lt"/>
              </a:rPr>
              <a:t>Страница 1.</a:t>
            </a:r>
            <a:endParaRPr lang="ru-RU" sz="2900" b="1" dirty="0"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48883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Идёт_война_народная_-_Священная_вой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611560" y="116632"/>
            <a:ext cx="880864" cy="11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4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7818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+mn-lt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+mn-lt"/>
              </a:rPr>
            </a:br>
            <a:r>
              <a:rPr lang="ru-RU" sz="3200" b="1" dirty="0" smtClean="0">
                <a:solidFill>
                  <a:schemeClr val="tx1"/>
                </a:solidFill>
                <a:latin typeface="+mn-lt"/>
              </a:rPr>
              <a:t>Страница 1. Оккупация Калинина</a:t>
            </a:r>
            <a:endParaRPr lang="ru-RU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496944" cy="5760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500" b="1" dirty="0" smtClean="0"/>
              <a:t>Оккупация Калинина</a:t>
            </a:r>
            <a:r>
              <a:rPr lang="ru-RU" sz="1500" dirty="0"/>
              <a:t> — временное занятие войсками вермахта города Калинина (ныне — Тверь) во время Великой Отечественной войны, длившееся с 17 </a:t>
            </a:r>
            <a:r>
              <a:rPr lang="ru-RU" sz="1500" dirty="0" smtClean="0"/>
              <a:t>октября</a:t>
            </a:r>
            <a:r>
              <a:rPr lang="ru-RU" sz="1500" dirty="0"/>
              <a:t> по 16 декабря 1941 года.</a:t>
            </a:r>
          </a:p>
          <a:p>
            <a:pPr marL="0" indent="0" algn="just">
              <a:buNone/>
            </a:pPr>
            <a:r>
              <a:rPr lang="ru-RU" sz="1500" dirty="0"/>
              <a:t>В планах немецкого командования городу Калинину отводилось важное значение как крупному промышленному и транспортному узлу, который планировалось использовать для дальнейшего наступления на Москву, Ленинград и северо-восток европейской части СССР. Вечером 14 октября 1941 года город был частично занят войсками группы армий «Центр». Северная часть Калинина и Затверечье оставались под контролем Красной армии. Бои в городе не прекращались ещё трое суток. 17 октября город полностью перешёл под контроль немцев. С началом оккупации была сформирована, при помощи немецких властей, местная администрация, активно действовали нацистские спецслужбы и карательные органы. С советской стороны в Калинине действовали агентура и резидентура, антифашистское подполье. На протяжении всего периода оккупации в Калинине и в непосредственной близости от него велись бои, сам город находился на военном положении. Ввиду важности оперативного района 19 октября 1941 года был </a:t>
            </a:r>
            <a:r>
              <a:rPr lang="ru-RU" sz="1500" dirty="0" smtClean="0"/>
              <a:t>образован Калининский </a:t>
            </a:r>
            <a:r>
              <a:rPr lang="ru-RU" sz="1500" dirty="0"/>
              <a:t>фронт, и в ходе </a:t>
            </a:r>
            <a:r>
              <a:rPr lang="ru-RU" sz="1500" dirty="0" smtClean="0"/>
              <a:t>Калининской </a:t>
            </a:r>
            <a:r>
              <a:rPr lang="ru-RU" sz="1500" dirty="0"/>
              <a:t>оборонительной операции советским войскам удалось остановить дальнейшее развитие наступления вермахта, а также неоднократно предпринимались попытки освободить город.</a:t>
            </a:r>
          </a:p>
          <a:p>
            <a:pPr marL="0" indent="0" algn="just">
              <a:buNone/>
            </a:pPr>
            <a:r>
              <a:rPr lang="ru-RU" sz="1500" dirty="0"/>
              <a:t>16 декабря 1941 года в ходе Калининской наступательной операции город был освобождён частями 29-й и 31-й </a:t>
            </a:r>
            <a:r>
              <a:rPr lang="ru-RU" sz="1500" dirty="0" smtClean="0"/>
              <a:t>армий</a:t>
            </a:r>
            <a:r>
              <a:rPr lang="ru-RU" sz="1500" dirty="0"/>
              <a:t> </a:t>
            </a:r>
            <a:r>
              <a:rPr lang="ru-RU" sz="1500" dirty="0" smtClean="0"/>
              <a:t>Калининского </a:t>
            </a:r>
            <a:r>
              <a:rPr lang="ru-RU" sz="1500" dirty="0"/>
              <a:t>фронта. Общая продолжительность оккупации составила 62 дня. В ходе освободительных боёв Красная армия потеряла 20 000 </a:t>
            </a:r>
            <a:r>
              <a:rPr lang="ru-RU" sz="1500" dirty="0" smtClean="0"/>
              <a:t>человек, </a:t>
            </a:r>
            <a:r>
              <a:rPr lang="ru-RU" sz="1500" dirty="0"/>
              <a:t>вермахт — 10 000 </a:t>
            </a:r>
            <a:r>
              <a:rPr lang="ru-RU" sz="1500" dirty="0" smtClean="0"/>
              <a:t>человек. </a:t>
            </a:r>
            <a:r>
              <a:rPr lang="ru-RU" sz="1500" dirty="0"/>
              <a:t>За время боевых действий была уничтожена значительная часть промышленных предприятий и жилого фонда города и погибло около 2500 </a:t>
            </a:r>
            <a:r>
              <a:rPr lang="ru-RU" sz="1500" dirty="0" smtClean="0"/>
              <a:t>человек</a:t>
            </a:r>
            <a:r>
              <a:rPr lang="ru-RU" sz="1500" baseline="30000" dirty="0"/>
              <a:t> </a:t>
            </a:r>
            <a:r>
              <a:rPr lang="ru-RU" sz="1500" dirty="0" smtClean="0"/>
              <a:t>из </a:t>
            </a:r>
            <a:r>
              <a:rPr lang="ru-RU" sz="1500" dirty="0"/>
              <a:t>числа гражданского населения. Общий ущерб, причинённый народному хозяйству города, превысил 1,5 млрд </a:t>
            </a:r>
            <a:r>
              <a:rPr lang="ru-RU" sz="1500" dirty="0" smtClean="0"/>
              <a:t>руб</a:t>
            </a:r>
            <a:r>
              <a:rPr lang="ru-RU" sz="1500" baseline="30000" dirty="0"/>
              <a:t>.</a:t>
            </a:r>
            <a:endParaRPr lang="ru-RU" sz="15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9217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Страница 1. </a:t>
            </a:r>
            <a:endParaRPr lang="ru-RU" sz="3600" b="1" dirty="0">
              <a:latin typeface="+mn-lt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8680"/>
            <a:ext cx="482453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32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781800" cy="792088"/>
          </a:xfrm>
        </p:spPr>
        <p:txBody>
          <a:bodyPr>
            <a:normAutofit/>
          </a:bodyPr>
          <a:lstStyle/>
          <a:p>
            <a:r>
              <a:rPr lang="ru-RU" sz="2900" b="1" dirty="0" smtClean="0">
                <a:latin typeface="+mn-lt"/>
              </a:rPr>
              <a:t>Страница 2. Освобождение города</a:t>
            </a:r>
            <a:endParaRPr lang="ru-RU" sz="29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80920" cy="554238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dirty="0" smtClean="0">
                <a:solidFill>
                  <a:schemeClr val="tx1"/>
                </a:solidFill>
              </a:rPr>
              <a:t>16 декабря 1941 года </a:t>
            </a:r>
            <a:r>
              <a:rPr lang="ru-RU" dirty="0" smtClean="0"/>
              <a:t>в </a:t>
            </a:r>
            <a:r>
              <a:rPr lang="ru-RU" dirty="0"/>
              <a:t>3 часа 30 минут</a:t>
            </a:r>
            <a:r>
              <a:rPr lang="ru-RU" baseline="30000" dirty="0"/>
              <a:t> </a:t>
            </a:r>
            <a:r>
              <a:rPr lang="ru-RU" dirty="0"/>
              <a:t>советские части, наступая с разных направлений, начали штурм города. За несколько часов до этого 243-я стрелковая дивизия вступила в ружейно-пулемётную перестрелку с противником на северных окраинах Калинина.</a:t>
            </a:r>
          </a:p>
          <a:p>
            <a:pPr algn="just"/>
            <a:r>
              <a:rPr lang="ru-RU" dirty="0"/>
              <a:t>С приближением к окраинам города обстановка становилась сложнее. Немцы построили мощные укрепления. На улицах, в подвалах, на чердаках были установлены лёгкие пушки, миномёты и пулемёты. Ближайших подступы к городу хорошо </a:t>
            </a:r>
            <a:r>
              <a:rPr lang="ru-RU" dirty="0" smtClean="0"/>
              <a:t>простреливались</a:t>
            </a:r>
            <a:endParaRPr lang="ru-RU" dirty="0"/>
          </a:p>
          <a:p>
            <a:pPr algn="just"/>
            <a:r>
              <a:rPr lang="ru-RU" dirty="0"/>
              <a:t>В 11 утра после многочасового боя батальон под командованием Степаненко ворвался в город со стороны силикатного завода, расположенного на восточной окраине, и у Московской заставы встретил сильное сопротивление противника. Вслед за батальоном Степаненко по соседним улицам, с боями, в город вошли части под командованием майора </a:t>
            </a:r>
            <a:r>
              <a:rPr lang="ru-RU" dirty="0" smtClean="0"/>
              <a:t>Второва</a:t>
            </a:r>
            <a:r>
              <a:rPr lang="ru-RU" u="sng" baseline="30000" dirty="0"/>
              <a:t>.</a:t>
            </a:r>
            <a:endParaRPr lang="ru-RU" dirty="0"/>
          </a:p>
          <a:p>
            <a:pPr algn="just"/>
            <a:r>
              <a:rPr lang="ru-RU" dirty="0"/>
              <a:t>В 11 часов с юга с боем вошли в город правофланговые </a:t>
            </a:r>
            <a:r>
              <a:rPr lang="ru-RU" dirty="0" smtClean="0"/>
              <a:t>части 256-о1 стрелковой дивизии .  </a:t>
            </a:r>
            <a:r>
              <a:rPr lang="ru-RU" dirty="0"/>
              <a:t>Преодолевая сопротивление противника, 16 декабря к 11 часам дивизия очистила юго-восточную часть города, а в 14 часов 30 минут 934-й стрелковый полк </a:t>
            </a:r>
            <a:r>
              <a:rPr lang="ru-RU" dirty="0" smtClean="0"/>
              <a:t>овладел железнодорожным вокзалом </a:t>
            </a:r>
            <a:r>
              <a:rPr lang="ru-RU" dirty="0"/>
              <a:t> </a:t>
            </a:r>
            <a:r>
              <a:rPr lang="ru-RU" dirty="0" smtClean="0"/>
              <a:t>и Советской площадью .  </a:t>
            </a:r>
            <a:r>
              <a:rPr lang="ru-RU" dirty="0"/>
              <a:t>937-й полк продолжал теснить врага, пробился к  </a:t>
            </a:r>
            <a:r>
              <a:rPr lang="ru-RU" dirty="0" smtClean="0"/>
              <a:t>улице Вагжанова </a:t>
            </a:r>
            <a:r>
              <a:rPr lang="ru-RU" dirty="0"/>
              <a:t> и Советскому переулку, где установил </a:t>
            </a:r>
            <a:r>
              <a:rPr lang="ru-RU" dirty="0" smtClean="0"/>
              <a:t> огневую связь  </a:t>
            </a:r>
            <a:r>
              <a:rPr lang="ru-RU" dirty="0"/>
              <a:t> </a:t>
            </a:r>
            <a:r>
              <a:rPr lang="ru-RU" dirty="0" smtClean="0"/>
              <a:t>с 243-ей стрелковой дивизией </a:t>
            </a:r>
            <a:r>
              <a:rPr lang="ru-RU" dirty="0"/>
              <a:t> 29-й армии, штурмовавшей Затверечье и Заволжский район города с севера и северо-запада, и соединился в Советском переулке с подразделениями 910-го полка 243-й стрелковой </a:t>
            </a:r>
            <a:r>
              <a:rPr lang="ru-RU" dirty="0" smtClean="0"/>
              <a:t>дивизии</a:t>
            </a:r>
            <a:r>
              <a:rPr lang="ru-RU" u="sng" baseline="30000" dirty="0"/>
              <a:t>.</a:t>
            </a:r>
            <a:endParaRPr lang="ru-RU" dirty="0"/>
          </a:p>
          <a:p>
            <a:pPr algn="just"/>
            <a:r>
              <a:rPr lang="ru-RU" dirty="0"/>
              <a:t>В это время была дана команда начать преследование противника, а артиллерии открыть огонь по заранее намеченным объектам в городе. Под прикрытием артиллерии 243-я дивизия с боем ворвалась в пригороды, а к рассвету вышла на берег Волги в </a:t>
            </a:r>
            <a:r>
              <a:rPr lang="ru-RU" dirty="0" smtClean="0"/>
              <a:t>районе улицы Володарского </a:t>
            </a:r>
            <a:r>
              <a:rPr lang="ru-RU" dirty="0"/>
              <a:t> </a:t>
            </a:r>
            <a:r>
              <a:rPr lang="ru-RU" dirty="0" smtClean="0"/>
              <a:t>и бульвара Ногина .  </a:t>
            </a:r>
            <a:r>
              <a:rPr lang="ru-RU" dirty="0"/>
              <a:t>Преодолевая сопротивление немецких арьергардов, 243-я стрелковая дивизия к трём часам утра заняла северную часть Калинина</a:t>
            </a:r>
            <a:r>
              <a:rPr lang="ru-RU" baseline="30000" dirty="0"/>
              <a:t> </a:t>
            </a:r>
            <a:r>
              <a:rPr lang="ru-RU" dirty="0"/>
              <a:t>. Днём части </a:t>
            </a:r>
            <a:r>
              <a:rPr lang="ru-RU" dirty="0" smtClean="0"/>
              <a:t>генерала Поленова </a:t>
            </a:r>
            <a:r>
              <a:rPr lang="ru-RU" dirty="0"/>
              <a:t> заняли Заволжье, </a:t>
            </a:r>
            <a:r>
              <a:rPr lang="ru-RU" dirty="0" smtClean="0"/>
              <a:t> речной вокзал </a:t>
            </a:r>
            <a:r>
              <a:rPr lang="ru-RU" dirty="0"/>
              <a:t> и затем, форсировав Волгу, с боем вступили в центральную часть города</a:t>
            </a:r>
            <a:r>
              <a:rPr lang="ru-RU" baseline="30000" dirty="0"/>
              <a:t>. </a:t>
            </a:r>
            <a:endParaRPr lang="ru-RU" dirty="0"/>
          </a:p>
          <a:p>
            <a:pPr algn="just"/>
            <a:r>
              <a:rPr lang="ru-RU" dirty="0"/>
              <a:t>С юга к городу подошли части </a:t>
            </a:r>
            <a:r>
              <a:rPr lang="ru-RU" dirty="0" smtClean="0"/>
              <a:t>  250-ой стрелковой дивизии.  </a:t>
            </a:r>
            <a:r>
              <a:rPr lang="ru-RU" dirty="0"/>
              <a:t>К 13 часам город был полностью освобождён от немецко-фашистских войск 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15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72920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Страница 2.</a:t>
            </a:r>
            <a:endParaRPr lang="ru-RU" sz="3600" b="1" dirty="0"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68080" cy="41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3960440" cy="417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30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87322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Страница 2</a:t>
            </a:r>
            <a:endParaRPr lang="ru-RU" sz="3600" b="1" dirty="0">
              <a:latin typeface="+mn-lt"/>
            </a:endParaRPr>
          </a:p>
        </p:txBody>
      </p:sp>
      <p:pic>
        <p:nvPicPr>
          <p:cNvPr id="5" name="Объект 4" descr="posted image">
            <a:hlinkClick r:id="rId2" tgtFrame="&quot;_blank&quot;"/>
          </p:cNvPr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096072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96893"/>
            <a:ext cx="3657600" cy="259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2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248</TotalTime>
  <Words>545</Words>
  <Application>Microsoft Office PowerPoint</Application>
  <PresentationFormat>Экран (4:3)</PresentationFormat>
  <Paragraphs>74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NewsPrint</vt:lpstr>
      <vt:lpstr> «Зима  41 года,   Тебе ли нам цену не знать… (К. Симонов) </vt:lpstr>
      <vt:lpstr>Презентация PowerPoint</vt:lpstr>
      <vt:lpstr>Презентация PowerPoint</vt:lpstr>
      <vt:lpstr>Устный журнал. Страница 1.</vt:lpstr>
      <vt:lpstr> Страница 1. Оккупация Калинина</vt:lpstr>
      <vt:lpstr>Страница 1. </vt:lpstr>
      <vt:lpstr>Страница 2. Освобождение города</vt:lpstr>
      <vt:lpstr>Страница 2.</vt:lpstr>
      <vt:lpstr>Страница 2</vt:lpstr>
      <vt:lpstr>Страница 2</vt:lpstr>
      <vt:lpstr>Страница 3. Итоги боев за город. </vt:lpstr>
      <vt:lpstr>Страница 3.</vt:lpstr>
      <vt:lpstr>Страница 3. Итоги боев за город. </vt:lpstr>
      <vt:lpstr>Страница 3. </vt:lpstr>
      <vt:lpstr>Страница 4. Мой город.</vt:lpstr>
      <vt:lpstr>Страница 5.  Памятники и памятные места Твери.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Славе не меркнуть, традициям жить</dc:title>
  <dc:creator>Пользователь</dc:creator>
  <cp:lastModifiedBy>Пользователь</cp:lastModifiedBy>
  <cp:revision>27</cp:revision>
  <dcterms:created xsi:type="dcterms:W3CDTF">2016-10-25T16:22:36Z</dcterms:created>
  <dcterms:modified xsi:type="dcterms:W3CDTF">2016-10-31T18:44:42Z</dcterms:modified>
</cp:coreProperties>
</file>