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62" r:id="rId8"/>
    <p:sldId id="261" r:id="rId9"/>
    <p:sldId id="263" r:id="rId10"/>
    <p:sldId id="265" r:id="rId11"/>
    <p:sldId id="264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6077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666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270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579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57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724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010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60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270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786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317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55A06-0B1B-41E9-8DEF-50DF386885A3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347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kursak.net/polozhenie-o-regionalnoi-olimpiade-po-muzyke/" TargetMode="External"/><Relationship Id="rId2" Type="http://schemas.openxmlformats.org/officeDocument/2006/relationships/hyperlink" Target="http://wiki.iteach.ru/images/3/3e/&#1050;&#1088;&#1080;&#1090;&#1077;&#1088;_&#1101;&#1089;&#1089;&#1077;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sportal.ru/sites/default/files/2014/01/25/internet_resursy_dl_ya_uchitelya_muzyki.do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/>
              <a:t>Проект по теме: «Региональные олимпиады по музыке</a:t>
            </a:r>
            <a:r>
              <a:rPr lang="ru-RU" i="1" dirty="0" smtClean="0"/>
              <a:t>»</a:t>
            </a:r>
            <a:endParaRPr lang="ru-RU" i="1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3951514" y="4529501"/>
            <a:ext cx="6858000" cy="165576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Авторы проекта:</a:t>
            </a:r>
          </a:p>
          <a:p>
            <a:r>
              <a:rPr lang="ru-RU" dirty="0" smtClean="0"/>
              <a:t>Волгина Л.А. МБОУ СОШ № 34</a:t>
            </a:r>
          </a:p>
          <a:p>
            <a:r>
              <a:rPr lang="ru-RU" dirty="0" err="1" smtClean="0"/>
              <a:t>Дулина</a:t>
            </a:r>
            <a:r>
              <a:rPr lang="ru-RU" dirty="0" smtClean="0"/>
              <a:t> И.Б. МОУ СОШ №16</a:t>
            </a:r>
          </a:p>
          <a:p>
            <a:r>
              <a:rPr lang="ru-RU" dirty="0" err="1" smtClean="0"/>
              <a:t>Ланцова</a:t>
            </a:r>
            <a:r>
              <a:rPr lang="ru-RU" dirty="0" smtClean="0"/>
              <a:t> В.В. МБОУ СШ №47</a:t>
            </a:r>
          </a:p>
          <a:p>
            <a:r>
              <a:rPr lang="ru-RU" dirty="0" err="1" smtClean="0"/>
              <a:t>Лизункова</a:t>
            </a:r>
            <a:r>
              <a:rPr lang="ru-RU" dirty="0" smtClean="0"/>
              <a:t> Н.Л. МОУ СОШ №15</a:t>
            </a:r>
          </a:p>
          <a:p>
            <a:r>
              <a:rPr lang="ru-RU" dirty="0" smtClean="0"/>
              <a:t>Соколова И.Е. МБОУ  </a:t>
            </a:r>
            <a:r>
              <a:rPr lang="ru-RU" dirty="0" err="1" smtClean="0"/>
              <a:t>ООШ-интернат</a:t>
            </a:r>
            <a:r>
              <a:rPr lang="ru-RU" dirty="0" smtClean="0"/>
              <a:t> №3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83327" y="248194"/>
            <a:ext cx="8490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Государственное  бюджетное образовательное учреждение дополнительного   профессионального образования  Тверской областной институт  усовершенствования учителей</a:t>
            </a:r>
            <a:br>
              <a:rPr lang="ru-RU" sz="1200" dirty="0" smtClean="0"/>
            </a:br>
            <a:r>
              <a:rPr lang="ru-RU" sz="1200" dirty="0" smtClean="0"/>
              <a:t>Курсы повышения квалификации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402038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1713" y="0"/>
            <a:ext cx="7886700" cy="1325563"/>
          </a:xfrm>
        </p:spPr>
        <p:txBody>
          <a:bodyPr/>
          <a:lstStyle/>
          <a:p>
            <a:r>
              <a:rPr lang="ru-RU" sz="4800" i="1" dirty="0" smtClean="0"/>
              <a:t>Ожидаемые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7839" y="1381488"/>
            <a:ext cx="7886700" cy="4351338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для учителей:</a:t>
            </a:r>
          </a:p>
          <a:p>
            <a:r>
              <a:rPr lang="ru-RU" sz="2600" dirty="0" smtClean="0"/>
              <a:t>выявление проблем по различным аспектам работы с одаренными детьми.</a:t>
            </a:r>
          </a:p>
          <a:p>
            <a:pPr lvl="0"/>
            <a:r>
              <a:rPr lang="ru-RU" sz="2600" dirty="0" smtClean="0"/>
              <a:t>повышение учителем  своего образовательного уровня.</a:t>
            </a:r>
          </a:p>
          <a:p>
            <a:pPr lvl="0"/>
            <a:r>
              <a:rPr lang="ru-RU" sz="2600" dirty="0" smtClean="0"/>
              <a:t>охват различными формами интеллектуальной и творческой деятельности учащихся 5-11 классов.</a:t>
            </a:r>
          </a:p>
          <a:p>
            <a:r>
              <a:rPr lang="ru-RU" sz="2600" dirty="0" smtClean="0"/>
              <a:t>выявить наиболее одаренных учащихся, способствовать их поддержке, созданию условий для более полного раскрытия их способностей;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i="1" dirty="0" smtClean="0"/>
              <a:t>Формирование УУД в процессе подготовки и участия в олимпиаде: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0272" y="1877876"/>
            <a:ext cx="8201841" cy="4771117"/>
          </a:xfrm>
        </p:spPr>
        <p:txBody>
          <a:bodyPr>
            <a:normAutofit/>
          </a:bodyPr>
          <a:lstStyle/>
          <a:p>
            <a:r>
              <a:rPr lang="ru-RU" sz="2400" u="sng" dirty="0" smtClean="0"/>
              <a:t>Личностные</a:t>
            </a:r>
            <a:r>
              <a:rPr lang="ru-RU" sz="2400" dirty="0" smtClean="0"/>
              <a:t> : формирование навыков самостоятельной работы при выполнении учебных и творческих задач,</a:t>
            </a:r>
            <a:r>
              <a:rPr lang="ru-RU" sz="2400" b="1" dirty="0" smtClean="0"/>
              <a:t> </a:t>
            </a:r>
            <a:r>
              <a:rPr lang="ru-RU" sz="2400" dirty="0" smtClean="0"/>
              <a:t> развития мотивации и самооценки. </a:t>
            </a:r>
          </a:p>
          <a:p>
            <a:r>
              <a:rPr lang="ru-RU" sz="2400" u="sng" dirty="0" smtClean="0"/>
              <a:t>Познавательные</a:t>
            </a:r>
            <a:r>
              <a:rPr lang="ru-RU" sz="2400" dirty="0" smtClean="0"/>
              <a:t> : поиск необходимой информации, применение методов информационного поиска, в том числе с помощью компьютерных средств, сравнение и классификация объекта по выделенным признакам.</a:t>
            </a:r>
          </a:p>
          <a:p>
            <a:r>
              <a:rPr lang="ru-RU" sz="2400" u="sng" dirty="0" smtClean="0"/>
              <a:t>Регулятивные</a:t>
            </a:r>
            <a:r>
              <a:rPr lang="ru-RU" sz="2400" b="1" dirty="0" smtClean="0"/>
              <a:t> </a:t>
            </a:r>
            <a:r>
              <a:rPr lang="ru-RU" sz="2400" dirty="0" smtClean="0"/>
              <a:t>–планирование и организация деятельности, </a:t>
            </a:r>
            <a:r>
              <a:rPr lang="ru-RU" sz="2400" dirty="0" err="1" smtClean="0"/>
              <a:t>целеобразование</a:t>
            </a:r>
            <a:r>
              <a:rPr lang="ru-RU" sz="2400" dirty="0" smtClean="0"/>
              <a:t>, самоконтроль и </a:t>
            </a:r>
            <a:r>
              <a:rPr lang="ru-RU" sz="2400" dirty="0" err="1" smtClean="0"/>
              <a:t>самооценивание</a:t>
            </a:r>
            <a:r>
              <a:rPr lang="ru-RU" sz="2400" dirty="0" smtClean="0"/>
              <a:t>,  действие во внутреннем плане.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i="1" dirty="0" smtClean="0"/>
              <a:t>Список используемой </a:t>
            </a:r>
            <a:r>
              <a:rPr lang="ru-RU" sz="4400" b="1" i="1" dirty="0" smtClean="0"/>
              <a:t>литературы</a:t>
            </a:r>
            <a:r>
              <a:rPr lang="ru-RU" sz="4400" i="1" dirty="0" smtClean="0"/>
              <a:t> и </a:t>
            </a:r>
            <a:r>
              <a:rPr lang="ru-RU" sz="4400" b="1" i="1" dirty="0" smtClean="0"/>
              <a:t>интернет – ресурсов</a:t>
            </a:r>
            <a:r>
              <a:rPr lang="ru-RU" sz="4400" i="1" dirty="0" smtClean="0"/>
              <a:t>:</a:t>
            </a:r>
            <a:endParaRPr lang="ru-RU" sz="4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Положение о Всероссийской олимпиаде школьников от 2 декабря 2009 г. №695</a:t>
            </a:r>
          </a:p>
          <a:p>
            <a:pPr>
              <a:buNone/>
            </a:pPr>
            <a:r>
              <a:rPr lang="ru-RU" sz="2000" dirty="0" smtClean="0"/>
              <a:t>Решетникова С.Г. Творческие задания по музыке 5-8 класс</a:t>
            </a:r>
          </a:p>
          <a:p>
            <a:pPr>
              <a:buNone/>
            </a:pPr>
            <a:r>
              <a:rPr lang="ru-RU" sz="2000" dirty="0" smtClean="0"/>
              <a:t>Агеева И.Д. Занимательные материалы по музыке, театру, кино.</a:t>
            </a:r>
          </a:p>
          <a:p>
            <a:pPr>
              <a:buNone/>
            </a:pPr>
            <a:r>
              <a:rPr lang="ru-RU" sz="2000" dirty="0" smtClean="0"/>
              <a:t>Н. К. </a:t>
            </a:r>
            <a:r>
              <a:rPr lang="ru-RU" sz="2000" dirty="0" err="1" smtClean="0"/>
              <a:t>Дроздецкая</a:t>
            </a:r>
            <a:r>
              <a:rPr lang="ru-RU" sz="2000" dirty="0" smtClean="0"/>
              <a:t> « Музыкальная жизнь Твери и Тверского края до 1917 г.»</a:t>
            </a:r>
          </a:p>
          <a:p>
            <a:pPr>
              <a:buNone/>
            </a:pPr>
            <a:r>
              <a:rPr lang="ru-RU" sz="2000" dirty="0" smtClean="0"/>
              <a:t>Л.А.Тарасова «Музыкальная культура Тверского края»</a:t>
            </a:r>
          </a:p>
          <a:p>
            <a:pPr>
              <a:buNone/>
            </a:pPr>
            <a:r>
              <a:rPr lang="ru-RU" sz="2000" dirty="0" smtClean="0">
                <a:hlinkClick r:id="rId2"/>
              </a:rPr>
              <a:t>http://wiki.iteach.ru/images/3/3e/Критер_эссе.doc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hlinkClick r:id="rId3"/>
              </a:rPr>
              <a:t>http</a:t>
            </a:r>
            <a:r>
              <a:rPr lang="ru-RU" sz="2000" dirty="0" smtClean="0">
                <a:solidFill>
                  <a:srgbClr val="FF0000"/>
                </a:solidFill>
                <a:hlinkClick r:id="rId3"/>
              </a:rPr>
              <a:t>:</a:t>
            </a:r>
            <a:r>
              <a:rPr lang="en-US" sz="2000" dirty="0" smtClean="0">
                <a:solidFill>
                  <a:srgbClr val="FF0000"/>
                </a:solidFill>
                <a:hlinkClick r:id="rId3"/>
              </a:rPr>
              <a:t>//</a:t>
            </a:r>
            <a:r>
              <a:rPr lang="en-US" sz="2000" dirty="0" err="1" smtClean="0">
                <a:solidFill>
                  <a:srgbClr val="FF0000"/>
                </a:solidFill>
                <a:hlinkClick r:id="rId3"/>
              </a:rPr>
              <a:t>kursak</a:t>
            </a:r>
            <a:r>
              <a:rPr lang="ru-RU" sz="2000" dirty="0" smtClean="0">
                <a:solidFill>
                  <a:srgbClr val="FF0000"/>
                </a:solidFill>
                <a:hlinkClick r:id="rId3"/>
              </a:rPr>
              <a:t>.</a:t>
            </a:r>
            <a:r>
              <a:rPr lang="en-US" sz="2000" dirty="0" smtClean="0">
                <a:solidFill>
                  <a:srgbClr val="FF0000"/>
                </a:solidFill>
                <a:hlinkClick r:id="rId3"/>
              </a:rPr>
              <a:t>net/</a:t>
            </a:r>
            <a:r>
              <a:rPr lang="en-US" sz="2000" dirty="0" err="1" smtClean="0">
                <a:solidFill>
                  <a:srgbClr val="FF0000"/>
                </a:solidFill>
                <a:hlinkClick r:id="rId3"/>
              </a:rPr>
              <a:t>polozhenie</a:t>
            </a:r>
            <a:r>
              <a:rPr lang="en-US" sz="2000" dirty="0" smtClean="0">
                <a:solidFill>
                  <a:srgbClr val="FF0000"/>
                </a:solidFill>
                <a:hlinkClick r:id="rId3"/>
              </a:rPr>
              <a:t>-o-</a:t>
            </a:r>
            <a:r>
              <a:rPr lang="en-US" sz="2000" dirty="0" err="1" smtClean="0">
                <a:solidFill>
                  <a:srgbClr val="FF0000"/>
                </a:solidFill>
                <a:hlinkClick r:id="rId3"/>
              </a:rPr>
              <a:t>regionalnoi</a:t>
            </a:r>
            <a:r>
              <a:rPr lang="en-US" sz="2000" dirty="0" smtClean="0">
                <a:solidFill>
                  <a:srgbClr val="FF0000"/>
                </a:solidFill>
                <a:hlinkClick r:id="rId3"/>
              </a:rPr>
              <a:t>-</a:t>
            </a:r>
            <a:r>
              <a:rPr lang="en-US" sz="2000" dirty="0" err="1" smtClean="0">
                <a:solidFill>
                  <a:srgbClr val="FF0000"/>
                </a:solidFill>
                <a:hlinkClick r:id="rId3"/>
              </a:rPr>
              <a:t>olimpiade</a:t>
            </a:r>
            <a:r>
              <a:rPr lang="en-US" sz="2000" dirty="0" smtClean="0">
                <a:solidFill>
                  <a:srgbClr val="FF0000"/>
                </a:solidFill>
                <a:hlinkClick r:id="rId3"/>
              </a:rPr>
              <a:t>-</a:t>
            </a:r>
            <a:r>
              <a:rPr lang="en-US" sz="2000" dirty="0" err="1" smtClean="0">
                <a:solidFill>
                  <a:srgbClr val="FF0000"/>
                </a:solidFill>
                <a:hlinkClick r:id="rId3"/>
              </a:rPr>
              <a:t>po</a:t>
            </a:r>
            <a:r>
              <a:rPr lang="en-US" sz="2000" dirty="0" smtClean="0">
                <a:solidFill>
                  <a:srgbClr val="FF0000"/>
                </a:solidFill>
                <a:hlinkClick r:id="rId3"/>
              </a:rPr>
              <a:t>-</a:t>
            </a:r>
            <a:r>
              <a:rPr lang="en-US" sz="2000" dirty="0" err="1" smtClean="0">
                <a:solidFill>
                  <a:srgbClr val="FF0000"/>
                </a:solidFill>
                <a:hlinkClick r:id="rId3"/>
              </a:rPr>
              <a:t>muzyke</a:t>
            </a:r>
            <a:r>
              <a:rPr lang="en-US" sz="2000" dirty="0" smtClean="0">
                <a:solidFill>
                  <a:srgbClr val="FF0000"/>
                </a:solidFill>
                <a:hlinkClick r:id="rId3"/>
              </a:rPr>
              <a:t>/</a:t>
            </a:r>
            <a:endParaRPr lang="ru-RU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 </a:t>
            </a:r>
            <a:r>
              <a:rPr lang="en-US" sz="2000" dirty="0" smtClean="0">
                <a:solidFill>
                  <a:srgbClr val="FF0000"/>
                </a:solidFill>
                <a:hlinkClick r:id="rId4"/>
              </a:rPr>
              <a:t>internet_resursy_dl_ya_uchitelya_muzyki.doc</a:t>
            </a:r>
            <a:endParaRPr lang="ru-RU" sz="2000" dirty="0" smtClean="0">
              <a:solidFill>
                <a:srgbClr val="FF0000"/>
              </a:solidFill>
            </a:endParaRPr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i="1" dirty="0" smtClean="0"/>
              <a:t>Актуальность</a:t>
            </a:r>
            <a:endParaRPr lang="ru-RU" sz="4400" i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smtClean="0"/>
              <a:t>Важной задачей современного образования является развитие и сохранение творческого потенциала ребёнка. 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Одной из форм работы, способствующей формированию интеллектуально-развитой и социально-адаптированной личности является участие обучающихся в предметных олимпиадах.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Важнейшим направлением музыкальных знаний является формирование с их помощью нравственных, эстетических и художественных качеств личности, необходимых юному гражданину, патриоту России.</a:t>
            </a:r>
          </a:p>
          <a:p>
            <a:pPr>
              <a:buFont typeface="Wingdings" pitchFamily="2" charset="2"/>
              <a:buChar char="ü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47877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2523" y="0"/>
            <a:ext cx="7966711" cy="5800543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/>
              <a:t>Цель проекта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разработка методических рекомендаций для проведения региональной олимпиады по музыке.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83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4900" i="1" dirty="0" smtClean="0"/>
              <a:t>Задачи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1095872"/>
            <a:ext cx="7886700" cy="43513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- </a:t>
            </a:r>
            <a:r>
              <a:rPr lang="ru-RU" sz="2800" dirty="0" smtClean="0"/>
              <a:t>Способствовать созданию условий для выявления и развития познавательных способностей и творческого потенциала обучающихся.</a:t>
            </a:r>
          </a:p>
          <a:p>
            <a:pPr lvl="0">
              <a:buNone/>
            </a:pPr>
            <a:r>
              <a:rPr lang="ru-RU" sz="2800" dirty="0" smtClean="0"/>
              <a:t>-Стимулировать  художественно-творческую деятельность школьников , развивать у них способность ориентироваться в пространстве музыкальной культуры.</a:t>
            </a:r>
          </a:p>
          <a:p>
            <a:pPr>
              <a:buNone/>
            </a:pPr>
            <a:r>
              <a:rPr lang="ru-RU" sz="2800" dirty="0" smtClean="0"/>
              <a:t>- Способствовать реализации   творческого потенциала, самоопределению и самореализации личности.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80159" y="242648"/>
            <a:ext cx="7027817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Порядок проведения Олимпиады.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В региональном этапе Олимпиады  по музыке принимают участие обучающиеся 5 - 11 классов образовательных школ.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1.Сроки проведения Олимпиады регламентируются Расписанием, опубликованным на сайте организатора.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2.Итоги Олимпиады публикуются на сайте организатора в сроки, указанные в Расписании Олимпиады.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Участниками могут быть учащиеся образовательных учреждений всех типов и видов. Олимпиада  проводится для всех желающих, без предварительного отбора. Участие является добровольным. Решение об участии в мероприятии принимают преподаватели, учащиеся и их родители (законные представители).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731520" y="178200"/>
            <a:ext cx="7537267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участия в Олимпиаде.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Необходимо зарегистрироваться на сайте (зарегистрироваться должен педагог или родитель участника).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Ознакомиться с Правилами участия.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Внимательно прочитать Положение.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Самостоятельно скачать комплект заданий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Провести мероприятие непосредственно в образовательных организациях в один и тот же день (период) для всех участников, представляемых одним организатором.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Собрать заполненные бланки с ответами, проверить правильность заполнения личных данных участников.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7) Прислать Заявки на участие и Бланки ответов, оформленные в соответствии с правилами, на электронный адрес строго в срок проведения Олимпиады, указанные на сайте организатора.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Участие в Олимпиаде индивидуальное.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проверку принимаются работы учащихся, выполненные строго в соответствии с Правилами оформления и отправки работ, опубликованными на сайте организатора.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Орг. комитет оставляет за собой право не рассматривать работы, оформленные не в соответствии с Правилами.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2881"/>
            <a:ext cx="7886700" cy="548640"/>
          </a:xfrm>
        </p:spPr>
        <p:txBody>
          <a:bodyPr/>
          <a:lstStyle/>
          <a:p>
            <a:pPr algn="ctr"/>
            <a:r>
              <a:rPr lang="ru-RU" i="1" dirty="0" smtClean="0"/>
              <a:t>Награждение победителей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88275"/>
            <a:ext cx="8608422" cy="1397726"/>
          </a:xfrm>
        </p:spPr>
        <p:txBody>
          <a:bodyPr>
            <a:noAutofit/>
          </a:bodyPr>
          <a:lstStyle/>
          <a:p>
            <a:r>
              <a:rPr lang="ru-RU" sz="1800" dirty="0" smtClean="0"/>
              <a:t>Победителей и призеров регионального этапа Олимпиады по каждому общеобразовательному предмету определяется организатором регионального этапа Олимпиады по согласованию с оргкомитетом регионального этапа Олимпиады и составляет не более 25 процентов от общего числа участников регионального этапа Олимпиады по соответствующему предмету</a:t>
            </a:r>
          </a:p>
          <a:p>
            <a:r>
              <a:rPr lang="ru-RU" sz="1800" dirty="0" smtClean="0"/>
              <a:t>Все участники регионального этапа Олимпиады, которые набрали одинаковое наибольшее количество баллов, составляющее более половины от максимально возможных, признаются победителями. </a:t>
            </a:r>
          </a:p>
          <a:p>
            <a:r>
              <a:rPr lang="ru-RU" sz="1800" dirty="0" smtClean="0"/>
              <a:t>В случае, когда ни один из участников регионального этапа Олимпиады не набрал более половины от максимально возможных баллов, определяются только призеры.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Призерами регионального этапа Олимпиады в пределах установленной квоты победителей и призеров признаются все участники регионального этапа Олимпиады, следующие в итоговой таблице за победителями.</a:t>
            </a:r>
          </a:p>
          <a:p>
            <a:r>
              <a:rPr lang="ru-RU" sz="1800" dirty="0" smtClean="0"/>
              <a:t>Список победителей и призеров регионального этапа Олимпиады утверждается организатором регионального этапа Олимпиады.</a:t>
            </a:r>
          </a:p>
          <a:p>
            <a:r>
              <a:rPr lang="ru-RU" sz="1800" dirty="0" smtClean="0"/>
              <a:t>Победители и призеры регионального этапа Олимпиады награждаются дипломами</a:t>
            </a:r>
          </a:p>
          <a:p>
            <a:r>
              <a:rPr lang="ru-RU" sz="1800" dirty="0" smtClean="0"/>
              <a:t>Учителя победителей и призеров регионального этапа Олимпиады награждаются дипломами</a:t>
            </a:r>
            <a:r>
              <a:rPr lang="ru-RU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cs typeface="Times New Roman" pitchFamily="18" charset="0"/>
              </a:rPr>
              <a:t>Форма проведения Олимпиады предполагает вариативность и творческий подход к формированию  требований и заданий.</a:t>
            </a:r>
            <a:endParaRPr lang="ru-RU" sz="2800" i="1" dirty="0"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Участники  </a:t>
            </a:r>
            <a:r>
              <a:rPr lang="ru-RU" sz="2800" dirty="0" smtClean="0"/>
              <a:t>олимпиады должны продемонстрировать теоретическую и практическую подготовку.</a:t>
            </a:r>
          </a:p>
          <a:p>
            <a:r>
              <a:rPr lang="ru-RU" sz="2800" dirty="0" smtClean="0"/>
              <a:t>  Теоретическая </a:t>
            </a:r>
            <a:r>
              <a:rPr lang="ru-RU" sz="2800" dirty="0" smtClean="0"/>
              <a:t>часть представлена в виде тестов,  музыкальных викторин, кроссвордов. </a:t>
            </a:r>
            <a:endParaRPr lang="ru-RU" sz="2800" dirty="0" smtClean="0"/>
          </a:p>
          <a:p>
            <a:r>
              <a:rPr lang="ru-RU" sz="2800" dirty="0" smtClean="0"/>
              <a:t> Практическая </a:t>
            </a:r>
            <a:r>
              <a:rPr lang="ru-RU" sz="2800" dirty="0" smtClean="0"/>
              <a:t>часть - в виде творческих заданий и эссе с включением краеведческого компонента. 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>
                <a:cs typeface="Times New Roman" pitchFamily="18" charset="0"/>
              </a:rPr>
              <a:t>Ожидаемые  </a:t>
            </a:r>
            <a:r>
              <a:rPr lang="ru-RU" sz="4000" i="1" dirty="0" smtClean="0">
                <a:cs typeface="Times New Roman" pitchFamily="18" charset="0"/>
              </a:rPr>
              <a:t>результаты</a:t>
            </a:r>
            <a:endParaRPr lang="ru-RU" sz="4000" i="1" dirty="0"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097280"/>
            <a:ext cx="7886700" cy="5079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для учащихся</a:t>
            </a:r>
            <a:r>
              <a:rPr lang="ru-RU" dirty="0" smtClean="0"/>
              <a:t>:</a:t>
            </a:r>
          </a:p>
          <a:p>
            <a:r>
              <a:rPr lang="ru-RU" sz="2600" dirty="0" smtClean="0"/>
              <a:t>умение работать с разными источниками  информации,</a:t>
            </a:r>
            <a:r>
              <a:rPr lang="ru-RU" sz="2600" b="1" dirty="0" smtClean="0"/>
              <a:t> </a:t>
            </a:r>
            <a:r>
              <a:rPr lang="ru-RU" sz="2600" dirty="0" smtClean="0"/>
              <a:t>развивать критическое мышление, способность  аргументировать свою точку зрения по поводу музыкального искусства.</a:t>
            </a:r>
          </a:p>
          <a:p>
            <a:r>
              <a:rPr lang="ru-RU" sz="2600" dirty="0" smtClean="0"/>
              <a:t>формирование ключевых компетенций: исследовательские умения, коммуникативные умения, информационные умения.</a:t>
            </a:r>
          </a:p>
          <a:p>
            <a:r>
              <a:rPr lang="ru-RU" sz="2600" dirty="0" smtClean="0"/>
              <a:t>формирование  навыков самостоятельной работы при выполнении учебных и творческих задач.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Настроювані 1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727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Проект по теме: «Региональные олимпиады по музыке»</vt:lpstr>
      <vt:lpstr>Актуальность</vt:lpstr>
      <vt:lpstr>Цель проекта:  разработка методических рекомендаций для проведения региональной олимпиады по музыке. </vt:lpstr>
      <vt:lpstr>Задачи:</vt:lpstr>
      <vt:lpstr>Слайд 5</vt:lpstr>
      <vt:lpstr>Слайд 6</vt:lpstr>
      <vt:lpstr>Награждение победителей</vt:lpstr>
      <vt:lpstr>Форма проведения Олимпиады предполагает вариативность и творческий подход к формированию  требований и заданий.</vt:lpstr>
      <vt:lpstr>Ожидаемые  результаты</vt:lpstr>
      <vt:lpstr>Ожидаемые результаты</vt:lpstr>
      <vt:lpstr>Формирование УУД в процессе подготовки и участия в олимпиаде:</vt:lpstr>
      <vt:lpstr>Список используемой литературы и интернет – ресурсов: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Inna</dc:creator>
  <cp:lastModifiedBy>Наташа</cp:lastModifiedBy>
  <cp:revision>39</cp:revision>
  <dcterms:created xsi:type="dcterms:W3CDTF">2015-08-23T07:03:48Z</dcterms:created>
  <dcterms:modified xsi:type="dcterms:W3CDTF">2017-03-28T06:39:56Z</dcterms:modified>
</cp:coreProperties>
</file>