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68" r:id="rId3"/>
    <p:sldId id="270" r:id="rId4"/>
    <p:sldId id="339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91" r:id="rId22"/>
    <p:sldId id="288" r:id="rId23"/>
    <p:sldId id="289" r:id="rId24"/>
    <p:sldId id="290" r:id="rId25"/>
    <p:sldId id="292" r:id="rId26"/>
    <p:sldId id="340" r:id="rId27"/>
    <p:sldId id="293" r:id="rId28"/>
    <p:sldId id="294" r:id="rId29"/>
    <p:sldId id="296" r:id="rId30"/>
    <p:sldId id="295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6" r:id="rId47"/>
    <p:sldId id="312" r:id="rId48"/>
    <p:sldId id="313" r:id="rId49"/>
    <p:sldId id="314" r:id="rId50"/>
    <p:sldId id="315" r:id="rId51"/>
    <p:sldId id="334" r:id="rId52"/>
    <p:sldId id="335" r:id="rId53"/>
    <p:sldId id="336" r:id="rId54"/>
    <p:sldId id="337" r:id="rId55"/>
    <p:sldId id="338" r:id="rId56"/>
    <p:sldId id="317" r:id="rId57"/>
    <p:sldId id="318" r:id="rId58"/>
    <p:sldId id="343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Выступление на августовской предметной секции преподавателей-организаторов ОБЖ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Тема выступления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FF9900"/>
                </a:solidFill>
              </a:rPr>
              <a:t>«Организация внеурочной деятельности по ОБЖ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FF9900"/>
                </a:solidFill>
              </a:rPr>
              <a:t>в соответствии с требованиями ФГОС нового поколения» </a:t>
            </a:r>
          </a:p>
          <a:p>
            <a:pPr algn="ctr">
              <a:buNone/>
            </a:pPr>
            <a:r>
              <a:rPr lang="ru-RU" sz="2800" dirty="0" smtClean="0"/>
              <a:t>Преподаватель-организатор ОБЖ </a:t>
            </a:r>
          </a:p>
          <a:p>
            <a:pPr algn="ctr">
              <a:buNone/>
            </a:pPr>
            <a:r>
              <a:rPr lang="ru-RU" sz="2800" dirty="0" smtClean="0"/>
              <a:t>МБОУ СШ № 47 г. Твери</a:t>
            </a:r>
          </a:p>
          <a:p>
            <a:pPr algn="ctr">
              <a:buNone/>
            </a:pPr>
            <a:r>
              <a:rPr lang="ru-RU" sz="2800" dirty="0" smtClean="0"/>
              <a:t>Рязанов Д.С.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33400"/>
            <a:ext cx="8458200" cy="6172200"/>
          </a:xfrm>
        </p:spPr>
        <p:txBody>
          <a:bodyPr/>
          <a:lstStyle/>
          <a:p>
            <a:r>
              <a:rPr lang="ru-RU" sz="3600" b="1" u="sng" dirty="0" smtClean="0"/>
              <a:t>Вторая</a:t>
            </a:r>
            <a:r>
              <a:rPr lang="ru-RU" sz="3600" u="sng" dirty="0" smtClean="0"/>
              <a:t> попытка </a:t>
            </a:r>
          </a:p>
          <a:p>
            <a:pPr>
              <a:spcBef>
                <a:spcPts val="0"/>
              </a:spcBef>
            </a:pPr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модернизации </a:t>
            </a:r>
          </a:p>
          <a:p>
            <a:pPr>
              <a:spcBef>
                <a:spcPts val="0"/>
              </a:spcBef>
            </a:pPr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образования </a:t>
            </a:r>
          </a:p>
          <a:p>
            <a:pPr>
              <a:spcBef>
                <a:spcPts val="0"/>
              </a:spcBef>
            </a:pPr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была предпринята </a:t>
            </a:r>
          </a:p>
          <a:p>
            <a:pPr>
              <a:spcBef>
                <a:spcPts val="0"/>
              </a:spcBef>
            </a:pPr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29 августа 2001 г., </a:t>
            </a:r>
          </a:p>
          <a:p>
            <a:pPr>
              <a:spcBef>
                <a:spcPts val="0"/>
              </a:spcBef>
            </a:pPr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когда было проведено заседание </a:t>
            </a:r>
          </a:p>
          <a:p>
            <a:pPr>
              <a:spcBef>
                <a:spcPts val="0"/>
              </a:spcBef>
            </a:pPr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Госсовета РФ </a:t>
            </a:r>
          </a:p>
          <a:p>
            <a:pPr>
              <a:spcBef>
                <a:spcPts val="0"/>
              </a:spcBef>
            </a:pP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"О развитии образования в Российской Федерации".</a:t>
            </a:r>
          </a:p>
          <a:p>
            <a:endParaRPr lang="ru-RU" dirty="0"/>
          </a:p>
        </p:txBody>
      </p:sp>
      <p:pic>
        <p:nvPicPr>
          <p:cNvPr id="4" name="Рисунок 3" descr="http://www.operabelno.ru/wp-content/uploads/2014/05/mai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6304" y="304800"/>
            <a:ext cx="433382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457200"/>
            <a:ext cx="8686800" cy="62484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cs typeface="BrowalliaUPC" pitchFamily="34" charset="-34"/>
              </a:rPr>
              <a:t>          Еще тогда в материалах этого Госсовета и документах Правительства РФ было выделено два главных направления модернизации сферы образования:</a:t>
            </a:r>
          </a:p>
          <a:p>
            <a:pPr lvl="1"/>
            <a:r>
              <a:rPr lang="ru-RU" sz="3200" b="1" dirty="0" smtClean="0"/>
              <a:t>- кардинальное обновление содержания образования;</a:t>
            </a:r>
          </a:p>
          <a:p>
            <a:pPr lvl="1"/>
            <a:r>
              <a:rPr lang="ru-RU" sz="3200" b="1" dirty="0" smtClean="0"/>
              <a:t>- экономики образования. </a:t>
            </a:r>
          </a:p>
          <a:p>
            <a:pPr algn="ctr"/>
            <a:endParaRPr lang="ru-RU" sz="1000" dirty="0" smtClean="0"/>
          </a:p>
          <a:p>
            <a:pPr algn="ctr"/>
            <a:r>
              <a:rPr lang="ru-RU" sz="2800" b="1" i="1" dirty="0" smtClean="0">
                <a:latin typeface="Bookman Old Style" pitchFamily="18" charset="0"/>
              </a:rPr>
              <a:t>Отмечалось, </a:t>
            </a:r>
          </a:p>
          <a:p>
            <a:pPr marL="0" indent="0" algn="ctr">
              <a:buNone/>
            </a:pPr>
            <a:r>
              <a:rPr lang="ru-RU" sz="2800" b="1" i="1" dirty="0" smtClean="0">
                <a:latin typeface="Bookman Old Style" pitchFamily="18" charset="0"/>
              </a:rPr>
              <a:t>что содержание образования сильно устарело, </a:t>
            </a:r>
          </a:p>
          <a:p>
            <a:pPr marL="0" indent="0" algn="ctr"/>
            <a:r>
              <a:rPr lang="ru-RU" sz="2800" b="1" i="1" dirty="0" smtClean="0">
                <a:latin typeface="Bookman Old Style" pitchFamily="18" charset="0"/>
              </a:rPr>
              <a:t>перегружено несущественными элементами.</a:t>
            </a:r>
            <a:endParaRPr lang="ru-RU" sz="2800" b="1" i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deamaniya.ru/wp-content/uploads/2016/01/4368x29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26720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Третья</a:t>
            </a:r>
            <a:r>
              <a:rPr lang="ru-RU" u="sng" dirty="0" smtClean="0"/>
              <a:t> попытка </a:t>
            </a:r>
            <a:r>
              <a:rPr lang="ru-RU" dirty="0" smtClean="0"/>
              <a:t>модернизации была нацелена на усиление </a:t>
            </a:r>
            <a:r>
              <a:rPr lang="ru-RU" b="1" i="1" dirty="0" smtClean="0">
                <a:latin typeface="Bookman Old Style" pitchFamily="18" charset="0"/>
              </a:rPr>
              <a:t>коммерческих начал в образовании</a:t>
            </a:r>
            <a:r>
              <a:rPr lang="ru-RU" dirty="0" smtClean="0"/>
              <a:t>. </a:t>
            </a:r>
          </a:p>
          <a:p>
            <a:endParaRPr lang="ru-RU" sz="1100" dirty="0" smtClean="0"/>
          </a:p>
          <a:p>
            <a:pPr>
              <a:spcBef>
                <a:spcPts val="0"/>
              </a:spcBef>
            </a:pPr>
            <a:r>
              <a:rPr lang="ru-RU" sz="2800" dirty="0" smtClean="0"/>
              <a:t>На заседании Кабинета министров 9 декабря 2004 г. рассматривался вопрос о приоритетных направлениях развития образования на среднесрочную перспективу.</a:t>
            </a:r>
          </a:p>
          <a:p>
            <a:pPr indent="3959225">
              <a:spcBef>
                <a:spcPts val="0"/>
              </a:spcBef>
            </a:pPr>
            <a:r>
              <a:rPr lang="ru-RU" dirty="0" smtClean="0"/>
              <a:t> Там было заявлено: </a:t>
            </a:r>
          </a:p>
          <a:p>
            <a:pPr indent="3959225">
              <a:spcBef>
                <a:spcPts val="0"/>
              </a:spcBef>
            </a:pPr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"Бизнес-сообщество </a:t>
            </a:r>
          </a:p>
          <a:p>
            <a:pPr indent="3959225">
              <a:spcBef>
                <a:spcPts val="0"/>
              </a:spcBef>
            </a:pPr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должно определять, </a:t>
            </a:r>
          </a:p>
          <a:p>
            <a:pPr indent="3959225">
              <a:spcBef>
                <a:spcPts val="0"/>
              </a:spcBef>
            </a:pPr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чему и как учить!"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33400"/>
            <a:ext cx="8458200" cy="61722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Реальная образовательная политика стала меняться в сторону </a:t>
            </a:r>
            <a:r>
              <a:rPr lang="ru-RU" b="1" i="1" dirty="0" smtClean="0">
                <a:latin typeface="Bookman Old Style" pitchFamily="18" charset="0"/>
              </a:rPr>
              <a:t>усиления единоначалия, роли контроля и формальных проверок.</a:t>
            </a:r>
            <a:r>
              <a:rPr lang="ru-RU" dirty="0" smtClean="0"/>
              <a:t> </a:t>
            </a:r>
          </a:p>
          <a:p>
            <a:r>
              <a:rPr lang="ru-RU" dirty="0" smtClean="0"/>
              <a:t>Из-за чего почти все </a:t>
            </a:r>
            <a:r>
              <a:rPr lang="ru-RU" b="1" i="1" dirty="0" smtClean="0">
                <a:latin typeface="Bookman Old Style" pitchFamily="18" charset="0"/>
              </a:rPr>
              <a:t>позитивные </a:t>
            </a:r>
            <a:r>
              <a:rPr lang="ru-RU" b="1" i="1" dirty="0" err="1" smtClean="0">
                <a:latin typeface="Bookman Old Style" pitchFamily="18" charset="0"/>
              </a:rPr>
              <a:t>модернизационные</a:t>
            </a:r>
            <a:r>
              <a:rPr lang="ru-RU" b="1" i="1" dirty="0" smtClean="0">
                <a:latin typeface="Bookman Old Style" pitchFamily="18" charset="0"/>
              </a:rPr>
              <a:t> элементы выпали из сферы образования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На смену пришли реформы, ориентированные на бизнес и коммерцию. Безграничная коммерциализация образования, силовое внедрение ошибочного и некачественного ЕГЭ, принудительная аттестация, аккредитации – </a:t>
            </a:r>
            <a:r>
              <a:rPr lang="ru-RU" b="1" i="1" dirty="0" smtClean="0">
                <a:latin typeface="Bookman Old Style" pitchFamily="18" charset="0"/>
              </a:rPr>
              <a:t>всё превратилось в орудие на стороне бюрократии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81000"/>
            <a:ext cx="8458200" cy="63246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Народное образование разделилось </a:t>
            </a:r>
          </a:p>
          <a:p>
            <a:r>
              <a:rPr lang="ru-RU" sz="3600" dirty="0" smtClean="0"/>
              <a:t>на массовое – </a:t>
            </a:r>
          </a:p>
          <a:p>
            <a:pPr lvl="7"/>
            <a:r>
              <a:rPr lang="ru-RU" sz="3600" b="1" dirty="0" smtClean="0"/>
              <a:t>для большинства,</a:t>
            </a:r>
            <a:r>
              <a:rPr lang="ru-RU" sz="3600" dirty="0" smtClean="0"/>
              <a:t> </a:t>
            </a:r>
          </a:p>
          <a:p>
            <a:r>
              <a:rPr lang="ru-RU" sz="3600" dirty="0" smtClean="0"/>
              <a:t>и на элитарное – </a:t>
            </a:r>
          </a:p>
          <a:p>
            <a:pPr lvl="7"/>
            <a:r>
              <a:rPr lang="ru-RU" sz="3600" b="1" dirty="0" smtClean="0"/>
              <a:t>для немногих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47105" name="Picture 1" descr="D:\Документы папы\воспитательная работа\планы ВР\План ВР на 2016-2017\Внеурочная ОБЖ\85359_html_m109dc6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657600"/>
            <a:ext cx="6883345" cy="2938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33400"/>
            <a:ext cx="8458200" cy="61722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Четвёртая</a:t>
            </a:r>
            <a:r>
              <a:rPr lang="ru-RU" sz="3600" dirty="0" smtClean="0"/>
              <a:t> попытка вывести сферу образования из отрицательной динамики ассоциируется с попытками реализации Национальных проектов. </a:t>
            </a:r>
          </a:p>
          <a:p>
            <a:pPr lvl="1"/>
            <a:endParaRPr lang="ru-RU" sz="1200" dirty="0" smtClean="0"/>
          </a:p>
          <a:p>
            <a:r>
              <a:rPr lang="ru-RU" sz="3600" dirty="0" smtClean="0"/>
              <a:t>В результате осуществления Национального проекта «Образование» в эту сферу были </a:t>
            </a:r>
          </a:p>
          <a:p>
            <a:pPr>
              <a:spcBef>
                <a:spcPts val="0"/>
              </a:spcBef>
            </a:pPr>
            <a:r>
              <a:rPr lang="ru-RU" sz="3600" dirty="0" smtClean="0"/>
              <a:t>направлены немалые </a:t>
            </a:r>
          </a:p>
          <a:p>
            <a:pPr>
              <a:spcBef>
                <a:spcPts val="0"/>
              </a:spcBef>
            </a:pPr>
            <a:r>
              <a:rPr lang="ru-RU" sz="3600" dirty="0" smtClean="0"/>
              <a:t>деньги.</a:t>
            </a:r>
            <a:endParaRPr lang="ru-RU" sz="3600" dirty="0"/>
          </a:p>
        </p:txBody>
      </p:sp>
      <p:pic>
        <p:nvPicPr>
          <p:cNvPr id="4" name="Рисунок 3" descr="http://www.profkom-vspu.ru/photos/full/3b284fd7a142c145da9c84cd81c0116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34340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457200"/>
            <a:ext cx="7467600" cy="62484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    </a:t>
            </a:r>
            <a:r>
              <a:rPr lang="ru-RU" sz="4000" dirty="0" smtClean="0"/>
              <a:t>Но бюрократический характер осуществления этого проекта и т.н. </a:t>
            </a:r>
            <a:r>
              <a:rPr lang="ru-RU" sz="4000" dirty="0" err="1" smtClean="0"/>
              <a:t>точечность</a:t>
            </a:r>
            <a:r>
              <a:rPr lang="ru-RU" sz="4000" dirty="0" smtClean="0"/>
              <a:t> принимаемых усилий </a:t>
            </a:r>
          </a:p>
          <a:p>
            <a:r>
              <a:rPr lang="ru-RU" sz="4000" b="1" i="1" dirty="0" smtClean="0">
                <a:latin typeface="Bookman Old Style" pitchFamily="18" charset="0"/>
              </a:rPr>
              <a:t>не смогли кардинально изменить общую ситуацию ухудшения качества образования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533400"/>
            <a:ext cx="7543800" cy="6172200"/>
          </a:xfrm>
        </p:spPr>
        <p:txBody>
          <a:bodyPr/>
          <a:lstStyle/>
          <a:p>
            <a:r>
              <a:rPr lang="ru-RU" sz="3600" b="1" dirty="0" smtClean="0"/>
              <a:t>Пятая </a:t>
            </a:r>
            <a:r>
              <a:rPr lang="ru-RU" sz="3600" dirty="0" smtClean="0"/>
              <a:t>попытка модернизации </a:t>
            </a:r>
          </a:p>
          <a:p>
            <a:r>
              <a:rPr lang="ru-RU" sz="3600" dirty="0" smtClean="0"/>
              <a:t>образования сформулирована тогда </a:t>
            </a:r>
          </a:p>
          <a:p>
            <a:r>
              <a:rPr lang="ru-RU" sz="3600" dirty="0" smtClean="0"/>
              <a:t>Президентом РФ Медведевым Д.А. </a:t>
            </a:r>
          </a:p>
          <a:p>
            <a:r>
              <a:rPr lang="ru-RU" sz="3600" dirty="0" smtClean="0"/>
              <a:t>как </a:t>
            </a:r>
            <a:r>
              <a:rPr lang="ru-RU" sz="3600" b="1" dirty="0" smtClean="0"/>
              <a:t>"Наша новая школа"</a:t>
            </a:r>
            <a:r>
              <a:rPr lang="ru-RU" sz="3600" dirty="0" smtClean="0"/>
              <a:t>.</a:t>
            </a:r>
          </a:p>
          <a:p>
            <a:endParaRPr lang="ru-RU" sz="3600" dirty="0" smtClean="0"/>
          </a:p>
          <a:p>
            <a:endParaRPr lang="ru-RU" dirty="0"/>
          </a:p>
        </p:txBody>
      </p:sp>
      <p:pic>
        <p:nvPicPr>
          <p:cNvPr id="4" name="Рисунок 3" descr="http://school84.centerstart.ru/userfiles/nasha_novaya_shkol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810000"/>
            <a:ext cx="5202555" cy="268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04800"/>
            <a:ext cx="8458200" cy="64008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 smtClean="0"/>
              <a:t>Стратегия Медведева Д.А. предусматривала решение пяти основных задач: </a:t>
            </a:r>
          </a:p>
          <a:p>
            <a:endParaRPr lang="ru-RU" sz="1200" b="1" dirty="0" smtClean="0"/>
          </a:p>
          <a:p>
            <a:r>
              <a:rPr lang="ru-RU" b="1" dirty="0" smtClean="0"/>
              <a:t>1. Обновление содержания образования и образовательных стандартов. </a:t>
            </a:r>
          </a:p>
          <a:p>
            <a:r>
              <a:rPr lang="ru-RU" b="1" dirty="0" smtClean="0"/>
              <a:t>2. Создание системы поиска и поддержки талантливых детей, а также их сопровождения в течение всего периода становления личности. </a:t>
            </a:r>
          </a:p>
          <a:p>
            <a:r>
              <a:rPr lang="ru-RU" b="1" dirty="0" smtClean="0"/>
              <a:t>3. Сохранение, качественное улучшение и пополнение кадрового состава преподавателей. Разработка системы моральных и материальных стимулов для сохранения в школах лучших педагогов и постоянного повышения их квалификации. </a:t>
            </a:r>
          </a:p>
          <a:p>
            <a:r>
              <a:rPr lang="ru-RU" b="1" dirty="0" smtClean="0"/>
              <a:t>4. Превращение школ в центры не только обязательного образования, но и самоподготовки, занятий творчеством и спортом. </a:t>
            </a:r>
          </a:p>
          <a:p>
            <a:r>
              <a:rPr lang="ru-RU" b="1" dirty="0" smtClean="0"/>
              <a:t>5. Улучшение здоровья.</a:t>
            </a:r>
            <a:endParaRPr lang="ru-RU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33400"/>
            <a:ext cx="8458200" cy="6172200"/>
          </a:xfrm>
        </p:spPr>
        <p:txBody>
          <a:bodyPr>
            <a:normAutofit/>
          </a:bodyPr>
          <a:lstStyle/>
          <a:p>
            <a:r>
              <a:rPr lang="ru-RU" b="1" dirty="0" smtClean="0"/>
              <a:t>На первом этапе</a:t>
            </a:r>
            <a:r>
              <a:rPr lang="ru-RU" dirty="0" smtClean="0"/>
              <a:t> в 2008–2011 годах предстояло в полном объеме </a:t>
            </a:r>
            <a:r>
              <a:rPr lang="ru-RU" b="1" dirty="0" smtClean="0"/>
              <a:t>восстановить ответственность государства в сфере образования</a:t>
            </a:r>
            <a:r>
              <a:rPr lang="ru-RU" dirty="0" smtClean="0"/>
              <a:t>. </a:t>
            </a:r>
          </a:p>
          <a:p>
            <a:endParaRPr lang="ru-RU" sz="2000" dirty="0" smtClean="0"/>
          </a:p>
          <a:p>
            <a:pPr>
              <a:spcBef>
                <a:spcPts val="0"/>
              </a:spcBef>
            </a:pPr>
            <a:r>
              <a:rPr lang="ru-RU" dirty="0" smtClean="0"/>
              <a:t>Государство должно было обеспечить запуск процесса модернизации образовательной отрасли, создавая 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при этом необходимые 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условия для широкого 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участия общества в этом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процессе.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boombob.ru/img/picture/Oct/11/bb1f9bd3f8cca01a41dba64ec543e96d/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4191000"/>
            <a:ext cx="3810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457200"/>
            <a:ext cx="8077200" cy="6248400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ru-RU" b="1" dirty="0" smtClean="0"/>
              <a:t>План выступления:</a:t>
            </a:r>
          </a:p>
          <a:p>
            <a:pPr lvl="0"/>
            <a:r>
              <a:rPr lang="ru-RU" dirty="0" smtClean="0"/>
              <a:t>Модернизация образования.</a:t>
            </a:r>
          </a:p>
          <a:p>
            <a:pPr lvl="0"/>
            <a:r>
              <a:rPr lang="ru-RU" dirty="0" smtClean="0"/>
              <a:t>Цель и задачи работы.</a:t>
            </a:r>
          </a:p>
          <a:p>
            <a:pPr lvl="0"/>
            <a:r>
              <a:rPr lang="ru-RU" dirty="0" smtClean="0"/>
              <a:t>Внеурочная деятельность по ФГОС.</a:t>
            </a:r>
          </a:p>
          <a:p>
            <a:pPr lvl="0"/>
            <a:r>
              <a:rPr lang="ru-RU" dirty="0" smtClean="0"/>
              <a:t>Технология проектирования программы внеурочной деятельности по ОБЖ (этапы).</a:t>
            </a:r>
          </a:p>
          <a:p>
            <a:pPr lvl="0"/>
            <a:r>
              <a:rPr lang="ru-RU" dirty="0" smtClean="0"/>
              <a:t>Планируемые результаты.</a:t>
            </a:r>
          </a:p>
          <a:p>
            <a:pPr lvl="0"/>
            <a:r>
              <a:rPr lang="ru-RU" dirty="0" smtClean="0"/>
              <a:t>Литература.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533400"/>
            <a:ext cx="8991600" cy="6172200"/>
          </a:xfrm>
        </p:spPr>
        <p:txBody>
          <a:bodyPr>
            <a:normAutofit/>
          </a:bodyPr>
          <a:lstStyle/>
          <a:p>
            <a:pPr marL="90488" indent="-90488"/>
            <a:r>
              <a:rPr lang="ru-RU" sz="4100" b="1" dirty="0" smtClean="0"/>
              <a:t>Второй этап </a:t>
            </a:r>
            <a:r>
              <a:rPr lang="ru-RU" sz="4100" dirty="0" smtClean="0"/>
              <a:t>ознаменовался принятием Федеральных государственных образовательных стандартов нового поколения – </a:t>
            </a:r>
            <a:r>
              <a:rPr lang="ru-RU" sz="4100" b="1" dirty="0" smtClean="0"/>
              <a:t>ФГОС</a:t>
            </a:r>
            <a:r>
              <a:rPr lang="ru-RU" sz="4100" dirty="0" smtClean="0"/>
              <a:t>.</a:t>
            </a:r>
          </a:p>
          <a:p>
            <a:endParaRPr lang="ru-RU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505200"/>
            <a:ext cx="838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533400"/>
            <a:ext cx="8991600" cy="6172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2600" b="1" i="1" dirty="0" smtClean="0">
                <a:latin typeface="Bookman Old Style" pitchFamily="18" charset="0"/>
              </a:rPr>
              <a:t>«…От признания «знаний, умений и навыков» как основных итогов образования произошел сдвиг к пониманию обучения как процесса подготовки к реальной жизни, готовности к тому, чтобы занять активную позицию, успешно решать реальные задачи, уметь сотрудничать и работать в группе, быть готовым к быстрому переучиванию в ответ на обновление знаний и требования рынка труда.»</a:t>
            </a:r>
            <a:r>
              <a:rPr lang="ru-RU" sz="2600" i="1" dirty="0" smtClean="0"/>
              <a:t>       </a:t>
            </a:r>
            <a:r>
              <a:rPr lang="ru-RU" sz="3100" i="1" dirty="0" smtClean="0"/>
              <a:t>               </a:t>
            </a:r>
            <a:r>
              <a:rPr lang="ru-RU" i="1" dirty="0" smtClean="0"/>
              <a:t>         </a:t>
            </a:r>
            <a:endParaRPr lang="ru-RU" dirty="0" smtClean="0"/>
          </a:p>
          <a:p>
            <a:pPr algn="r"/>
            <a:r>
              <a:rPr lang="ru-RU" dirty="0" smtClean="0"/>
              <a:t>                (ФГОС нового поколения)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6324600"/>
          </a:xfrm>
        </p:spPr>
        <p:txBody>
          <a:bodyPr/>
          <a:lstStyle/>
          <a:p>
            <a:pPr algn="ctr"/>
            <a:r>
              <a:rPr lang="ru-RU" dirty="0" smtClean="0"/>
              <a:t>На основе ФГОС были разработаны </a:t>
            </a:r>
          </a:p>
          <a:p>
            <a:pPr algn="ctr"/>
            <a:r>
              <a:rPr lang="ru-RU" dirty="0" smtClean="0"/>
              <a:t>основные образовательные программы </a:t>
            </a:r>
          </a:p>
          <a:p>
            <a:pPr algn="ctr"/>
            <a:r>
              <a:rPr lang="ru-RU" dirty="0" smtClean="0"/>
              <a:t>каждого уровня образования.</a:t>
            </a:r>
          </a:p>
          <a:p>
            <a:endParaRPr lang="ru-RU" dirty="0"/>
          </a:p>
        </p:txBody>
      </p:sp>
      <p:pic>
        <p:nvPicPr>
          <p:cNvPr id="6" name="Picture 18" descr="прим_прог_нач_общ"/>
          <p:cNvPicPr>
            <a:picLocks noChangeAspect="1" noChangeArrowheads="1"/>
          </p:cNvPicPr>
          <p:nvPr/>
        </p:nvPicPr>
        <p:blipFill>
          <a:blip r:embed="rId2"/>
          <a:srcRect l="52069"/>
          <a:stretch>
            <a:fillRect/>
          </a:stretch>
        </p:blipFill>
        <p:spPr bwMode="auto">
          <a:xfrm rot="20802380">
            <a:off x="3307226" y="2259362"/>
            <a:ext cx="1296987" cy="1743075"/>
          </a:xfrm>
          <a:prstGeom prst="rect">
            <a:avLst/>
          </a:prstGeom>
          <a:noFill/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7" name="Picture 9" descr="progr_konce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216329">
            <a:off x="940434" y="3444214"/>
            <a:ext cx="1252537" cy="1944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0" descr="b-41-0139-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41660">
            <a:off x="2028591" y="2438404"/>
            <a:ext cx="1276350" cy="194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X:\Мускатиньев Владимир Викторович\16.04.09\стандарты\Прогр_2ч.jpg"/>
          <p:cNvPicPr>
            <a:picLocks noChangeAspect="1" noChangeArrowheads="1"/>
          </p:cNvPicPr>
          <p:nvPr/>
        </p:nvPicPr>
        <p:blipFill>
          <a:blip r:embed="rId5">
            <a:lum bright="-10000" contrast="40000"/>
          </a:blip>
          <a:srcRect/>
          <a:stretch>
            <a:fillRect/>
          </a:stretch>
        </p:blipFill>
        <p:spPr bwMode="auto">
          <a:xfrm rot="20542660">
            <a:off x="2503086" y="4280413"/>
            <a:ext cx="1428750" cy="215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5" descr="progr"/>
          <p:cNvPicPr>
            <a:picLocks noChangeAspect="1" noChangeArrowheads="1"/>
          </p:cNvPicPr>
          <p:nvPr/>
        </p:nvPicPr>
        <p:blipFill>
          <a:blip r:embed="rId6">
            <a:lum bright="-10000" contrast="40000"/>
          </a:blip>
          <a:srcRect/>
          <a:stretch>
            <a:fillRect/>
          </a:stretch>
        </p:blipFill>
        <p:spPr bwMode="auto">
          <a:xfrm rot="21064958">
            <a:off x="3511497" y="3680677"/>
            <a:ext cx="1449388" cy="2160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progr_univ-d"/>
          <p:cNvPicPr>
            <a:picLocks noChangeAspect="1" noChangeArrowheads="1"/>
          </p:cNvPicPr>
          <p:nvPr/>
        </p:nvPicPr>
        <p:blipFill>
          <a:blip r:embed="rId7">
            <a:lum bright="-10000" contrast="40000"/>
          </a:blip>
          <a:srcRect/>
          <a:stretch>
            <a:fillRect/>
          </a:stretch>
        </p:blipFill>
        <p:spPr bwMode="auto">
          <a:xfrm rot="21391725">
            <a:off x="5168901" y="2631226"/>
            <a:ext cx="1400175" cy="213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7" descr="X:\Мускатиньев Владимир Викторович\16.04.09\стандарты\papka_standart.jpg"/>
          <p:cNvPicPr>
            <a:picLocks noChangeArrowheads="1"/>
          </p:cNvPicPr>
          <p:nvPr/>
        </p:nvPicPr>
        <p:blipFill>
          <a:blip r:embed="rId8">
            <a:lum bright="-10000" contrast="40000"/>
          </a:blip>
          <a:srcRect/>
          <a:stretch>
            <a:fillRect/>
          </a:stretch>
        </p:blipFill>
        <p:spPr bwMode="auto">
          <a:xfrm rot="21304580">
            <a:off x="7405043" y="2804549"/>
            <a:ext cx="1522412" cy="215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0" descr="X:\Мускатиньев Владимир Викторович\16.04.09\стандарты\Оценка_1ч.jpg"/>
          <p:cNvPicPr>
            <a:picLocks noChangeArrowheads="1"/>
          </p:cNvPicPr>
          <p:nvPr/>
        </p:nvPicPr>
        <p:blipFill>
          <a:blip r:embed="rId9">
            <a:lum bright="-10000" contrast="40000"/>
          </a:blip>
          <a:srcRect/>
          <a:stretch>
            <a:fillRect/>
          </a:stretch>
        </p:blipFill>
        <p:spPr bwMode="auto">
          <a:xfrm rot="20532286">
            <a:off x="6086628" y="3902417"/>
            <a:ext cx="1441450" cy="215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8" descr="X:\Мускатиньев Владимир Викторович\16.04.09\стандарты\plan.jpg"/>
          <p:cNvPicPr>
            <a:picLocks noChangeArrowheads="1"/>
          </p:cNvPicPr>
          <p:nvPr/>
        </p:nvPicPr>
        <p:blipFill>
          <a:blip r:embed="rId10">
            <a:lum bright="-10000" contrast="40000"/>
          </a:blip>
          <a:srcRect/>
          <a:stretch>
            <a:fillRect/>
          </a:stretch>
        </p:blipFill>
        <p:spPr bwMode="auto">
          <a:xfrm rot="19873684">
            <a:off x="5079977" y="4486936"/>
            <a:ext cx="1428750" cy="2160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81000"/>
            <a:ext cx="8458200" cy="63246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Целями реализации </a:t>
            </a:r>
          </a:p>
          <a:p>
            <a:pPr algn="ctr"/>
            <a:r>
              <a:rPr lang="ru-RU" sz="4000" dirty="0" smtClean="0"/>
              <a:t>основной образовательной программы основного общего образования являются </a:t>
            </a:r>
          </a:p>
          <a:p>
            <a:pPr algn="ctr"/>
            <a:r>
              <a:rPr lang="ru-RU" sz="4000" dirty="0" smtClean="0"/>
              <a:t>достижение выпускниками планируемых результатов – </a:t>
            </a:r>
          </a:p>
          <a:p>
            <a:pPr algn="ctr"/>
            <a:r>
              <a:rPr lang="ru-RU" sz="4000" dirty="0" smtClean="0"/>
              <a:t>знаний, умений, навыков, компетенций и компетентностей.</a:t>
            </a:r>
            <a:endParaRPr lang="ru-RU" sz="4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04800"/>
            <a:ext cx="8458200" cy="6400800"/>
          </a:xfrm>
        </p:spPr>
        <p:txBody>
          <a:bodyPr>
            <a:normAutofit fontScale="85000" lnSpcReduction="20000"/>
          </a:bodyPr>
          <a:lstStyle/>
          <a:p>
            <a:r>
              <a:rPr lang="ru-RU" sz="4200" b="1" dirty="0" smtClean="0">
                <a:solidFill>
                  <a:srgbClr val="7030A0"/>
                </a:solidFill>
                <a:latin typeface="Monotype Corsiva" pitchFamily="66" charset="0"/>
              </a:rPr>
              <a:t>Достижение поставленной цели предусматривает решение основных задач.</a:t>
            </a:r>
          </a:p>
          <a:p>
            <a:pPr lvl="1"/>
            <a:endParaRPr lang="ru-RU" sz="1500" dirty="0" smtClean="0"/>
          </a:p>
          <a:p>
            <a:r>
              <a:rPr lang="ru-RU" dirty="0" smtClean="0"/>
              <a:t>Среди них и такие:  </a:t>
            </a:r>
          </a:p>
          <a:p>
            <a:pPr indent="12700"/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- обеспечение преемственности начального общего, основного общего и среднего общего образования;</a:t>
            </a:r>
          </a:p>
          <a:p>
            <a:pPr indent="12700"/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- установление требований к воспитанию и социализации обучающихся как части образовательной программы и соответствующему </a:t>
            </a:r>
            <a:r>
              <a:rPr lang="ru-RU" b="1" u="sng" dirty="0" smtClean="0">
                <a:solidFill>
                  <a:srgbClr val="C00000"/>
                </a:solidFill>
                <a:latin typeface="Monotype Corsiva" pitchFamily="66" charset="0"/>
              </a:rPr>
              <a:t>усилению воспитательного потенциала школы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, формированию образовательного базиса, основанного не только на знаниях, но и на соответствующем </a:t>
            </a:r>
            <a:r>
              <a:rPr lang="ru-RU" b="1" u="sng" dirty="0" smtClean="0">
                <a:solidFill>
                  <a:srgbClr val="C00000"/>
                </a:solidFill>
                <a:latin typeface="Monotype Corsiva" pitchFamily="66" charset="0"/>
              </a:rPr>
              <a:t>культурном уровне развития личности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, созданию необходимых условий для ее самореализации;</a:t>
            </a:r>
          </a:p>
          <a:p>
            <a:pPr indent="12700"/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- обеспечение эффективного </a:t>
            </a:r>
            <a:r>
              <a:rPr lang="ru-RU" b="1" u="sng" dirty="0" smtClean="0">
                <a:solidFill>
                  <a:srgbClr val="C00000"/>
                </a:solidFill>
                <a:latin typeface="Monotype Corsiva" pitchFamily="66" charset="0"/>
              </a:rPr>
              <a:t>сочетания урочных и внеурочных форм организации учебных занятий</a:t>
            </a:r>
            <a:r>
              <a:rPr lang="ru-RU" u="sng" dirty="0" smtClean="0">
                <a:solidFill>
                  <a:srgbClr val="C00000"/>
                </a:solidFill>
                <a:latin typeface="Monotype Corsiva" pitchFamily="66" charset="0"/>
              </a:rPr>
              <a:t>,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взаимодействия всех участников образовательных отношений.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04800"/>
            <a:ext cx="8458200" cy="64008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 ФГОС отмечена необходимость не только урочных, но и </a:t>
            </a:r>
            <a:r>
              <a:rPr lang="ru-RU" sz="3600" b="1" dirty="0" smtClean="0"/>
              <a:t>внеурочных занятий</a:t>
            </a:r>
            <a:r>
              <a:rPr lang="ru-RU" sz="3600" dirty="0" smtClean="0"/>
              <a:t>. </a:t>
            </a:r>
          </a:p>
          <a:p>
            <a:pPr marL="4754563" indent="0"/>
            <a:endParaRPr lang="ru-RU" sz="3600" dirty="0" smtClean="0"/>
          </a:p>
          <a:p>
            <a:pPr marL="4754563" indent="0"/>
            <a:r>
              <a:rPr lang="ru-RU" sz="3600" dirty="0" smtClean="0"/>
              <a:t>Предполагает сочетание этих форм учебных занятий.</a:t>
            </a:r>
            <a:endParaRPr lang="ru-RU" sz="3600" dirty="0"/>
          </a:p>
        </p:txBody>
      </p:sp>
      <p:pic>
        <p:nvPicPr>
          <p:cNvPr id="5" name="Рисунок 4" descr="http://tom-luchschool.edu.tomsk.ru/wp-content/uploads/2016/03/proektnaya-deya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057400"/>
            <a:ext cx="412909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4994" name="Picture 2" descr="D:\Документы папы\воспитательная работа\планы ВР\План ВР на 2016-2017\Внеурочная ОБЖ\htmlconvd-NbWbng_html_61f55be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750808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04800"/>
            <a:ext cx="8458200" cy="640080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5100" b="1" dirty="0" smtClean="0">
                <a:solidFill>
                  <a:srgbClr val="C00000"/>
                </a:solidFill>
              </a:rPr>
              <a:t>2. Цель и задачи работы.</a:t>
            </a:r>
          </a:p>
          <a:p>
            <a:r>
              <a:rPr lang="ru-RU" dirty="0" smtClean="0"/>
              <a:t> </a:t>
            </a:r>
          </a:p>
          <a:p>
            <a:r>
              <a:rPr lang="ru-RU" sz="5100" u="sng" dirty="0" smtClean="0"/>
              <a:t>Цель данной работы</a:t>
            </a:r>
            <a:r>
              <a:rPr lang="ru-RU" sz="5100" dirty="0" smtClean="0"/>
              <a:t>: 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разработка технологии (этапов) создания программ внеурочной деятельности по ОБЖ в соответствии с требованиями ФГОС нового поколения.</a:t>
            </a:r>
          </a:p>
          <a:p>
            <a:r>
              <a:rPr lang="ru-RU" sz="2200" dirty="0" smtClean="0"/>
              <a:t> </a:t>
            </a:r>
          </a:p>
          <a:p>
            <a:r>
              <a:rPr lang="ru-RU" sz="5100" u="sng" dirty="0" smtClean="0"/>
              <a:t>Задачи данной работы:</a:t>
            </a:r>
          </a:p>
          <a:p>
            <a:r>
              <a:rPr lang="ru-RU" sz="4500" b="1" dirty="0" smtClean="0">
                <a:solidFill>
                  <a:srgbClr val="002060"/>
                </a:solidFill>
                <a:latin typeface="Monotype Corsiva" pitchFamily="66" charset="0"/>
              </a:rPr>
              <a:t>- определение понятия «внеурочная деятельность» по ФГОС;</a:t>
            </a:r>
          </a:p>
          <a:p>
            <a:r>
              <a:rPr lang="ru-RU" sz="4500" b="1" dirty="0" smtClean="0">
                <a:solidFill>
                  <a:srgbClr val="002060"/>
                </a:solidFill>
                <a:latin typeface="Monotype Corsiva" pitchFamily="66" charset="0"/>
              </a:rPr>
              <a:t>- обозначить требования к программе внеурочной деятельности;</a:t>
            </a:r>
          </a:p>
          <a:p>
            <a:r>
              <a:rPr lang="ru-RU" sz="4500" b="1" dirty="0" smtClean="0">
                <a:solidFill>
                  <a:srgbClr val="002060"/>
                </a:solidFill>
                <a:latin typeface="Monotype Corsiva" pitchFamily="66" charset="0"/>
              </a:rPr>
              <a:t>- разработать технология проектирования программы внеурочной деятельности по ОБЖ (этапы);</a:t>
            </a:r>
          </a:p>
          <a:p>
            <a:r>
              <a:rPr lang="ru-RU" sz="4500" b="1" dirty="0" smtClean="0">
                <a:solidFill>
                  <a:srgbClr val="002060"/>
                </a:solidFill>
                <a:latin typeface="Monotype Corsiva" pitchFamily="66" charset="0"/>
              </a:rPr>
              <a:t>- обозначить планируемые результаты внеурочной деятельности по ОБЖ.</a:t>
            </a:r>
            <a:endParaRPr lang="ru-RU" sz="45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04800"/>
            <a:ext cx="8991600" cy="6400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200" b="1" dirty="0" smtClean="0">
                <a:solidFill>
                  <a:srgbClr val="C00000"/>
                </a:solidFill>
              </a:rPr>
              <a:t>3. Внеурочная деятельность.</a:t>
            </a:r>
          </a:p>
          <a:p>
            <a:r>
              <a:rPr lang="ru-RU" sz="1200" b="1" dirty="0" smtClean="0"/>
              <a:t> </a:t>
            </a:r>
            <a:endParaRPr lang="ru-RU" sz="1200" dirty="0" smtClean="0"/>
          </a:p>
          <a:p>
            <a:r>
              <a:rPr lang="ru-RU" dirty="0" smtClean="0"/>
              <a:t>    </a:t>
            </a:r>
            <a:r>
              <a:rPr lang="ru-RU" sz="3300" dirty="0" smtClean="0"/>
              <a:t>Целью изучения и освоения программы ОБЖ является формирование у подрастающего поколения россиян культуры безопасности жизнедеятельности в современном мире.</a:t>
            </a:r>
          </a:p>
          <a:p>
            <a:pPr lvl="2"/>
            <a:endParaRPr lang="ru-RU" sz="17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    </a:t>
            </a:r>
            <a:r>
              <a:rPr lang="ru-RU" sz="3000" b="1" i="1" dirty="0" smtClean="0">
                <a:solidFill>
                  <a:srgbClr val="002060"/>
                </a:solidFill>
                <a:latin typeface="Monotype Corsiva" pitchFamily="66" charset="0"/>
              </a:rPr>
              <a:t>Программа учебного предмета «Основы безопасности жизнедеятельности» учитывает возможность получения знаний через практическую деятельность и способствует формированию у обучающихся умения безопасно использовать учебное оборудование, проводить исследования, анализировать полученные результаты, представлять и научно аргументировать полученные выводы.</a:t>
            </a:r>
            <a:endParaRPr lang="ru-RU" sz="30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33400"/>
            <a:ext cx="8458200" cy="6172200"/>
          </a:xfrm>
        </p:spPr>
        <p:txBody>
          <a:bodyPr>
            <a:normAutofit/>
          </a:bodyPr>
          <a:lstStyle/>
          <a:p>
            <a:r>
              <a:rPr lang="ru-RU" b="1" dirty="0" smtClean="0"/>
              <a:t>Внеурочная образовательная деятельность</a:t>
            </a:r>
            <a:r>
              <a:rPr lang="ru-RU" dirty="0" smtClean="0"/>
              <a:t> относится к вариативной части ООП. </a:t>
            </a:r>
          </a:p>
          <a:p>
            <a:pPr marL="4032250" indent="-3406775">
              <a:spcBef>
                <a:spcPts val="0"/>
              </a:spcBef>
              <a:buNone/>
            </a:pPr>
            <a:r>
              <a:rPr lang="ru-RU" dirty="0" smtClean="0"/>
              <a:t>Она позволяет в полной мере реализовать </a:t>
            </a:r>
          </a:p>
          <a:p>
            <a:pPr marL="4032250" indent="-3406775">
              <a:spcBef>
                <a:spcPts val="0"/>
              </a:spcBef>
              <a:buNone/>
            </a:pPr>
            <a:r>
              <a:rPr lang="ru-RU" dirty="0" smtClean="0"/>
              <a:t>требования ФГОС 2 поколения. Образовательные учреждения предоставляют учащимся возможность выбора широкого спектра занятий, направленных на развитие школьника.</a:t>
            </a:r>
            <a:endParaRPr lang="ru-RU" dirty="0"/>
          </a:p>
        </p:txBody>
      </p:sp>
      <p:pic>
        <p:nvPicPr>
          <p:cNvPr id="4" name="Рисунок 3" descr="http://womenacademy.com.ua/images/stories/treningi/osoznanyi_vybo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124201"/>
            <a:ext cx="3886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uralan.info/images/elveg1/modernizacija_obrazovanij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286000"/>
            <a:ext cx="4570413" cy="415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81000"/>
            <a:ext cx="8763000" cy="6324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1. Модернизация образования.</a:t>
            </a:r>
          </a:p>
          <a:p>
            <a:pPr algn="ctr"/>
            <a:endParaRPr lang="ru-RU" b="1" dirty="0" smtClean="0"/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Модернизация образования является в настоящее время 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ведущей идеей и 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центральной 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задачей российской 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образовательной 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политики. 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477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</a:t>
            </a:r>
            <a:r>
              <a:rPr lang="ru-RU" u="sng" dirty="0" smtClean="0"/>
              <a:t>урочной деятельности</a:t>
            </a:r>
            <a:r>
              <a:rPr lang="ru-RU" dirty="0" smtClean="0"/>
              <a:t> основное внимание направлено на достижение в основном </a:t>
            </a:r>
            <a:r>
              <a:rPr lang="ru-RU" b="1" dirty="0" smtClean="0"/>
              <a:t>предметных</a:t>
            </a:r>
            <a:r>
              <a:rPr lang="ru-RU" dirty="0" smtClean="0"/>
              <a:t> результатов </a:t>
            </a:r>
          </a:p>
          <a:p>
            <a:pPr lvl="1"/>
            <a:r>
              <a:rPr lang="ru-RU" dirty="0" smtClean="0"/>
              <a:t>– освоение универсальных способы действий, преломляемые через специфику предмета, системы базовых или опорных знаний.</a:t>
            </a:r>
          </a:p>
          <a:p>
            <a:endParaRPr lang="ru-RU" dirty="0" smtClean="0"/>
          </a:p>
          <a:p>
            <a:r>
              <a:rPr lang="ru-RU" u="sng" dirty="0" smtClean="0"/>
              <a:t>Внеурочная же деятельность</a:t>
            </a:r>
            <a:r>
              <a:rPr lang="ru-RU" dirty="0" smtClean="0"/>
              <a:t> позволяет больше внимания уделить </a:t>
            </a:r>
            <a:r>
              <a:rPr lang="ru-RU" b="1" dirty="0" err="1" smtClean="0"/>
              <a:t>метапредметным</a:t>
            </a:r>
            <a:r>
              <a:rPr lang="ru-RU" dirty="0" smtClean="0"/>
              <a:t> и </a:t>
            </a:r>
            <a:r>
              <a:rPr lang="ru-RU" b="1" dirty="0" smtClean="0"/>
              <a:t>личностным</a:t>
            </a:r>
            <a:r>
              <a:rPr lang="ru-RU" dirty="0" smtClean="0"/>
              <a:t> результатам:</a:t>
            </a:r>
          </a:p>
          <a:p>
            <a:pPr lvl="1"/>
            <a:r>
              <a:rPr lang="ru-RU" dirty="0" smtClean="0"/>
              <a:t>- развитию познавательных, регулятивных и коммуникативных универсальных учебных действий;</a:t>
            </a:r>
          </a:p>
          <a:p>
            <a:pPr lvl="1"/>
            <a:r>
              <a:rPr lang="ru-RU" dirty="0" smtClean="0"/>
              <a:t>- обретение ценностных установок и отношений.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</a:t>
            </a:r>
            <a:r>
              <a:rPr lang="ru-RU" b="1" dirty="0" smtClean="0"/>
              <a:t>Внеурочная деятельность </a:t>
            </a:r>
            <a:r>
              <a:rPr lang="ru-RU" dirty="0" smtClean="0"/>
              <a:t>входит составляющей в </a:t>
            </a:r>
            <a:r>
              <a:rPr lang="ru-RU" u="sng" dirty="0" smtClean="0"/>
              <a:t>программу духовно-нравственного развития, воспитания основной образовательной программы </a:t>
            </a:r>
            <a:r>
              <a:rPr lang="ru-RU" dirty="0" smtClean="0"/>
              <a:t>образовательного учреждения. </a:t>
            </a:r>
          </a:p>
          <a:p>
            <a:pPr marL="4841875" indent="0"/>
            <a:r>
              <a:rPr lang="ru-RU" dirty="0" smtClean="0"/>
              <a:t>  </a:t>
            </a:r>
            <a:r>
              <a:rPr lang="ru-RU" u="sng" dirty="0" smtClean="0"/>
              <a:t>Внеурочная деятельность </a:t>
            </a:r>
            <a:r>
              <a:rPr lang="ru-RU" dirty="0" smtClean="0"/>
              <a:t>является составной частью </a:t>
            </a:r>
            <a:r>
              <a:rPr lang="ru-RU" u="sng" dirty="0" smtClean="0"/>
              <a:t>учебно-воспитательного процесса</a:t>
            </a:r>
            <a:r>
              <a:rPr lang="ru-RU" dirty="0" smtClean="0"/>
              <a:t> и </a:t>
            </a:r>
            <a:r>
              <a:rPr lang="ru-RU" u="sng" dirty="0" smtClean="0"/>
              <a:t>одной из форм организации свободного времени</a:t>
            </a:r>
            <a:r>
              <a:rPr lang="ru-RU" dirty="0" smtClean="0"/>
              <a:t> обучающихся.</a:t>
            </a:r>
            <a:endParaRPr lang="ru-RU" dirty="0"/>
          </a:p>
        </p:txBody>
      </p:sp>
      <p:pic>
        <p:nvPicPr>
          <p:cNvPr id="4" name="Рисунок 3" descr="http://900igr.net/datas/pedagogika/Dukhovno-nravstvennoe-razvitie-i-vospitanie/0002-002-Struktura-osnovnoj-obrazovatelnoj-programmy-OU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667000"/>
            <a:ext cx="411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8600"/>
            <a:ext cx="8991600" cy="6477000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       Внеурочная деятельность – </a:t>
            </a:r>
            <a:r>
              <a:rPr lang="ru-RU" b="1" i="1" dirty="0" err="1" smtClean="0">
                <a:latin typeface="Bookman Old Style" pitchFamily="18" charset="0"/>
              </a:rPr>
              <a:t>деятельность</a:t>
            </a:r>
            <a:r>
              <a:rPr lang="ru-RU" b="1" i="1" dirty="0" smtClean="0">
                <a:latin typeface="Bookman Old Style" pitchFamily="18" charset="0"/>
              </a:rPr>
              <a:t>, организуемая во внеурочное время для удовлетворения потребностей обучающихся в содержательном досуге, их участии в самоуправлении и общественно полезной деятельности.</a:t>
            </a:r>
          </a:p>
          <a:p>
            <a:endParaRPr lang="ru-RU" dirty="0" smtClean="0">
              <a:latin typeface="Bookman Old Style" pitchFamily="18" charset="0"/>
            </a:endParaRPr>
          </a:p>
          <a:p>
            <a:pPr lvl="1"/>
            <a:r>
              <a:rPr lang="ru-RU" sz="3600" dirty="0" smtClean="0"/>
              <a:t>В ФГОС внеурочная деятельность рассматривается как </a:t>
            </a:r>
            <a:r>
              <a:rPr lang="ru-RU" sz="3600" u="sng" dirty="0" smtClean="0"/>
              <a:t>основа процесса формирования гражданской позиции и социальной активности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4770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Сущность и основное назначение внеурочной деятельности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заключается в создании дополнительных условий для развития интересов, склонностей, способностей школьников и разумной организации их свободного времени.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 ориентирована на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создание условий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для: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творческой самореализации учащегося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комфортной развивающей среде, стимулирующей возникновение личностного интереса к различным аспектам жизнедеятельности и позитивного преобразующего отношения к окружающей действительности;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социального становления личности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учашегося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процессе общения и совместной деятельности в детском сообществе, активного взаимодействия со сверстниками и педагогами;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профессионального самоопределения учащегося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необходимого для успешной реализации дальнейших жизненных планов и перспектив.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381000"/>
            <a:ext cx="8305800" cy="63246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000" b="1" dirty="0" smtClean="0"/>
              <a:t>Цель внеурочной деятельности</a:t>
            </a:r>
            <a:r>
              <a:rPr lang="ru-RU" sz="4000" dirty="0" smtClean="0"/>
              <a:t> </a:t>
            </a:r>
          </a:p>
          <a:p>
            <a:endParaRPr lang="ru-RU" b="1" dirty="0" smtClean="0">
              <a:solidFill>
                <a:srgbClr val="7030A0"/>
              </a:solidFill>
              <a:latin typeface="Segoe Script" pitchFamily="34" charset="0"/>
              <a:ea typeface="Segoe UI Symbol" pitchFamily="34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Segoe Script" pitchFamily="34" charset="0"/>
                <a:ea typeface="Segoe UI Symbol" pitchFamily="34" charset="0"/>
              </a:rPr>
              <a:t> Создание условий для формирование у обучающихся: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Segoe Script" pitchFamily="34" charset="0"/>
                <a:ea typeface="Segoe UI Symbol" pitchFamily="34" charset="0"/>
              </a:rPr>
              <a:t>- гражданской ответственности и правового самосознания;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Segoe Script" pitchFamily="34" charset="0"/>
                <a:ea typeface="Segoe UI Symbol" pitchFamily="34" charset="0"/>
              </a:rPr>
              <a:t>- духовности и культуры;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Segoe Script" pitchFamily="34" charset="0"/>
                <a:ea typeface="Segoe UI Symbol" pitchFamily="34" charset="0"/>
              </a:rPr>
              <a:t>- инициативности;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Segoe Script" pitchFamily="34" charset="0"/>
                <a:ea typeface="Segoe UI Symbol" pitchFamily="34" charset="0"/>
              </a:rPr>
              <a:t>- самостоятельности;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Segoe Script" pitchFamily="34" charset="0"/>
                <a:ea typeface="Segoe UI Symbol" pitchFamily="34" charset="0"/>
              </a:rPr>
              <a:t>- способности к успешной 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Segoe Script" pitchFamily="34" charset="0"/>
                <a:ea typeface="Segoe UI Symbol" pitchFamily="34" charset="0"/>
              </a:rPr>
              <a:t>         социализации в обществе.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533400"/>
            <a:ext cx="8534400" cy="6096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Основная задача </a:t>
            </a:r>
            <a:r>
              <a:rPr lang="ru-RU" sz="2800" dirty="0" smtClean="0"/>
              <a:t>– воспитание качеств, присущих:</a:t>
            </a:r>
          </a:p>
          <a:p>
            <a:pPr>
              <a:spcBef>
                <a:spcPts val="0"/>
              </a:spcBef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гражданину: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чувство долга перед страной, 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чувство национальной гордости, 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уважение к символике 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государства и законам, 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ответственность за судьбу страны, 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бережное отношение к языку, 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культуре и традициям, 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общественная активность, 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бережное отношение к природе, 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уважение прав и свобод другого человека, 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правосознание;</a:t>
            </a:r>
          </a:p>
          <a:p>
            <a:endParaRPr lang="ru-RU" dirty="0"/>
          </a:p>
        </p:txBody>
      </p:sp>
      <p:pic>
        <p:nvPicPr>
          <p:cNvPr id="4" name="Рисунок 3" descr="http://sundekor.ru/wp-content/uploads/media/%D0%92%D0%BE%D1%81%D0%BF%D0%B8%D1%82%D0%B0%D0%BD%D0%B8%D0%B5-%D0%BC%D0%B0%D0%BB%D0%B5%D0%BD%D1%8C%D0%BA%D0%BE%D0%B3%D0%BE-%D0%B3%D1%80%D0%B0%D0%B6%D0%B4%D0%B0%D0%BD%D0%B8%D0%BD%D0%B0/image1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219200"/>
            <a:ext cx="272669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57200"/>
            <a:ext cx="4343400" cy="6248400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работнику: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дисциплина и ответственность, работоспособность и  организованность, трудолюбие и уважение к людям труда, деловитость и предприимчивость;</a:t>
            </a:r>
          </a:p>
          <a:p>
            <a:endParaRPr lang="ru-RU" dirty="0"/>
          </a:p>
        </p:txBody>
      </p:sp>
      <p:pic>
        <p:nvPicPr>
          <p:cNvPr id="4" name="Рисунок 3" descr="http://zabika.ru/adpopac/%D0%A3%D1%87%D0%B8%D1%82%D0%B5+%D0%B4%D0%B5%D1%82%D0%B5%D0%B9+%D1%82%D1%80%D1%83%D0%B4%D0%B8%D1%82%D1%8C%D1%81%D1%8F%21c/34221_html_m212a50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00200"/>
            <a:ext cx="4154447" cy="462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17220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семьянину: </a:t>
            </a: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трудолюбие, культура общения, умение держаться в обществе, здоровый образ жизни, умение организовать свой досуг, знание норм и законов семейного права, знание психологии и этики, умение воспитывать собственных детей, уважение к родителям, старикам.</a:t>
            </a:r>
          </a:p>
          <a:p>
            <a:endParaRPr lang="ru-RU" dirty="0"/>
          </a:p>
        </p:txBody>
      </p:sp>
      <p:pic>
        <p:nvPicPr>
          <p:cNvPr id="4" name="Рисунок 3" descr="http://pandia.ru/text/80/048/images/image001_349.jpg"/>
          <p:cNvPicPr preferRelativeResize="0"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971800"/>
            <a:ext cx="6603238" cy="361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17220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5100" b="1" dirty="0" smtClean="0"/>
              <a:t>Функции внеурочной деятельности:</a:t>
            </a:r>
            <a:endParaRPr lang="ru-RU" sz="5100" dirty="0" smtClean="0"/>
          </a:p>
          <a:p>
            <a:endParaRPr lang="ru-RU" b="1" dirty="0" smtClean="0"/>
          </a:p>
          <a:p>
            <a:r>
              <a:rPr lang="ru-RU" b="1" dirty="0" smtClean="0"/>
              <a:t>образовательная</a:t>
            </a:r>
            <a:r>
              <a:rPr lang="ru-RU" dirty="0" smtClean="0"/>
              <a:t> –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обучение школьников по дополнительным образовательным программам, получение ими новых знаний;</a:t>
            </a:r>
          </a:p>
          <a:p>
            <a:r>
              <a:rPr lang="ru-RU" b="1" dirty="0" smtClean="0"/>
              <a:t>воспитательная</a:t>
            </a:r>
            <a:r>
              <a:rPr lang="ru-RU" dirty="0" smtClean="0"/>
              <a:t> –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обогащение и расширение культурно-нравственного  уровня обучающихся;</a:t>
            </a:r>
          </a:p>
          <a:p>
            <a:r>
              <a:rPr lang="ru-RU" b="1" dirty="0" smtClean="0"/>
              <a:t>творческая</a:t>
            </a:r>
            <a:r>
              <a:rPr lang="ru-RU" dirty="0" smtClean="0"/>
              <a:t> –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создание гибкой системы для реализации индивидуальных творческих интересов личности;</a:t>
            </a:r>
          </a:p>
          <a:p>
            <a:r>
              <a:rPr lang="ru-RU" b="1" dirty="0" smtClean="0"/>
              <a:t>компенсационная</a:t>
            </a:r>
            <a:r>
              <a:rPr lang="ru-RU" dirty="0" smtClean="0"/>
              <a:t> –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освоение обучающимися новых направлений деятельности, углубляющих и дополняющих основное (базовое) образование, предоставление обучающимся определенных гарантий достижения успеха в избранных ими сферах творческой деятельности;</a:t>
            </a:r>
          </a:p>
          <a:p>
            <a:r>
              <a:rPr lang="ru-RU" b="1" dirty="0" smtClean="0"/>
              <a:t>рекреационная </a:t>
            </a:r>
            <a:r>
              <a:rPr lang="ru-RU" dirty="0" smtClean="0"/>
              <a:t>–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организация содержательного досуга как сферы восстановления  психофизиологических сил;</a:t>
            </a:r>
          </a:p>
          <a:p>
            <a:r>
              <a:rPr lang="ru-RU" b="1" dirty="0" err="1" smtClean="0"/>
              <a:t>профориентационная</a:t>
            </a:r>
            <a:r>
              <a:rPr lang="ru-RU" b="1" dirty="0" smtClean="0"/>
              <a:t> </a:t>
            </a:r>
            <a:r>
              <a:rPr lang="ru-RU" dirty="0" smtClean="0"/>
              <a:t>–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формирование устойчивого интереса к социально значимым видам деятельности, содействие определению жизненных планов,   включая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предпрофессиональную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ориентацию;</a:t>
            </a:r>
          </a:p>
          <a:p>
            <a:r>
              <a:rPr lang="ru-RU" b="1" dirty="0" smtClean="0"/>
              <a:t>интеграционная </a:t>
            </a:r>
            <a:r>
              <a:rPr lang="ru-RU" dirty="0" smtClean="0"/>
              <a:t>–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создание единого образовательного пространства школы;</a:t>
            </a:r>
          </a:p>
          <a:p>
            <a:r>
              <a:rPr lang="ru-RU" b="1" dirty="0" smtClean="0"/>
              <a:t>функция социализации </a:t>
            </a:r>
            <a:r>
              <a:rPr lang="ru-RU" dirty="0" smtClean="0"/>
              <a:t>–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освоение школьниками социального опыта, приобретение ими навыков воспроизводства социальных связей и личностных качеств, необходимых для жизни;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функция самореализации </a:t>
            </a:r>
            <a:r>
              <a:rPr lang="ru-RU" dirty="0" smtClean="0"/>
              <a:t>–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самоопределение обучающихся в социально и культурно значимых формах жизнедеятельности,   личностное саморазвитие.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533400"/>
            <a:ext cx="8458200" cy="61722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900" b="1" dirty="0" smtClean="0">
                <a:latin typeface="Bookman Old Style" pitchFamily="18" charset="0"/>
              </a:rPr>
              <a:t>Принципы организации </a:t>
            </a:r>
          </a:p>
          <a:p>
            <a:pPr algn="ctr"/>
            <a:r>
              <a:rPr lang="ru-RU" sz="3900" b="1" dirty="0" smtClean="0">
                <a:latin typeface="Bookman Old Style" pitchFamily="18" charset="0"/>
              </a:rPr>
              <a:t>внеурочной деятельности.</a:t>
            </a:r>
          </a:p>
          <a:p>
            <a:pPr algn="ctr"/>
            <a:endParaRPr lang="ru-RU" sz="1400" dirty="0" smtClean="0"/>
          </a:p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- соответствие возрастным особенностям обучающихся;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- преемственность с технологиями учебной деятельности;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- опора на традиции и положительный опыт организации внеурочной деятельности;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- опора на ценности воспитательной системы школы;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- свободный выбор на основе личных интересов и склонностей обучающихся с учётом запросов родителей (законных представителей).</a:t>
            </a:r>
            <a:endParaRPr lang="ru-RU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04800"/>
            <a:ext cx="8763000" cy="64008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5100" b="1" dirty="0" smtClean="0">
                <a:solidFill>
                  <a:srgbClr val="C00000"/>
                </a:solidFill>
              </a:rPr>
              <a:t>Модернизация образования:</a:t>
            </a:r>
          </a:p>
          <a:p>
            <a:pPr algn="ctr"/>
            <a:endParaRPr lang="ru-RU" b="1" dirty="0" smtClean="0"/>
          </a:p>
          <a:p>
            <a:pPr>
              <a:spcBef>
                <a:spcPts val="0"/>
              </a:spcBef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это комплексное, всестороннее обновление всех звеньев образовательной системы и всех сфер образовательной деятельности в соответствии с требованиями современной жизни, при сохранении и умножении лучших традиций отечественного образования;</a:t>
            </a:r>
          </a:p>
          <a:p>
            <a:pPr>
              <a:spcBef>
                <a:spcPts val="0"/>
              </a:spcBef>
            </a:pP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это фронтальный пересмотр принципов функционирования системы образования, равно как и принципов управления данной системой;</a:t>
            </a:r>
          </a:p>
          <a:p>
            <a:pPr>
              <a:spcBef>
                <a:spcPts val="0"/>
              </a:spcBef>
            </a:pP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это масштабные изменения в содержании, технологии и организации самой образовательной деятельности;</a:t>
            </a:r>
          </a:p>
          <a:p>
            <a:pPr>
              <a:spcBef>
                <a:spcPts val="0"/>
              </a:spcBef>
            </a:pP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это глубокие изменения в образовательном мировоззрении, в образовательной политике, пока еще оторванной от потребностей личности, общества, страны.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62484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Данные принципы определяют </a:t>
            </a:r>
          </a:p>
          <a:p>
            <a:pPr algn="ctr">
              <a:spcBef>
                <a:spcPts val="0"/>
              </a:spcBef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способы организации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внеурочной деятельности в школе: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- включение обучающихся в систему коллективных творческих дел, которые являются частью воспитательной системы школы по пяти направлениям;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- </a:t>
            </a:r>
            <a:r>
              <a:rPr lang="ru-RU" sz="2800" i="1" u="sng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реализация   программ внеурочной деятельности, разработанных педагогами школы</a:t>
            </a:r>
            <a:r>
              <a:rPr lang="ru-RU" sz="2800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;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- использование ресурсов учреждений дополнительного образования.</a:t>
            </a:r>
            <a:endParaRPr lang="ru-RU" sz="2800" i="1" dirty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533400"/>
            <a:ext cx="8763000" cy="61722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latin typeface="Bookman Old Style" pitchFamily="18" charset="0"/>
              </a:rPr>
              <a:t>Условием</a:t>
            </a:r>
            <a:r>
              <a:rPr lang="ru-RU" dirty="0" smtClean="0">
                <a:latin typeface="Bookman Old Style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</a:pPr>
            <a:r>
              <a:rPr lang="ru-RU" dirty="0" smtClean="0">
                <a:latin typeface="Bookman Old Style" pitchFamily="18" charset="0"/>
              </a:rPr>
              <a:t>для реализации программы внеурочной деятельности служить создание </a:t>
            </a:r>
          </a:p>
          <a:p>
            <a:pPr algn="ctr">
              <a:spcBef>
                <a:spcPts val="0"/>
              </a:spcBef>
            </a:pPr>
            <a:r>
              <a:rPr lang="ru-RU" i="1" u="sng" dirty="0" smtClean="0">
                <a:latin typeface="Bookman Old Style" pitchFamily="18" charset="0"/>
              </a:rPr>
              <a:t>воспитывающей среды</a:t>
            </a:r>
            <a:r>
              <a:rPr lang="ru-RU" dirty="0" smtClean="0">
                <a:latin typeface="Bookman Old Style" pitchFamily="18" charset="0"/>
              </a:rPr>
              <a:t>, </a:t>
            </a:r>
          </a:p>
          <a:p>
            <a:pPr algn="ctr">
              <a:spcBef>
                <a:spcPts val="0"/>
              </a:spcBef>
            </a:pPr>
            <a:r>
              <a:rPr lang="ru-RU" dirty="0" smtClean="0">
                <a:latin typeface="Bookman Old Style" pitchFamily="18" charset="0"/>
              </a:rPr>
              <a:t>обеспечивающей активизацию социальных, интеллектуальных интересов учащихся </a:t>
            </a:r>
          </a:p>
          <a:p>
            <a:pPr algn="ctr">
              <a:spcBef>
                <a:spcPts val="0"/>
              </a:spcBef>
            </a:pPr>
            <a:r>
              <a:rPr lang="ru-RU" dirty="0" smtClean="0">
                <a:latin typeface="Bookman Old Style" pitchFamily="18" charset="0"/>
              </a:rPr>
              <a:t>в свободное время.</a:t>
            </a:r>
          </a:p>
          <a:p>
            <a:pPr algn="ctr">
              <a:spcBef>
                <a:spcPts val="0"/>
              </a:spcBef>
            </a:pPr>
            <a:endParaRPr lang="ru-RU" sz="3600" dirty="0">
              <a:latin typeface="Bookman Old Style" pitchFamily="18" charset="0"/>
            </a:endParaRPr>
          </a:p>
        </p:txBody>
      </p:sp>
      <p:pic>
        <p:nvPicPr>
          <p:cNvPr id="4" name="Рисунок 3" descr="http://binokol.ru/images/dop/networkin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4648200"/>
            <a:ext cx="5410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5486400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7030A0"/>
                </a:solidFill>
                <a:latin typeface="Bookman Old Style" pitchFamily="18" charset="0"/>
              </a:rPr>
              <a:t>Методологической основой </a:t>
            </a:r>
          </a:p>
          <a:p>
            <a:pPr marL="3943350" indent="-531813" algn="ctr"/>
            <a:r>
              <a:rPr lang="ru-RU" sz="3600" dirty="0" smtClean="0"/>
              <a:t>организации внеурочной деятельности </a:t>
            </a:r>
          </a:p>
          <a:p>
            <a:pPr marL="3943350" indent="0" algn="ctr"/>
            <a:r>
              <a:rPr lang="ru-RU" sz="3600" dirty="0" smtClean="0"/>
              <a:t>в соответствии с ФГОС является </a:t>
            </a:r>
          </a:p>
          <a:p>
            <a:pPr marL="3943350" indent="0" algn="ctr"/>
            <a:r>
              <a:rPr lang="ru-RU" sz="3600" i="1" u="sng" dirty="0" err="1" smtClean="0">
                <a:latin typeface="Bookman Old Style" pitchFamily="18" charset="0"/>
              </a:rPr>
              <a:t>системно-деятельностный</a:t>
            </a:r>
            <a:r>
              <a:rPr lang="ru-RU" sz="3600" i="1" u="sng" dirty="0" smtClean="0">
                <a:latin typeface="Bookman Old Style" pitchFamily="18" charset="0"/>
              </a:rPr>
              <a:t> подход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4" name="Рисунок 3" descr="http://rpp.nashaucheba.ru/pars_docs/refs/44/43918/img35.jpg"/>
          <p:cNvPicPr preferRelativeResize="0">
            <a:picLocks noChangeAspect="1"/>
          </p:cNvPicPr>
          <p:nvPr/>
        </p:nvPicPr>
        <p:blipFill>
          <a:blip r:embed="rId2"/>
          <a:srcRect l="26457" t="18898" r="25512" b="8189"/>
          <a:stretch>
            <a:fillRect/>
          </a:stretch>
        </p:blipFill>
        <p:spPr bwMode="auto">
          <a:xfrm>
            <a:off x="152400" y="1905000"/>
            <a:ext cx="4020153" cy="457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3246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В каждой школе формируется своя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модель внеурочной деятельности</a:t>
            </a:r>
            <a:r>
              <a:rPr lang="ru-RU" sz="3600" dirty="0" smtClean="0"/>
              <a:t>.</a:t>
            </a:r>
          </a:p>
          <a:p>
            <a:pPr algn="ctr"/>
            <a:endParaRPr lang="ru-RU" sz="1800" dirty="0" smtClean="0"/>
          </a:p>
          <a:p>
            <a:r>
              <a:rPr lang="ru-RU" i="1" dirty="0" smtClean="0">
                <a:solidFill>
                  <a:srgbClr val="002060"/>
                </a:solidFill>
                <a:latin typeface="Bookman Old Style" pitchFamily="18" charset="0"/>
              </a:rPr>
              <a:t>Организационные модели внеурочной деятельности</a:t>
            </a:r>
          </a:p>
          <a:p>
            <a:pPr lvl="0"/>
            <a:r>
              <a:rPr lang="ru-RU" i="1" dirty="0" smtClean="0">
                <a:solidFill>
                  <a:srgbClr val="002060"/>
                </a:solidFill>
                <a:latin typeface="Bookman Old Style" pitchFamily="18" charset="0"/>
              </a:rPr>
              <a:t>Модель дополнительного образования. </a:t>
            </a:r>
          </a:p>
          <a:p>
            <a:pPr lvl="0"/>
            <a:r>
              <a:rPr lang="ru-RU" i="1" dirty="0" smtClean="0">
                <a:solidFill>
                  <a:srgbClr val="002060"/>
                </a:solidFill>
                <a:latin typeface="Bookman Old Style" pitchFamily="18" charset="0"/>
              </a:rPr>
              <a:t>Модель "школы полного дня". </a:t>
            </a:r>
          </a:p>
          <a:p>
            <a:pPr lvl="0"/>
            <a:r>
              <a:rPr lang="ru-RU" i="1" dirty="0" smtClean="0">
                <a:solidFill>
                  <a:srgbClr val="002060"/>
                </a:solidFill>
                <a:latin typeface="Bookman Old Style" pitchFamily="18" charset="0"/>
              </a:rPr>
              <a:t>Оптимизационная модель. </a:t>
            </a:r>
          </a:p>
          <a:p>
            <a:pPr lvl="0"/>
            <a:r>
              <a:rPr lang="ru-RU" i="1" dirty="0" err="1" smtClean="0">
                <a:solidFill>
                  <a:srgbClr val="002060"/>
                </a:solidFill>
                <a:latin typeface="Bookman Old Style" pitchFamily="18" charset="0"/>
              </a:rPr>
              <a:t>Инновационно-образовательная</a:t>
            </a:r>
            <a:r>
              <a:rPr lang="ru-RU" i="1" dirty="0" smtClean="0">
                <a:solidFill>
                  <a:srgbClr val="002060"/>
                </a:solidFill>
                <a:latin typeface="Bookman Old Style" pitchFamily="18" charset="0"/>
              </a:rPr>
              <a:t> модель.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228600"/>
            <a:ext cx="8077200" cy="6477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Для нашей школы больше подходит </a:t>
            </a:r>
            <a:r>
              <a:rPr lang="ru-RU" b="1" dirty="0" smtClean="0">
                <a:solidFill>
                  <a:srgbClr val="C00000"/>
                </a:solidFill>
              </a:rPr>
              <a:t>Оптимизационная модель </a:t>
            </a:r>
          </a:p>
          <a:p>
            <a:r>
              <a:rPr lang="ru-RU" sz="3000" b="1" i="1" dirty="0" smtClean="0">
                <a:solidFill>
                  <a:srgbClr val="7030A0"/>
                </a:solidFill>
                <a:latin typeface="Bookman Old Style" pitchFamily="18" charset="0"/>
              </a:rPr>
              <a:t>– модель внеурочной деятельности на основе внутренних ресурсов образовательного учреждения. Предполагает, что в ее реализации принимают участие все педагогические работники данного учреждения.</a:t>
            </a:r>
          </a:p>
          <a:p>
            <a:endParaRPr lang="ru-RU" sz="3000" b="1" i="1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Преимущества оптимизационной модели состоят в минимизации финансовых расходов на внеурочную деятельность, создании единого образовательного и методического пространства в образовательном учреждении, содержательном и организационном единстве всех его структурных подразделений.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33400"/>
            <a:ext cx="7620000" cy="61722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Согласно «Положению о внеурочной деятельности» учителя, работающие в 1-6 классах на основе интересов учащихся или исходя из своего видения целесообразности содержания внеурочной деятельности по своему предмету, разрабатывают программу внеурочной деятельности и предлагают данную программу классному руководителю и учащимся.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228600"/>
            <a:ext cx="8382000" cy="6477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   Внеурочные занятия по курсу ОБЖ призваны способствовать формированию у учащихся: </a:t>
            </a:r>
          </a:p>
          <a:p>
            <a:r>
              <a:rPr lang="ru-RU" sz="3000" b="1" i="1" dirty="0" smtClean="0">
                <a:solidFill>
                  <a:srgbClr val="7030A0"/>
                </a:solidFill>
                <a:latin typeface="Bookman Old Style" pitchFamily="18" charset="0"/>
              </a:rPr>
              <a:t>- сознательного и ответственного отношения к вопросам личной и общественной безопасности; </a:t>
            </a:r>
          </a:p>
          <a:p>
            <a:r>
              <a:rPr lang="ru-RU" sz="3000" b="1" i="1" dirty="0" smtClean="0">
                <a:solidFill>
                  <a:srgbClr val="7030A0"/>
                </a:solidFill>
                <a:latin typeface="Bookman Old Style" pitchFamily="18" charset="0"/>
              </a:rPr>
              <a:t>- навыков безопасного поведения в различных опасных и чрезвычайных ситуациях природного, техногенного и социального характера; </a:t>
            </a:r>
          </a:p>
          <a:p>
            <a:r>
              <a:rPr lang="ru-RU" sz="3000" b="1" i="1" dirty="0" smtClean="0">
                <a:solidFill>
                  <a:srgbClr val="7030A0"/>
                </a:solidFill>
                <a:latin typeface="Bookman Old Style" pitchFamily="18" charset="0"/>
              </a:rPr>
              <a:t>- индивидуальной системы здорового образа жизни; </a:t>
            </a:r>
          </a:p>
          <a:p>
            <a:r>
              <a:rPr lang="ru-RU" sz="3000" b="1" i="1" dirty="0" smtClean="0">
                <a:solidFill>
                  <a:srgbClr val="7030A0"/>
                </a:solidFill>
                <a:latin typeface="Bookman Old Style" pitchFamily="18" charset="0"/>
              </a:rPr>
              <a:t>- антитеррористического поведения;</a:t>
            </a:r>
          </a:p>
          <a:p>
            <a:r>
              <a:rPr lang="ru-RU" sz="3000" b="1" i="1" dirty="0" smtClean="0">
                <a:solidFill>
                  <a:srgbClr val="7030A0"/>
                </a:solidFill>
                <a:latin typeface="Bookman Old Style" pitchFamily="18" charset="0"/>
              </a:rPr>
              <a:t>- осознания понятий «патриотизм» и  «воинский долг».</a:t>
            </a:r>
            <a:endParaRPr lang="ru-RU" sz="3000" b="1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609600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5900" b="1" dirty="0" smtClean="0">
                <a:solidFill>
                  <a:srgbClr val="FF0000"/>
                </a:solidFill>
              </a:rPr>
              <a:t>4. Технология (этапы) проектирования </a:t>
            </a:r>
          </a:p>
          <a:p>
            <a:pPr algn="ctr"/>
            <a:r>
              <a:rPr lang="ru-RU" sz="5900" b="1" dirty="0" smtClean="0">
                <a:solidFill>
                  <a:srgbClr val="FF0000"/>
                </a:solidFill>
              </a:rPr>
              <a:t>программы внеурочной деятельности по ОБЖ.</a:t>
            </a:r>
          </a:p>
          <a:p>
            <a:r>
              <a:rPr lang="ru-RU" sz="1600" dirty="0" smtClean="0"/>
              <a:t> </a:t>
            </a:r>
          </a:p>
          <a:p>
            <a:r>
              <a:rPr lang="ru-RU" sz="5100" b="1" dirty="0" smtClean="0"/>
              <a:t>1 шаг</a:t>
            </a:r>
            <a:r>
              <a:rPr lang="ru-RU" sz="5100" dirty="0" smtClean="0"/>
              <a:t> – изучение потребности и интересов учащихся.</a:t>
            </a:r>
          </a:p>
          <a:p>
            <a:r>
              <a:rPr lang="ru-RU" sz="1600" dirty="0" smtClean="0"/>
              <a:t> </a:t>
            </a:r>
          </a:p>
          <a:p>
            <a:r>
              <a:rPr lang="ru-RU" sz="5100" b="1" dirty="0" smtClean="0"/>
              <a:t>2 шаг</a:t>
            </a:r>
            <a:r>
              <a:rPr lang="ru-RU" sz="5100" dirty="0" smtClean="0"/>
              <a:t> – выбор направления деятельности, в рамках которого будут разрабатывать программу по внеурочной деятельности из расчета 1 час в неделю.</a:t>
            </a:r>
          </a:p>
          <a:p>
            <a:r>
              <a:rPr lang="ru-RU" sz="2100" dirty="0" smtClean="0"/>
              <a:t>       </a:t>
            </a:r>
          </a:p>
          <a:p>
            <a:r>
              <a:rPr lang="ru-RU" dirty="0" smtClean="0"/>
              <a:t>       </a:t>
            </a:r>
            <a:r>
              <a:rPr lang="ru-RU" sz="5900" b="1" dirty="0" smtClean="0">
                <a:solidFill>
                  <a:srgbClr val="002060"/>
                </a:solidFill>
                <a:latin typeface="Monotype Corsiva" pitchFamily="66" charset="0"/>
              </a:rPr>
              <a:t>ФГОС предлагает следующие направления </a:t>
            </a:r>
          </a:p>
          <a:p>
            <a:r>
              <a:rPr lang="ru-RU" sz="5900" b="1" dirty="0" smtClean="0">
                <a:solidFill>
                  <a:srgbClr val="002060"/>
                </a:solidFill>
                <a:latin typeface="Monotype Corsiva" pitchFamily="66" charset="0"/>
              </a:rPr>
              <a:t>       внеурочной деятельности:</a:t>
            </a:r>
          </a:p>
          <a:p>
            <a:r>
              <a:rPr lang="ru-RU" sz="59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- спортивно-оздоровительное;</a:t>
            </a:r>
          </a:p>
          <a:p>
            <a:r>
              <a:rPr lang="ru-RU" sz="59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- духовно-нравственное;</a:t>
            </a:r>
          </a:p>
          <a:p>
            <a:r>
              <a:rPr lang="ru-RU" sz="59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- военно-патриотическое;</a:t>
            </a:r>
          </a:p>
          <a:p>
            <a:r>
              <a:rPr lang="ru-RU" sz="59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- социальное;</a:t>
            </a:r>
          </a:p>
          <a:p>
            <a:r>
              <a:rPr lang="ru-RU" sz="59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- </a:t>
            </a:r>
            <a:r>
              <a:rPr lang="ru-RU" sz="5900" b="1" dirty="0" err="1" smtClean="0">
                <a:solidFill>
                  <a:srgbClr val="002060"/>
                </a:solidFill>
                <a:latin typeface="Monotype Corsiva" pitchFamily="66" charset="0"/>
              </a:rPr>
              <a:t>общеинтеллектуальное</a:t>
            </a:r>
            <a:r>
              <a:rPr lang="ru-RU" sz="5900" b="1" dirty="0" smtClean="0">
                <a:solidFill>
                  <a:srgbClr val="002060"/>
                </a:solidFill>
                <a:latin typeface="Monotype Corsiva" pitchFamily="66" charset="0"/>
              </a:rPr>
              <a:t>;</a:t>
            </a:r>
          </a:p>
          <a:p>
            <a:r>
              <a:rPr lang="ru-RU" sz="59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- общекультурное.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6248400"/>
          </a:xfrm>
        </p:spPr>
        <p:txBody>
          <a:bodyPr>
            <a:normAutofit/>
          </a:bodyPr>
          <a:lstStyle/>
          <a:p>
            <a:r>
              <a:rPr lang="ru-RU" b="1" dirty="0" smtClean="0"/>
              <a:t>3 шаг</a:t>
            </a:r>
            <a:r>
              <a:rPr lang="ru-RU" dirty="0" smtClean="0"/>
              <a:t> – выбор тематики программы внеурочной деятельности исходя из выбранного направления.</a:t>
            </a:r>
          </a:p>
          <a:p>
            <a:endParaRPr lang="ru-RU" sz="2000" dirty="0" smtClean="0"/>
          </a:p>
          <a:p>
            <a:r>
              <a:rPr lang="ru-RU" dirty="0" smtClean="0"/>
              <a:t>   Это конкретизация направления деятельности, обозначение пути движения в выбранном направлении.</a:t>
            </a:r>
          </a:p>
          <a:p>
            <a:endParaRPr lang="ru-RU" sz="1600" dirty="0" smtClean="0"/>
          </a:p>
          <a:p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Выбор названия программы.</a:t>
            </a:r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57200"/>
            <a:ext cx="8534400" cy="6248400"/>
          </a:xfrm>
        </p:spPr>
        <p:txBody>
          <a:bodyPr>
            <a:normAutofit/>
          </a:bodyPr>
          <a:lstStyle/>
          <a:p>
            <a:r>
              <a:rPr lang="ru-RU" b="1" dirty="0" smtClean="0"/>
              <a:t>4 шаг</a:t>
            </a:r>
            <a:r>
              <a:rPr lang="ru-RU" dirty="0" smtClean="0"/>
              <a:t> – поиск информации и разработанных программ по выбранному направлению и тематике внеурочной деятельности.</a:t>
            </a:r>
          </a:p>
          <a:p>
            <a:r>
              <a:rPr lang="ru-RU" sz="1400" dirty="0" smtClean="0"/>
              <a:t> </a:t>
            </a:r>
          </a:p>
          <a:p>
            <a:r>
              <a:rPr lang="ru-RU" b="1" dirty="0" smtClean="0"/>
              <a:t>5 шаг</a:t>
            </a:r>
            <a:r>
              <a:rPr lang="ru-RU" dirty="0" smtClean="0"/>
              <a:t> – выбор формы организации внеурочной деятельности: кружек, клуб, секция, дискуссионная площадка, общественная организация, экскурсионная, поисковая или  исследовательская деятельность и т.д.</a:t>
            </a:r>
          </a:p>
          <a:p>
            <a:endParaRPr lang="ru-RU" sz="1400" dirty="0" smtClean="0"/>
          </a:p>
          <a:p>
            <a:r>
              <a:rPr lang="ru-RU" b="1" dirty="0" smtClean="0"/>
              <a:t>6 шаг</a:t>
            </a:r>
            <a:r>
              <a:rPr lang="ru-RU" dirty="0" smtClean="0"/>
              <a:t> – написание Программы внеурочной деятельности.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6477000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/>
              <a:t>Два центральных направления </a:t>
            </a:r>
          </a:p>
          <a:p>
            <a:pPr algn="ctr">
              <a:buNone/>
            </a:pPr>
            <a:r>
              <a:rPr lang="ru-RU" sz="4400" dirty="0" smtClean="0"/>
              <a:t>модернизации образования:</a:t>
            </a:r>
          </a:p>
          <a:p>
            <a:pPr algn="ctr"/>
            <a:endParaRPr lang="ru-RU" sz="2000" dirty="0" smtClean="0"/>
          </a:p>
          <a:p>
            <a:pPr algn="ctr">
              <a:buNone/>
            </a:pPr>
            <a:r>
              <a:rPr lang="ru-RU" sz="4000" b="1" dirty="0" smtClean="0"/>
              <a:t>кардинальное обновление</a:t>
            </a:r>
            <a:endParaRPr lang="ru-RU" sz="40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4800" y="3733800"/>
            <a:ext cx="36576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содержания образования</a:t>
            </a:r>
            <a:endParaRPr lang="ru-RU" sz="4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57800" y="3733800"/>
            <a:ext cx="36576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экономики образования</a:t>
            </a:r>
            <a:endParaRPr lang="ru-RU" sz="4000" dirty="0"/>
          </a:p>
        </p:txBody>
      </p:sp>
      <p:sp>
        <p:nvSpPr>
          <p:cNvPr id="6" name="Стрелка вниз 5"/>
          <p:cNvSpPr/>
          <p:nvPr/>
        </p:nvSpPr>
        <p:spPr>
          <a:xfrm rot="2605951">
            <a:off x="2912276" y="2811852"/>
            <a:ext cx="347647" cy="8519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8664591">
            <a:off x="5426877" y="2746059"/>
            <a:ext cx="347647" cy="8519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381000"/>
            <a:ext cx="7924800" cy="63246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Примерная структура программы 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по внеурочной деятельности.</a:t>
            </a:r>
          </a:p>
          <a:p>
            <a:r>
              <a:rPr lang="ru-RU" sz="1400" b="1" dirty="0" smtClean="0"/>
              <a:t> </a:t>
            </a:r>
            <a:endParaRPr lang="ru-RU" sz="1400" dirty="0" smtClean="0"/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- Титульный лист.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- Пояснительная записка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- Структура курса.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- Учебно-тематическое планирование.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- Информационно-методическое обеспечение.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- Предполагаемая результативность курса.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458200" cy="61722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1. </a:t>
            </a:r>
            <a:r>
              <a:rPr lang="ru-RU" b="1" dirty="0" smtClean="0">
                <a:solidFill>
                  <a:srgbClr val="FF0000"/>
                </a:solidFill>
              </a:rPr>
              <a:t>Титульный лист</a:t>
            </a:r>
            <a:r>
              <a:rPr lang="ru-RU" dirty="0" smtClean="0"/>
              <a:t> - структурный элемент программы который должен содержать следующую информацию: </a:t>
            </a:r>
          </a:p>
          <a:p>
            <a:r>
              <a:rPr lang="ru-RU" sz="16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- название ОУ;</a:t>
            </a:r>
          </a:p>
          <a:p>
            <a:pPr>
              <a:spcBef>
                <a:spcPts val="0"/>
              </a:spcBef>
            </a:pP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- название программы;</a:t>
            </a:r>
          </a:p>
          <a:p>
            <a:pPr>
              <a:spcBef>
                <a:spcPts val="0"/>
              </a:spcBef>
            </a:pP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- направление развития личности школьника (спортивно-оздоровительное, духовно-нравственное, социальное,  интеллектуальное, общекультурное и т.д.);</a:t>
            </a:r>
          </a:p>
          <a:p>
            <a:pPr>
              <a:spcBef>
                <a:spcPts val="0"/>
              </a:spcBef>
            </a:pP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- составитель и его квалификационная категория;</a:t>
            </a:r>
          </a:p>
          <a:p>
            <a:pPr>
              <a:spcBef>
                <a:spcPts val="0"/>
              </a:spcBef>
            </a:pP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- учебный год.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324600"/>
          </a:xfrm>
        </p:spPr>
        <p:txBody>
          <a:bodyPr>
            <a:normAutofit fontScale="62500" lnSpcReduction="20000"/>
          </a:bodyPr>
          <a:lstStyle/>
          <a:p>
            <a:r>
              <a:rPr lang="ru-RU" sz="4500" dirty="0" smtClean="0">
                <a:solidFill>
                  <a:srgbClr val="FF0000"/>
                </a:solidFill>
              </a:rPr>
              <a:t>2. </a:t>
            </a:r>
            <a:r>
              <a:rPr lang="ru-RU" sz="4500" b="1" dirty="0" smtClean="0">
                <a:solidFill>
                  <a:srgbClr val="FF0000"/>
                </a:solidFill>
              </a:rPr>
              <a:t>Пояснительная записка</a:t>
            </a:r>
            <a:r>
              <a:rPr lang="ru-RU" sz="4500" dirty="0" smtClean="0">
                <a:solidFill>
                  <a:srgbClr val="FF0000"/>
                </a:solidFill>
              </a:rPr>
              <a:t> </a:t>
            </a:r>
            <a:r>
              <a:rPr lang="ru-RU" sz="4500" dirty="0" smtClean="0"/>
              <a:t>должна раскрывать:  </a:t>
            </a:r>
          </a:p>
          <a:p>
            <a:endParaRPr lang="ru-RU" sz="4500" dirty="0" smtClean="0"/>
          </a:p>
          <a:p>
            <a:r>
              <a:rPr lang="ru-RU" dirty="0" smtClean="0"/>
              <a:t>- нормативно-правовую базу;</a:t>
            </a:r>
          </a:p>
          <a:p>
            <a:r>
              <a:rPr lang="ru-RU" dirty="0" smtClean="0"/>
              <a:t>- актуальность и перспективность курса;</a:t>
            </a:r>
          </a:p>
          <a:p>
            <a:r>
              <a:rPr lang="ru-RU" dirty="0" smtClean="0"/>
              <a:t>- место программы и её роль в системе обучения, развития и воспитания учащихся;</a:t>
            </a:r>
          </a:p>
          <a:p>
            <a:r>
              <a:rPr lang="ru-RU" dirty="0" smtClean="0"/>
              <a:t>- возрастную группу обучающихся, на которых ориентированы занятия;</a:t>
            </a:r>
          </a:p>
          <a:p>
            <a:r>
              <a:rPr lang="ru-RU" dirty="0" smtClean="0"/>
              <a:t>- объём часов, отпущенных на занятия;</a:t>
            </a:r>
          </a:p>
          <a:p>
            <a:r>
              <a:rPr lang="ru-RU" dirty="0" smtClean="0"/>
              <a:t>- продолжительность одного занятия;</a:t>
            </a:r>
          </a:p>
          <a:p>
            <a:r>
              <a:rPr lang="ru-RU" dirty="0" smtClean="0"/>
              <a:t>- цели и задачи реализации программы;</a:t>
            </a:r>
          </a:p>
          <a:p>
            <a:r>
              <a:rPr lang="ru-RU" dirty="0" smtClean="0"/>
              <a:t>- основные  принципы  реализации программы; </a:t>
            </a:r>
          </a:p>
          <a:p>
            <a:r>
              <a:rPr lang="ru-RU" dirty="0" smtClean="0"/>
              <a:t>- ценностные ориентиры программы;</a:t>
            </a:r>
          </a:p>
          <a:p>
            <a:r>
              <a:rPr lang="ru-RU" dirty="0" smtClean="0"/>
              <a:t>- формы и методы работы </a:t>
            </a:r>
            <a:r>
              <a:rPr lang="ru-RU" dirty="0" smtClean="0">
                <a:latin typeface="Monotype Corsiva" pitchFamily="66" charset="0"/>
              </a:rPr>
              <a:t>(экскурсии, кружки, секции, круглые столы, конференции, диспуты, школьные научные общества, олимпиады, соревнования, поисковые и научные исследования, общественно полезные практики, постановка и решение проблемных вопросов, игровые моменты, проекты, практические работы, творческие работы, самоанализ и самооценка, наблюдения и т. д.);</a:t>
            </a:r>
            <a:endParaRPr lang="ru-RU" dirty="0" smtClean="0"/>
          </a:p>
          <a:p>
            <a:r>
              <a:rPr lang="ru-RU" dirty="0" smtClean="0"/>
              <a:t>- сроки реализации программы;</a:t>
            </a:r>
          </a:p>
          <a:p>
            <a:r>
              <a:rPr lang="ru-RU" dirty="0" smtClean="0"/>
              <a:t>- вариативность  программы.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09600"/>
            <a:ext cx="8458200" cy="6248400"/>
          </a:xfrm>
        </p:spPr>
        <p:txBody>
          <a:bodyPr>
            <a:normAutofit fontScale="77500" lnSpcReduction="20000"/>
          </a:bodyPr>
          <a:lstStyle/>
          <a:p>
            <a:r>
              <a:rPr lang="ru-RU" sz="4600" dirty="0" smtClean="0">
                <a:solidFill>
                  <a:srgbClr val="FF0000"/>
                </a:solidFill>
              </a:rPr>
              <a:t>3. </a:t>
            </a:r>
            <a:r>
              <a:rPr lang="ru-RU" sz="4600" b="1" dirty="0" smtClean="0">
                <a:solidFill>
                  <a:srgbClr val="FF0000"/>
                </a:solidFill>
              </a:rPr>
              <a:t>Структура курса</a:t>
            </a:r>
            <a:r>
              <a:rPr lang="ru-RU" sz="4600" dirty="0" smtClean="0">
                <a:solidFill>
                  <a:srgbClr val="FF0000"/>
                </a:solidFill>
              </a:rPr>
              <a:t> </a:t>
            </a:r>
            <a:r>
              <a:rPr lang="ru-RU" sz="4600" dirty="0" smtClean="0"/>
              <a:t>должна содержать: </a:t>
            </a:r>
            <a:r>
              <a:rPr lang="ru-RU" dirty="0" smtClean="0"/>
              <a:t>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- перечень основных разделов программы с указанием отпущенных на их реализацию часов; 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- перечень универсальных действий, которые развивает прохождение данного раздела программы.</a:t>
            </a:r>
          </a:p>
          <a:p>
            <a:endParaRPr lang="ru-RU" sz="1800" dirty="0" smtClean="0"/>
          </a:p>
          <a:p>
            <a:r>
              <a:rPr lang="ru-RU" sz="4600" dirty="0" smtClean="0">
                <a:solidFill>
                  <a:srgbClr val="FF0000"/>
                </a:solidFill>
              </a:rPr>
              <a:t>4. </a:t>
            </a:r>
            <a:r>
              <a:rPr lang="ru-RU" sz="4600" b="1" dirty="0" smtClean="0">
                <a:solidFill>
                  <a:srgbClr val="FF0000"/>
                </a:solidFill>
              </a:rPr>
              <a:t>Учебно-тематическое планирование</a:t>
            </a:r>
            <a:r>
              <a:rPr lang="ru-RU" sz="4600" dirty="0" smtClean="0"/>
              <a:t>:</a:t>
            </a:r>
            <a:r>
              <a:rPr lang="ru-RU" dirty="0" smtClean="0"/>
              <a:t> 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- разделы программы;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- темы занятий,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- количество часов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- даты проведения по плану и по факту;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- описание примерного содержания занятий со школьниками 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(из описания должно быть видно, на достижение какого уровня результатов направлены определённые занятия).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2400"/>
            <a:ext cx="8534400" cy="6553200"/>
          </a:xfrm>
        </p:spPr>
        <p:txBody>
          <a:bodyPr>
            <a:normAutofit fontScale="40000" lnSpcReduction="20000"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5. Информационно-методическое обеспечение</a:t>
            </a:r>
            <a:r>
              <a:rPr lang="ru-RU" sz="8000" dirty="0" smtClean="0">
                <a:solidFill>
                  <a:srgbClr val="FF0000"/>
                </a:solidFill>
              </a:rPr>
              <a:t>: </a:t>
            </a:r>
          </a:p>
          <a:p>
            <a:endParaRPr lang="ru-RU" sz="4000" dirty="0" smtClean="0">
              <a:solidFill>
                <a:srgbClr val="FF0000"/>
              </a:solidFill>
            </a:endParaRPr>
          </a:p>
          <a:p>
            <a:r>
              <a:rPr lang="ru-RU" sz="5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5.1. Формы  и  методы  проведения  занятий.</a:t>
            </a:r>
          </a:p>
          <a:p>
            <a:pPr marL="1433513" indent="-355600"/>
            <a:r>
              <a:rPr lang="ru-RU" sz="5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групповые и индивидуальные формы занятий</a:t>
            </a:r>
          </a:p>
          <a:p>
            <a:pPr marL="1433513" indent="-355600"/>
            <a:r>
              <a:rPr lang="ru-RU" sz="5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теоретические</a:t>
            </a:r>
          </a:p>
          <a:p>
            <a:pPr marL="1433513" indent="-355600"/>
            <a:r>
              <a:rPr lang="ru-RU" sz="5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практические</a:t>
            </a:r>
          </a:p>
          <a:p>
            <a:pPr marL="1433513" indent="-355600"/>
            <a:r>
              <a:rPr lang="ru-RU" sz="5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комбинированные (включает теоретическую часть и практическую)</a:t>
            </a:r>
          </a:p>
          <a:p>
            <a:pPr marL="1433513" indent="-355600"/>
            <a:r>
              <a:rPr lang="ru-RU" sz="5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занятия оздоровительной направленности</a:t>
            </a:r>
          </a:p>
          <a:p>
            <a:pPr marL="1433513" indent="-355600"/>
            <a:r>
              <a:rPr lang="ru-RU" sz="5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праздники</a:t>
            </a:r>
          </a:p>
          <a:p>
            <a:pPr marL="1433513" indent="-355600"/>
            <a:r>
              <a:rPr lang="ru-RU" sz="5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эстафеты</a:t>
            </a:r>
          </a:p>
          <a:p>
            <a:pPr marL="1433513" indent="-355600"/>
            <a:r>
              <a:rPr lang="ru-RU" sz="5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домашние задания</a:t>
            </a:r>
          </a:p>
          <a:p>
            <a:pPr marL="1433513" indent="-355600"/>
            <a:r>
              <a:rPr lang="ru-RU" sz="5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экскурсии</a:t>
            </a:r>
          </a:p>
          <a:p>
            <a:pPr marL="1433513" indent="-355600"/>
            <a:r>
              <a:rPr lang="ru-RU" sz="5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походы, слеты и.т.д.</a:t>
            </a:r>
          </a:p>
          <a:p>
            <a:r>
              <a:rPr lang="ru-RU" sz="5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5.2. Методы и приёмы учебно-воспитательного процесса.</a:t>
            </a:r>
          </a:p>
          <a:p>
            <a:endParaRPr lang="ru-RU" sz="59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324600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5.3. Эффективность реализации программы: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информационно-познавательные (беседы, показ);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творческие (развивающие игры);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методы контроля и самоконтроля (самоанализ, тестирование, беседы);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дополнительная литература;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цифровые образовательные ресурсы.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5.4. Материально-техническая база для реализации программы.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место проведения (спортивная площадка, класс для теоретических занятий, спортивный зал);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технические средства обучения;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инвентарь.</a:t>
            </a:r>
            <a:endParaRPr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4770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5. Планируемые результаты.</a:t>
            </a:r>
            <a:endParaRPr lang="ru-RU" sz="3600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   </a:t>
            </a:r>
            <a:r>
              <a:rPr lang="ru-RU" i="1" dirty="0" smtClean="0">
                <a:solidFill>
                  <a:srgbClr val="002060"/>
                </a:solidFill>
              </a:rPr>
              <a:t>Планируя внеурочную деятельность, тематику занятий, преподаватель ориентируется на предполагаемые результаты работы.</a:t>
            </a:r>
          </a:p>
          <a:p>
            <a:endParaRPr lang="ru-RU" sz="1800" i="1" dirty="0" smtClean="0">
              <a:solidFill>
                <a:srgbClr val="002060"/>
              </a:solidFill>
            </a:endParaRPr>
          </a:p>
          <a:p>
            <a:r>
              <a:rPr lang="ru-RU" i="1" dirty="0" smtClean="0">
                <a:solidFill>
                  <a:srgbClr val="002060"/>
                </a:solidFill>
              </a:rPr>
              <a:t>  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освоения программы внеурочной деятельности по ОБЖ представляют собой систему ведущих целевых установок и ожидаемых результатов освоения всех компонентов, составляющих содержательную основу образовательной программы.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2484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    </a:t>
            </a:r>
            <a:r>
              <a:rPr lang="ru-RU" sz="3600" dirty="0" smtClean="0">
                <a:latin typeface="Comic Sans MS" pitchFamily="66" charset="0"/>
              </a:rPr>
              <a:t>В ФГОС обозначены </a:t>
            </a:r>
          </a:p>
          <a:p>
            <a:pPr algn="ctr">
              <a:spcBef>
                <a:spcPts val="0"/>
              </a:spcBef>
            </a:pPr>
            <a:r>
              <a:rPr lang="ru-RU" sz="3600" dirty="0" smtClean="0">
                <a:latin typeface="Comic Sans MS" pitchFamily="66" charset="0"/>
              </a:rPr>
              <a:t>три направления развития учащихся </a:t>
            </a:r>
          </a:p>
          <a:p>
            <a:pPr algn="ctr">
              <a:spcBef>
                <a:spcPts val="0"/>
              </a:spcBef>
            </a:pPr>
            <a:r>
              <a:rPr lang="ru-RU" sz="3600" dirty="0" smtClean="0">
                <a:latin typeface="Comic Sans MS" pitchFamily="66" charset="0"/>
              </a:rPr>
              <a:t>и результатов образовательной деятельности:</a:t>
            </a:r>
          </a:p>
          <a:p>
            <a:pPr algn="ctr"/>
            <a:endParaRPr lang="ru-RU" dirty="0" smtClean="0">
              <a:latin typeface="Comic Sans MS" pitchFamily="66" charset="0"/>
            </a:endParaRPr>
          </a:p>
          <a:p>
            <a:r>
              <a:rPr lang="ru-RU" sz="4000" dirty="0" smtClean="0">
                <a:latin typeface="Segoe Print" pitchFamily="2" charset="0"/>
              </a:rPr>
              <a:t>     </a:t>
            </a:r>
            <a:r>
              <a:rPr lang="ru-RU" sz="4000" b="1" dirty="0" smtClean="0">
                <a:solidFill>
                  <a:srgbClr val="0070C0"/>
                </a:solidFill>
                <a:latin typeface="Segoe Print" pitchFamily="2" charset="0"/>
              </a:rPr>
              <a:t>- личностные;</a:t>
            </a:r>
          </a:p>
          <a:p>
            <a:r>
              <a:rPr lang="ru-RU" sz="4000" b="1" dirty="0" smtClean="0">
                <a:solidFill>
                  <a:srgbClr val="0070C0"/>
                </a:solidFill>
                <a:latin typeface="Segoe Print" pitchFamily="2" charset="0"/>
              </a:rPr>
              <a:t>       - </a:t>
            </a:r>
            <a:r>
              <a:rPr lang="ru-RU" sz="4000" b="1" dirty="0" err="1" smtClean="0">
                <a:solidFill>
                  <a:srgbClr val="0070C0"/>
                </a:solidFill>
                <a:latin typeface="Segoe Print" pitchFamily="2" charset="0"/>
              </a:rPr>
              <a:t>метапредметные</a:t>
            </a:r>
            <a:r>
              <a:rPr lang="ru-RU" sz="4000" b="1" dirty="0" smtClean="0">
                <a:solidFill>
                  <a:srgbClr val="0070C0"/>
                </a:solidFill>
                <a:latin typeface="Segoe Print" pitchFamily="2" charset="0"/>
              </a:rPr>
              <a:t>;</a:t>
            </a:r>
          </a:p>
          <a:p>
            <a:r>
              <a:rPr lang="ru-RU" sz="4000" b="1" dirty="0" smtClean="0">
                <a:solidFill>
                  <a:srgbClr val="0070C0"/>
                </a:solidFill>
                <a:latin typeface="Segoe Print" pitchFamily="2" charset="0"/>
              </a:rPr>
              <a:t>          - предметные.</a:t>
            </a:r>
          </a:p>
          <a:p>
            <a:pPr marL="1617663" indent="-809625"/>
            <a:endParaRPr lang="ru-RU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textarchive.ru/images/853/1705097/m356a4891.png"/>
          <p:cNvPicPr preferRelativeResize="0"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457200"/>
            <a:ext cx="8610600" cy="6248400"/>
          </a:xfrm>
        </p:spPr>
        <p:txBody>
          <a:bodyPr>
            <a:normAutofit fontScale="77500" lnSpcReduction="20000"/>
          </a:bodyPr>
          <a:lstStyle/>
          <a:p>
            <a:r>
              <a:rPr lang="ru-RU" sz="4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Личностные результаты</a:t>
            </a:r>
            <a:r>
              <a:rPr lang="ru-RU" sz="4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– это результаты воспитания личности обучающихся, ценностные установки и ориентации, отношения и др.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ФГОС обозначает три уровня личностных результатов::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уровень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приобретение социальных знаний, понимания социальной реальности и повседневной жизни; 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уровень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– формирование позитивного отношения к базовым ценностям нашего общества и к социальной реальности в целом; 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уровень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– приобретение опыта самостоятельного социального действия, выход за пределы аудитории (организация мест демонстрации успешности учащихся, участие в планируемых школой делах и мероприятиях, выход за пределы ОУ, выход в Интернет).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5532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000" b="1" u="sng" dirty="0" smtClean="0"/>
              <a:t>Цель модернизации образования</a:t>
            </a:r>
            <a:r>
              <a:rPr lang="ru-RU" sz="4000" b="1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4000" b="1" dirty="0" smtClean="0"/>
              <a:t>Ее </a:t>
            </a:r>
            <a:r>
              <a:rPr lang="ru-RU" sz="4000" b="1" u="sng" dirty="0" smtClean="0"/>
              <a:t>стержневые задачи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      повышение </a:t>
            </a:r>
          </a:p>
          <a:p>
            <a:r>
              <a:rPr lang="ru-RU" dirty="0" smtClean="0"/>
              <a:t>                                           </a:t>
            </a:r>
            <a:r>
              <a:rPr lang="ru-RU" b="1" i="1" dirty="0" smtClean="0"/>
              <a:t>доступности, </a:t>
            </a:r>
          </a:p>
          <a:p>
            <a:r>
              <a:rPr lang="ru-RU" b="1" i="1" dirty="0" smtClean="0"/>
              <a:t>                                 качества, </a:t>
            </a:r>
          </a:p>
          <a:p>
            <a:r>
              <a:rPr lang="ru-RU" b="1" i="1" dirty="0" smtClean="0"/>
              <a:t>                        эффективности </a:t>
            </a:r>
          </a:p>
          <a:p>
            <a:r>
              <a:rPr lang="ru-RU" dirty="0" smtClean="0"/>
              <a:t>                                       образования. 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85800" y="914400"/>
            <a:ext cx="76200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Создание механизма устойчивого развития системы образования.</a:t>
            </a:r>
          </a:p>
          <a:p>
            <a:pPr algn="ctr"/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 rot="18346746">
            <a:off x="6231045" y="4746888"/>
            <a:ext cx="323177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533400"/>
            <a:ext cx="8610600" cy="6172200"/>
          </a:xfrm>
        </p:spPr>
        <p:txBody>
          <a:bodyPr>
            <a:normAutofit/>
          </a:bodyPr>
          <a:lstStyle/>
          <a:p>
            <a:r>
              <a:rPr lang="ru-RU" sz="36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это универсальные учебные действия (УУД), «умение учиться», совокупность способов, приемов овладения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учеьным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материалом.</a:t>
            </a:r>
          </a:p>
          <a:p>
            <a:endParaRPr lang="ru-RU" dirty="0"/>
          </a:p>
        </p:txBody>
      </p:sp>
      <p:pic>
        <p:nvPicPr>
          <p:cNvPr id="59393" name="Picture 1" descr="D:\Документы папы\воспитательная работа\планы ВР\План ВР на 2016-2017\Внеурочная ОБЖ\image001_4.png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039" y="2743200"/>
            <a:ext cx="8258176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477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умение самостоятельно определять цели своего обучения, ставить и формулировать для себя новые задачи в учебе и познавательной деятельности, развивать мотивы и интересы своей познавательной деятельности;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умение самостоятельно планировать пути достижения целей, в том числе альтернативные, осознанно выбирать наиболее эффективные способы решения;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умение соотносить свои действия с планируемыми результатами, осуществлять контроль своей деятельности в процессе достижения результата, определять способы действий в рамках предложенных условий и требований;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корректировать свои действия в соответствии с изменяющейся ситуацией;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умение оценивать правильность выполнения учебной задачи, собственные возможности ее решения свои действия;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4770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владение основами самоконтроля, самооценки, принятия решений и осуществления осознанного выбора в учебной и познавательной деятельности;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умение определять понятия, создавать обобщения, устанавливать аналогии, классифицировать, самостоятельно выбирать основания и критерии для классификации, устанавливать причинно-следственные связи, строить логическое рассуждение, умозаключение (индуктивное, дедуктивное и по аналогии) и делать выводы;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умение создавать, применять и преобразовывать знаки и символы, модели и схемы для решения учебных и познавательных задач;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умение организовывать учебное сотрудничество и совместную деятельность с учителем и сверстниками;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работать индивидуально и в группе: находить общее решение и разрешать конфликты на основе согласования позиций и учета интересов;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формулировать, аргументировать и отстаивать свое мнение;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 планирование и регуляция своей деятельности;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умение осознанно использовать речевые средства в соответствии с задачей коммуникации для выражения своих чувств, мыслей и потребностей и т.п.</a:t>
            </a:r>
            <a:endParaRPr lang="ru-RU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6324600"/>
          </a:xfrm>
        </p:spPr>
        <p:txBody>
          <a:bodyPr>
            <a:normAutofit/>
          </a:bodyPr>
          <a:lstStyle/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Предметные </a:t>
            </a:r>
          </a:p>
          <a:p>
            <a:r>
              <a:rPr lang="ru-RU" b="1" i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– включают освоение обучающимися в ходе изучения учебного предмета умения, специфические для данной предметной области, систему базовых или опорных знаний, владение научной терминологией и ключевыми понятиями, методами и приемами, виды деятельности по получению нового знания в рамках учебного предмета, его преобразованию и применению в учебных, учебно-проектных и социально-проектных ситуациях, формирование научного типа мышления, научных представлений о ключевых теориях.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400800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Предметные результаты </a:t>
            </a:r>
          </a:p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делятся на блоки</a:t>
            </a:r>
          </a:p>
          <a:p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1000" y="3429000"/>
            <a:ext cx="3810000" cy="26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«</a:t>
            </a:r>
            <a:r>
              <a:rPr lang="ru-RU" sz="4000" dirty="0" smtClean="0"/>
              <a:t>Выпускник научится»</a:t>
            </a:r>
            <a:endParaRPr lang="ru-RU" sz="4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29200" y="3352800"/>
            <a:ext cx="3810000" cy="274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«Выпускник получит возможность научиться»</a:t>
            </a:r>
            <a:endParaRPr lang="ru-RU" sz="4000" dirty="0"/>
          </a:p>
        </p:txBody>
      </p:sp>
      <p:sp>
        <p:nvSpPr>
          <p:cNvPr id="6" name="Стрелка вниз 5"/>
          <p:cNvSpPr/>
          <p:nvPr/>
        </p:nvSpPr>
        <p:spPr>
          <a:xfrm rot="2225832">
            <a:off x="3217831" y="225694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368444">
            <a:off x="5046632" y="225694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381000"/>
            <a:ext cx="7772400" cy="63246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«Выпускник научится»</a:t>
            </a:r>
            <a:r>
              <a:rPr lang="ru-RU" sz="3600" dirty="0" smtClean="0"/>
              <a:t> </a:t>
            </a:r>
          </a:p>
          <a:p>
            <a:r>
              <a:rPr lang="ru-RU" sz="3600" dirty="0" smtClean="0"/>
              <a:t>– этот блок включается круг учебных задач, построенных на опорном учебном материале, овладение которыми принципиально необходимо для успешного обучения и социализации и которые могут быть освоены всеми обучающихся.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477000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Например: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использовать знания о предельно допустимых концентрациях вредных веществ в атмосфере, воде и почве;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использовать знания о способах контроля качества окружающей среды и продуктов питания с использованием бытовых приборов;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классифицировать и характеризовать причины и последствия опасных ситуаций при использовании бытовых приборов контроля качества окружающей среды и продуктов питания;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безопасно использовать бытовые приборы;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безопасно использовать средства коммуникации;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классифицировать и характеризовать опасные ситуации криминогенного характера;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предвидеть причины возникновения возможных опасных ситуаций криминогенного характера;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безопасно применять первичные средства пожаротушения;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6096000"/>
          </a:xfrm>
        </p:spPr>
        <p:txBody>
          <a:bodyPr>
            <a:normAutofit lnSpcReduction="10000"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предвидеть опасности и правильно действовать в случае чрезвычайных ситуаций природного характера;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предвидеть опасности и правильно действовать в чрезвычайных ситуациях техногенного характера;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адекватно оценивать ситуацию и безопасно действовать при обнаружении неизвестного предмета, возможной угрозе взрыва (при взрыве) взрывного устройства;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предвидеть причины возникновения возможных опасных ситуаций в местах большого скопления людей;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безопасно использовать ресурсы интернета;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анализировать состояние своего здоровья;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оказывать первую помощь при ушибах и т.п.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457200"/>
            <a:ext cx="7848600" cy="62484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Оценка достижения планируемых результатов этого блока ведется с помощью заданий базового уровня.</a:t>
            </a:r>
          </a:p>
          <a:p>
            <a:endParaRPr lang="ru-RU" sz="4000" dirty="0" smtClean="0"/>
          </a:p>
          <a:p>
            <a:pPr algn="ctr"/>
            <a:r>
              <a:rPr lang="ru-RU" sz="4000" u="sng" dirty="0" smtClean="0"/>
              <a:t>Это уровень урочной деятельности учащихся</a:t>
            </a:r>
            <a:r>
              <a:rPr lang="ru-RU" sz="40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57200"/>
            <a:ext cx="8458200" cy="6248400"/>
          </a:xfrm>
        </p:spPr>
        <p:txBody>
          <a:bodyPr>
            <a:normAutofit fontScale="92500"/>
          </a:bodyPr>
          <a:lstStyle/>
          <a:p>
            <a:r>
              <a:rPr lang="ru-RU" sz="3600" u="sng" dirty="0" smtClean="0"/>
              <a:t>Внеурочная деятельность</a:t>
            </a:r>
            <a:r>
              <a:rPr lang="ru-RU" sz="3600" dirty="0" smtClean="0"/>
              <a:t> ориентируется на второй блок предметных результатов –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«Выпускник получит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возможность научиться»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 smtClean="0"/>
          </a:p>
          <a:p>
            <a:r>
              <a:rPr lang="ru-RU" i="1" dirty="0" smtClean="0">
                <a:solidFill>
                  <a:srgbClr val="7030A0"/>
                </a:solidFill>
                <a:latin typeface="Comic Sans MS" pitchFamily="66" charset="0"/>
              </a:rPr>
              <a:t>В данном блоке  приводятся планируемые результаты, характеризующие систему учебных действий в отношении знаний, умений, навыков, расширяющих и углубляющих понимание опорного учебного материала.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638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За последние 20 лет </a:t>
            </a:r>
          </a:p>
          <a:p>
            <a:pPr algn="ctr">
              <a:buNone/>
            </a:pPr>
            <a:r>
              <a:rPr lang="ru-RU" sz="5400" dirty="0" smtClean="0"/>
              <a:t>в России наблюдалось пять</a:t>
            </a:r>
          </a:p>
          <a:p>
            <a:pPr algn="ctr">
              <a:buNone/>
            </a:pPr>
            <a:r>
              <a:rPr lang="ru-RU" sz="5400" dirty="0" smtClean="0"/>
              <a:t>попыток модернизации</a:t>
            </a:r>
          </a:p>
          <a:p>
            <a:pPr algn="ctr">
              <a:buNone/>
            </a:pPr>
            <a:r>
              <a:rPr lang="ru-RU" sz="5400" dirty="0" smtClean="0"/>
              <a:t> сферы образования.</a:t>
            </a:r>
            <a:endParaRPr lang="ru-RU" sz="540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47700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классифицировать и характеризовать причины и последствия опасных ситуаций в туристических поездках;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анализировать последствия возможных опасных ситуаций в местах большого скопления людей;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анализировать последствия возможных опасных ситуаций криминогенного характера;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анализировать последствия проявления терроризма, экстремизма;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характеризовать роль семьи в жизни личности и общества и ее влияние на здоровье человека;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классифицировать и характеризовать основные положения законодательных актов, регулирующих права и обязанности супругов, и защищающих права ребенка;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оказывать первую помощь при остановке сердечной деятельности;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использовать для решения коммуникативных задач в области безопасности жизнедеятельности различные источники информации, включая Интернет-ресурсы и другие базы данных;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исследовать различные ситуации в повседневной жизнедеятельности, опасные и чрезвычайные ситуации, выдвигать предположения и проводить несложные эксперименты для доказательства предположений обеспечения личной безопасности;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творчески решать моделируемые ситуации и практические задачи в области безопасности жизнедеятельности.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57200"/>
            <a:ext cx="8458200" cy="6248400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Уровень достижений, соответствующий планируемым результатам этого блока, могут продемонстрировать отдельные мотивированные и способные обучающиеся. </a:t>
            </a: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повседневной практике преподавания цели данного блока  не отрабатываются со всеми без исключения обучающимися как в силу повышенной сложности учебных действий, так и в силу повышенной сложности учебного материала.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228600"/>
            <a:ext cx="8305800" cy="6477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900" b="1" dirty="0" smtClean="0">
                <a:solidFill>
                  <a:srgbClr val="FF0000"/>
                </a:solidFill>
              </a:rPr>
              <a:t>6. Литература.</a:t>
            </a:r>
          </a:p>
          <a:p>
            <a:r>
              <a:rPr lang="ru-RU" dirty="0" smtClean="0"/>
              <a:t> 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Закон Российской Федерации « Об образовании».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Федеральный государственный образовательный стандарт.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Концепция  духовно-нравственного развития и воспитания личности гражданина России.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Примерная основная образовательная программа основного общего образования.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Примерная образовательная программа по ОБЖ.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4008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В своей деятельности преподаватели-организаторы ОБЖ так же руководствуются требованиями:</a:t>
            </a:r>
          </a:p>
          <a:p>
            <a:endParaRPr lang="ru-RU" b="1" dirty="0" smtClean="0"/>
          </a:p>
          <a:p>
            <a:r>
              <a:rPr lang="ru-RU" dirty="0" smtClean="0"/>
              <a:t>- ФЗ "О защите населения и территорий от чрезвычайных ситуаций природного и техногенного характера";</a:t>
            </a:r>
          </a:p>
          <a:p>
            <a:r>
              <a:rPr lang="ru-RU" dirty="0" smtClean="0"/>
              <a:t>- ФЗ "О безопасности";</a:t>
            </a:r>
          </a:p>
          <a:p>
            <a:r>
              <a:rPr lang="ru-RU" dirty="0" smtClean="0"/>
              <a:t>- ФЗ "Об обороне";</a:t>
            </a:r>
          </a:p>
          <a:p>
            <a:r>
              <a:rPr lang="ru-RU" dirty="0" smtClean="0"/>
              <a:t>- ФЗ "О гражданской обороне";</a:t>
            </a:r>
          </a:p>
          <a:p>
            <a:r>
              <a:rPr lang="ru-RU" dirty="0" smtClean="0"/>
              <a:t>- ФЗ "О радиационной безопасности";</a:t>
            </a:r>
          </a:p>
          <a:p>
            <a:r>
              <a:rPr lang="ru-RU" dirty="0" smtClean="0"/>
              <a:t>- ФЗ "О пожарной безопасности";</a:t>
            </a:r>
          </a:p>
          <a:p>
            <a:r>
              <a:rPr lang="ru-RU" dirty="0" smtClean="0"/>
              <a:t>- ФЗ "О безопасности дорожного движения";</a:t>
            </a:r>
          </a:p>
          <a:p>
            <a:r>
              <a:rPr lang="ru-RU" dirty="0" smtClean="0"/>
              <a:t>- ФЗ "О воинской обязанности и военной службе";</a:t>
            </a:r>
          </a:p>
          <a:p>
            <a:r>
              <a:rPr lang="ru-RU" dirty="0" smtClean="0"/>
              <a:t>- Постановлением Правительства РФ "О единой государственной системе предупреждения и ликвидации чрезвычайных ситуаций";</a:t>
            </a:r>
          </a:p>
          <a:p>
            <a:r>
              <a:rPr lang="ru-RU" dirty="0" smtClean="0"/>
              <a:t>- Постановлением Правительства РФ "О подготовке населения в области защиты от чрезвычайных ситуаций природного и техногенного характера";</a:t>
            </a:r>
          </a:p>
          <a:p>
            <a:r>
              <a:rPr lang="ru-RU" dirty="0" smtClean="0"/>
              <a:t>- Уставом ОУ;</a:t>
            </a:r>
          </a:p>
          <a:p>
            <a:r>
              <a:rPr lang="ru-RU" dirty="0" smtClean="0"/>
              <a:t>- «Положением о внеурочной деятельности» ОУ.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rohistory.ru/ckeditor_assets/attachments/532/1991_12_12_obrazs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57200"/>
            <a:ext cx="2756942" cy="404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381000"/>
            <a:ext cx="8534400" cy="6324600"/>
          </a:xfrm>
        </p:spPr>
        <p:txBody>
          <a:bodyPr>
            <a:normAutofit/>
          </a:bodyPr>
          <a:lstStyle/>
          <a:p>
            <a:r>
              <a:rPr lang="ru-RU" sz="3600" b="1" u="sng" dirty="0" smtClean="0"/>
              <a:t>Первая</a:t>
            </a:r>
            <a:r>
              <a:rPr lang="ru-RU" sz="3600" u="sng" dirty="0" smtClean="0"/>
              <a:t> попытка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относится к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образовательной реформе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1990-1992 гг.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Весомым достижением того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времени стало принятие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прогрессивного 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Закона РФ "Об образовании"</a:t>
            </a:r>
            <a:r>
              <a:rPr lang="ru-RU" b="1" dirty="0" smtClean="0">
                <a:solidFill>
                  <a:srgbClr val="7030A0"/>
                </a:solidFill>
              </a:rPr>
              <a:t>.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Он положил начало позитивным реформам в сфере образования. 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94360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Удушающее </a:t>
            </a:r>
          </a:p>
          <a:p>
            <a:pPr algn="ctr"/>
            <a:r>
              <a:rPr lang="ru-RU" sz="6600" dirty="0" smtClean="0"/>
              <a:t>финансирование </a:t>
            </a:r>
          </a:p>
          <a:p>
            <a:pPr algn="ctr"/>
            <a:r>
              <a:rPr lang="ru-RU" sz="6600" dirty="0" smtClean="0"/>
              <a:t>реально умертвила </a:t>
            </a:r>
          </a:p>
          <a:p>
            <a:pPr algn="ctr"/>
            <a:r>
              <a:rPr lang="ru-RU" sz="6600" dirty="0" smtClean="0"/>
              <a:t>эту попытку!</a:t>
            </a:r>
            <a:endParaRPr lang="ru-RU" sz="6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723</TotalTime>
  <Words>3119</Words>
  <PresentationFormat>Экран (4:3)</PresentationFormat>
  <Paragraphs>445</Paragraphs>
  <Slides>73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73</vt:i4>
      </vt:variant>
    </vt:vector>
  </HeadingPairs>
  <TitlesOfParts>
    <vt:vector size="74" baseType="lpstr">
      <vt:lpstr>Трек</vt:lpstr>
      <vt:lpstr>Выступление на августовской предметной секции преподавателей-организаторов ОБЖ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RDS</dc:creator>
  <cp:lastModifiedBy>Windows7</cp:lastModifiedBy>
  <cp:revision>126</cp:revision>
  <dcterms:created xsi:type="dcterms:W3CDTF">2016-08-10T09:46:32Z</dcterms:created>
  <dcterms:modified xsi:type="dcterms:W3CDTF">2016-11-08T18:10:02Z</dcterms:modified>
</cp:coreProperties>
</file>