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70" r:id="rId5"/>
    <p:sldId id="266" r:id="rId6"/>
    <p:sldId id="260" r:id="rId7"/>
    <p:sldId id="259" r:id="rId8"/>
    <p:sldId id="261" r:id="rId9"/>
    <p:sldId id="268" r:id="rId10"/>
    <p:sldId id="262" r:id="rId11"/>
    <p:sldId id="267" r:id="rId12"/>
    <p:sldId id="265" r:id="rId13"/>
    <p:sldId id="263" r:id="rId14"/>
    <p:sldId id="269" r:id="rId15"/>
    <p:sldId id="258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FF66"/>
    <a:srgbClr val="33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4" d="100"/>
          <a:sy n="84" d="100"/>
        </p:scale>
        <p:origin x="-954" y="6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1C8121-89FE-4882-9742-3B91A981B23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1CAB10-A483-4FF9-8600-E6CB111F02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6E7B75-4A51-45B3-A05C-9B76AFE3FB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105C15-6086-4BE6-AD38-793B89CE6FD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57A8A-F4DC-4B79-B6AB-26BD0A123D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D2C016-B38F-40C5-B53B-1A748A377A0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D2B52-30CF-4523-85BD-10A03F42A0B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5C171A-CDFF-4F15-9435-C32F4F94FA6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49A8F9-E9D3-4BCA-A648-AECE2B6694C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F8374-46DB-47A0-A62B-B011F0BB12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C8DD9-BED4-4717-A11D-66B9B11C32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AE19270-B77F-496D-9F9C-340BEC995B4A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4.jpeg"/><Relationship Id="rId2" Type="http://schemas.openxmlformats.org/officeDocument/2006/relationships/hyperlink" Target="http://yandex.ru/images/search?viewport=wide&amp;text=%D0%BA%D0%B0%D1%80%D1%82%D0%B8%D0%BD%D0%BA%D0%B0%20%D1%8F%20%D0%B4%D1%80%D1%83%D0%B3%20%D0%97%D0%B5%D0%BC%D0%BB%D0%B8&amp;img_url=http://images.cards.mail.ru/28/ea/36bdc0189bca0767ca71c836c4c9ea28.jpg&amp;pos=7&amp;uinfo=sw-1093-sh-614-ww-1079-wh-521-pd-1.25-wp-16x9_1366x768&amp;rpt=simage&amp;_=1423077519421&amp;pin=1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yandex.ru/images/search?viewport=wide&amp;text=%D0%BA%D0%B0%D1%80%D1%82%D0%B8%D0%BD%D0%BA%D0%B0%20%D0%B7%D0%BE%D0%BB%D0%BE%D1%82%D0%BE%D0%B9%20%D1%86%D1%8B%D0%BF%D0%BB%D0%B5%D0%BD%D0%BE%D0%BA&amp;img_url=http://www.virtuzor.ru/data/projects/photos/12/166/60bbfe70dc9e0d60800e38f2366a8856.jpg&amp;pos=23&amp;uinfo=sw-1093-sh-614-ww-1079-wh-521-pd-1.25-wp-16x9_1366x768&amp;rpt=simage&amp;_=1423078512190&amp;pin=1" TargetMode="External"/><Relationship Id="rId5" Type="http://schemas.openxmlformats.org/officeDocument/2006/relationships/image" Target="../media/image23.jpeg"/><Relationship Id="rId4" Type="http://schemas.openxmlformats.org/officeDocument/2006/relationships/hyperlink" Target="http://yandex.ru/images/search?viewport=wide&amp;text=%D0%BA%D0%B0%D1%80%D1%82%D0%B8%D0%BD%D0%BA%D0%B0%20%D1%8E%D0%BD%D1%8B%D0%B5%20%D0%B4%D1%80%D1%83%D0%B7%D1%8C%D1%8F%20%D0%B7%D0%B5%D0%BC%D0%BB%D0%B8&amp;img_url=http://img0.liveinternet.ru/images/attach/c/6/89/382/89382944_68478806_1293570119_0_27d10_b68b1572_XL.jpg&amp;pos=7&amp;uinfo=sw-1093-sh-614-ww-1079-wh-521-pd-1.25-wp-16x9_1366x768&amp;rpt=simage&amp;_=1423078151858&amp;pin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6.jpeg"/><Relationship Id="rId4" Type="http://schemas.openxmlformats.org/officeDocument/2006/relationships/hyperlink" Target="http://yandex.ru/images/search?source=wiz&amp;img_url=http://static2.ozone.ru/multimedia/books_covers/c120/1001185928.jpg&amp;uinfo=sw-1518-sh-853-ww-1499-wh-723-pd-0.8999999761581421-wp-16x9_1366x768&amp;_=1422727062402&amp;viewport=wide&amp;p=11&amp;text=%D0%BA%D0%B0%D1%80%D1%82%D0%B8%D0%BD%D0%BA%D0%B0%20%20%D0%BE%D0%BA%D1%80%D1%83%D0%B6%D0%B0%D1%8E%D1%89%D0%B8%D0%B9%20%D0%BC%D0%B8%D1%80&amp;noreask=1&amp;pos=356&amp;rpt=simage&amp;lr=14&amp;pin=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4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5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5.vml"/><Relationship Id="rId4" Type="http://schemas.openxmlformats.org/officeDocument/2006/relationships/package" Target="../embeddings/_________Microsoft_Office_Word6.docx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images/search?source=wiz&amp;img_url=http://img1.liveinternet.ru/images/attach/c/5/86/221/86221839_94.jpg&amp;uinfo=sw-1518-sh-853-ww-1499-wh-723-pd-0.8999999761581421-wp-16x9_1366x768&amp;_=1422726865270&amp;viewport=wide&amp;p=6&amp;text=%D0%BA%D0%B0%D1%80%D1%82%D0%B8%D0%BD%D0%BA%D0%B0%20%20%D0%BE%D0%BA%D1%80%D1%83%D0%B6%D0%B0%D1%8E%D1%89%D0%B8%D0%B9%20%D0%BC%D0%B8%D1%80&amp;noreask=1&amp;pos=208&amp;rpt=simage&amp;lr=14&amp;pin=1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yandex.ru/images/search?viewport=wide&amp;text=%D0%BA%D0%B0%D1%80%D1%82%D0%B8%D0%BD%D0%BA%D0%B0%20%D0%BA%D1%80%D0%B0%D1%81%D0%B8%D0%B2%D0%B0%D1%8F%20%D0%B1%D1%83%D0%BA%D0%B2%D0%B0&amp;img_url=http://img-fotki.yandex.ru/get/5705/tatyana2q8-medvedeva.25b/0_5dd89_609e1821_XS.jpg&amp;pos=1&amp;uinfo=sw-1093-sh-614-ww-1079-wh-521-pd-1.25-wp-16x9_1366x768&amp;rpt=simage&amp;_=1423074433108&amp;pin=1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____Microsoft_Office_Word2.doc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yandex.ru/images/search?img_url=http://images.prom.ua/8555799_w100_h100_1278608381za.jpg&amp;uinfo=sw-1093-sh-614-ww-1079-wh-521-pd-1.25-wp-16x9_1366x768&amp;_=1423076639676&amp;viewport=wide&amp;p=1&amp;text=%D0%BA%D0%B0%D1%80%D1%82%D0%B8%D0%BD%D0%BA%D0%B0%20%D0%B7%D0%B5%D0%BB%D0%B5%D0%BD%D0%B0%D1%8F%20%D0%B0%D0%BF%D1%82%D0%B5%D0%BA%D0%B0&amp;pos=54&amp;rpt=simage&amp;pin=1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hyperlink" Target="http://yandex.ru/images/search?img_url=http://perunica.ru/uploads/posts/2010-12/1292251083_57780637_les_v_luchah_solnca.jpg&amp;uinfo=sw-1093-sh-614-ww-1079-wh-521-pd-1.25-wp-16x9_1366x768&amp;_=1423077139701&amp;viewport=wide&amp;p=1&amp;text=%D0%BA%D0%B0%D1%80%D1%82%D0%B8%D0%BD%D0%BA%D0%B0%20%D1%80%D1%83%D1%81%D1%81%D0%BA%D0%B8%D0%B9%20%D0%BB%D0%B5%D1%81&amp;pos=50&amp;rpt=simage&amp;pin=1" TargetMode="Externa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381000"/>
            <a:ext cx="7772400" cy="1470025"/>
          </a:xfrm>
        </p:spPr>
        <p:txBody>
          <a:bodyPr/>
          <a:lstStyle/>
          <a:p>
            <a:r>
              <a:rPr lang="ru-RU" dirty="0" smtClean="0"/>
              <a:t>НЕДЕЛЯ НАЧАЛЬНОЙ ШКОЛЫ</a:t>
            </a:r>
            <a:endParaRPr lang="ru-RU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2133600"/>
            <a:ext cx="4572000" cy="1600200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Нерукотворный мир вокруг меня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 descr="http://im0-tub-ru.yandex.net/i?id=c913a7c85f9daf035b6b70f2a78b13c1-95-144&amp;n=2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8800" y="3657600"/>
            <a:ext cx="1866900" cy="1828800"/>
          </a:xfrm>
          <a:prstGeom prst="rect">
            <a:avLst/>
          </a:prstGeom>
          <a:noFill/>
        </p:spPr>
      </p:pic>
      <p:pic>
        <p:nvPicPr>
          <p:cNvPr id="2054" name="Picture 6" descr="itwid.ru - Книги и журналы, Редакторы и плееры, Разный софт, Фото, обои, картинки, Темы, иконки. стили, Клипарт, Инструменты диз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8EADD"/>
              </a:clrFrom>
              <a:clrTo>
                <a:srgbClr val="E8EAD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24400" y="2438400"/>
            <a:ext cx="4191000" cy="3914775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62000" y="5638800"/>
            <a:ext cx="31242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2014/2015 учебный год</a:t>
            </a:r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57" name="Рисунок 33" descr="http://im1-tub-ru.yandex.net/i?id=3e9c9546508024a067490e48841298ba-80-144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81000"/>
            <a:ext cx="1550987" cy="1524000"/>
          </a:xfrm>
          <a:prstGeom prst="rect">
            <a:avLst/>
          </a:prstGeom>
          <a:noFill/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2514600" y="457200"/>
            <a:ext cx="66294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11. 02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В этот день команда вашего класса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примет участие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в   увлекательной  интерактивной игре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«Я хочу стать другом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Земли!»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Пожелаем  ребятам удачи!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1" name="Rectangle 5"/>
          <p:cNvSpPr>
            <a:spLocks noChangeArrowheads="1"/>
          </p:cNvSpPr>
          <p:nvPr/>
        </p:nvSpPr>
        <p:spPr bwMode="auto">
          <a:xfrm>
            <a:off x="1752600" y="2514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60" name="Рисунок 36" descr="http://im3-tub-ru.yandex.net/i?id=6bcf87df9920852113e6e679ef4b2718-25-144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2286001"/>
            <a:ext cx="2065337" cy="1524000"/>
          </a:xfrm>
          <a:prstGeom prst="rect">
            <a:avLst/>
          </a:prstGeom>
          <a:noFill/>
        </p:spPr>
      </p:pic>
      <p:sp>
        <p:nvSpPr>
          <p:cNvPr id="19462" name="Rectangle 6"/>
          <p:cNvSpPr>
            <a:spLocks noChangeArrowheads="1"/>
          </p:cNvSpPr>
          <p:nvPr/>
        </p:nvSpPr>
        <p:spPr bwMode="auto">
          <a:xfrm>
            <a:off x="2895600" y="2362200"/>
            <a:ext cx="601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12.02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На классном часе вы узнаете как стать другом Земли. Мы ждем от вас мудрых советов,  ярких примеров в виде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книжки, которую оформите сами.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464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9463" name="Рисунок 42" descr="http://im3-tub-ru.yandex.net/i?id=e02e714c5ed30e185c2ce3226996496a-96-144&amp;n=21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" y="4038600"/>
            <a:ext cx="2574925" cy="1711325"/>
          </a:xfrm>
          <a:prstGeom prst="rect">
            <a:avLst/>
          </a:prstGeom>
          <a:noFill/>
        </p:spPr>
      </p:pic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3505200" y="4114800"/>
            <a:ext cx="5410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13.02.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Приглашаем вас на спектакль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детской театральной студии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«Золотой цыпленок»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Начало в 15.00 ч (актовый зал)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5562600"/>
            <a:ext cx="3657600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3 – е классы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3 – е классы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sz="2000" dirty="0" smtClean="0"/>
              <a:t>Интересной  прошла  игра  среди третьеклассников, которые  продемонстрировали  свои знания в области  окружающего мира «Знатоки  Земли»</a:t>
            </a:r>
            <a:endParaRPr lang="ru-RU" sz="2000" dirty="0"/>
          </a:p>
        </p:txBody>
      </p:sp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4267200" y="381000"/>
          <a:ext cx="3962400" cy="5410200"/>
        </p:xfrm>
        <a:graphic>
          <a:graphicData uri="http://schemas.openxmlformats.org/presentationml/2006/ole">
            <p:oleObj spid="_x0000_s24578" name="Документ" r:id="rId3" imgW="7220371" imgH="10477860" progId="Word.Document.12">
              <p:embed/>
            </p:oleObj>
          </a:graphicData>
        </a:graphic>
      </p:graphicFrame>
      <p:pic>
        <p:nvPicPr>
          <p:cNvPr id="6" name="Рисунок 5" descr="http://im2-tub-ru.yandex.net/i?id=feedf0f2921ed521760160a6e5641fc2-82-144&amp;n=33&amp;h=190">
            <a:hlinkClick r:id="rId4"/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06002">
            <a:off x="1803162" y="4215611"/>
            <a:ext cx="1145363" cy="1380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4 – е классы</a:t>
            </a:r>
            <a:endParaRPr lang="ru-RU" dirty="0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200400" cy="4691063"/>
          </a:xfrm>
        </p:spPr>
        <p:txBody>
          <a:bodyPr/>
          <a:lstStyle/>
          <a:p>
            <a:r>
              <a:rPr lang="ru-RU" sz="2400" dirty="0" smtClean="0"/>
              <a:t>      Олимпиада  </a:t>
            </a:r>
          </a:p>
          <a:p>
            <a:r>
              <a:rPr lang="ru-RU" sz="2400" dirty="0" smtClean="0"/>
              <a:t>  среди учащихся</a:t>
            </a:r>
          </a:p>
          <a:p>
            <a:r>
              <a:rPr lang="ru-RU" sz="2400" dirty="0" smtClean="0"/>
              <a:t>      4-х классов  «Окружающий мир»</a:t>
            </a:r>
          </a:p>
          <a:p>
            <a:r>
              <a:rPr lang="ru-RU" sz="2400" dirty="0" smtClean="0"/>
              <a:t>Победители: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 </a:t>
            </a:r>
            <a:r>
              <a:rPr lang="ru-RU" sz="2400" dirty="0" smtClean="0">
                <a:solidFill>
                  <a:srgbClr val="FF0000"/>
                </a:solidFill>
              </a:rPr>
              <a:t>место </a:t>
            </a:r>
            <a:r>
              <a:rPr lang="ru-RU" sz="2400" dirty="0" smtClean="0"/>
              <a:t>– Шевчук Юлия (4а </a:t>
            </a:r>
            <a:r>
              <a:rPr lang="ru-RU" sz="2400" dirty="0" err="1" smtClean="0"/>
              <a:t>кл</a:t>
            </a:r>
            <a:r>
              <a:rPr lang="ru-RU" sz="2400" dirty="0" smtClean="0"/>
              <a:t>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II</a:t>
            </a:r>
            <a:r>
              <a:rPr lang="ru-RU" sz="2400" dirty="0" smtClean="0">
                <a:solidFill>
                  <a:srgbClr val="FF0000"/>
                </a:solidFill>
              </a:rPr>
              <a:t> место </a:t>
            </a:r>
            <a:r>
              <a:rPr lang="ru-RU" sz="2400" dirty="0" smtClean="0"/>
              <a:t>– Ястребов Константин (4а </a:t>
            </a:r>
            <a:r>
              <a:rPr lang="ru-RU" sz="2400" dirty="0" err="1" smtClean="0"/>
              <a:t>кл</a:t>
            </a:r>
            <a:r>
              <a:rPr lang="ru-RU" sz="2400" dirty="0" smtClean="0"/>
              <a:t>)</a:t>
            </a:r>
          </a:p>
          <a:p>
            <a:r>
              <a:rPr lang="en-US" sz="2400" dirty="0" smtClean="0">
                <a:solidFill>
                  <a:srgbClr val="FF0000"/>
                </a:solidFill>
              </a:rPr>
              <a:t>III</a:t>
            </a:r>
            <a:r>
              <a:rPr lang="ru-RU" sz="2400" dirty="0" smtClean="0">
                <a:solidFill>
                  <a:srgbClr val="FF0000"/>
                </a:solidFill>
              </a:rPr>
              <a:t> место </a:t>
            </a:r>
            <a:r>
              <a:rPr lang="ru-RU" sz="2400" dirty="0" smtClean="0"/>
              <a:t>– </a:t>
            </a:r>
            <a:r>
              <a:rPr lang="ru-RU" sz="2400" dirty="0" err="1" smtClean="0"/>
              <a:t>Клюккин</a:t>
            </a:r>
            <a:r>
              <a:rPr lang="ru-RU" sz="2400" dirty="0" smtClean="0"/>
              <a:t> Егор (4б </a:t>
            </a:r>
            <a:r>
              <a:rPr lang="ru-RU" sz="2400" dirty="0" err="1" smtClean="0"/>
              <a:t>кл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3733800" y="304800"/>
          <a:ext cx="4876800" cy="5791200"/>
        </p:xfrm>
        <a:graphic>
          <a:graphicData uri="http://schemas.openxmlformats.org/presentationml/2006/ole">
            <p:oleObj spid="_x0000_s22532" name="Документ" r:id="rId3" imgW="7220371" imgH="10477860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429000" cy="11620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Увлекательное виртуальное путешествие по Твери.</a:t>
            </a:r>
          </a:p>
          <a:p>
            <a:r>
              <a:rPr lang="ru-RU" dirty="0" smtClean="0"/>
              <a:t>     Поздравляем  </a:t>
            </a:r>
          </a:p>
          <a:p>
            <a:r>
              <a:rPr lang="ru-RU" dirty="0" smtClean="0"/>
              <a:t>     победителей!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352800" cy="4691063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3201987" y="3886200"/>
          <a:ext cx="5942013" cy="2476500"/>
        </p:xfrm>
        <a:graphic>
          <a:graphicData uri="http://schemas.openxmlformats.org/presentationml/2006/ole">
            <p:oleObj spid="_x0000_s20484" name="Документ" r:id="rId3" imgW="5941719" imgH="2476435" progId="Word.Document.12">
              <p:embed/>
            </p:oleObj>
          </a:graphicData>
        </a:graphic>
      </p:graphicFrame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533400" y="228600"/>
          <a:ext cx="3352800" cy="5029200"/>
        </p:xfrm>
        <a:graphic>
          <a:graphicData uri="http://schemas.openxmlformats.org/presentationml/2006/ole">
            <p:oleObj spid="_x0000_s20482" name="Документ" r:id="rId4" imgW="7220371" imgH="10246347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Марина\Desktop\Для школы\ФОТО\2015\116MSDCF\DSC00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81000"/>
            <a:ext cx="3048000" cy="2286000"/>
          </a:xfrm>
          <a:prstGeom prst="rect">
            <a:avLst/>
          </a:prstGeom>
          <a:noFill/>
        </p:spPr>
      </p:pic>
      <p:pic>
        <p:nvPicPr>
          <p:cNvPr id="45059" name="Picture 3" descr="C:\Users\Марина\Desktop\Для школы\ФОТО\2015\116MSDCF\DSC0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3048000"/>
            <a:ext cx="3657600" cy="2514600"/>
          </a:xfrm>
          <a:prstGeom prst="rect">
            <a:avLst/>
          </a:prstGeom>
          <a:noFill/>
        </p:spPr>
      </p:pic>
      <p:pic>
        <p:nvPicPr>
          <p:cNvPr id="45060" name="Picture 4" descr="C:\Users\Марина\Desktop\Для школы\ФОТО\2015\116MSDCF\DSC0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457200"/>
            <a:ext cx="3810000" cy="2514600"/>
          </a:xfrm>
          <a:prstGeom prst="rect">
            <a:avLst/>
          </a:prstGeom>
          <a:noFill/>
        </p:spPr>
      </p:pic>
      <p:pic>
        <p:nvPicPr>
          <p:cNvPr id="45061" name="Picture 5" descr="C:\Users\Марина\Desktop\Для школы\ФОТО\2015\116MSDCF\DSC00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352800"/>
            <a:ext cx="35814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:\DCIM\116MSDCF\DSC00100.JPG"/>
          <p:cNvPicPr>
            <a:picLocks noChangeAspect="1" noChangeArrowheads="1"/>
          </p:cNvPicPr>
          <p:nvPr/>
        </p:nvPicPr>
        <p:blipFill>
          <a:blip r:embed="rId2" cstate="print"/>
          <a:srcRect t="30591" b="17932"/>
          <a:stretch>
            <a:fillRect/>
          </a:stretch>
        </p:blipFill>
        <p:spPr bwMode="auto">
          <a:xfrm>
            <a:off x="3276600" y="2362200"/>
            <a:ext cx="5486400" cy="32004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47800" y="838200"/>
            <a:ext cx="6870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Рукотворные книги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000" y="1981200"/>
            <a:ext cx="2895600" cy="381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tx1"/>
                </a:solidFill>
              </a:rPr>
              <a:t>1. Люблю свой город Тверь. (4 </a:t>
            </a:r>
            <a:r>
              <a:rPr lang="ru-RU" dirty="0" err="1" smtClean="0">
                <a:solidFill>
                  <a:schemeClr val="tx1"/>
                </a:solidFill>
              </a:rPr>
              <a:t>кл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tx1"/>
                </a:solidFill>
              </a:rPr>
              <a:t>2. Красная книга (1 </a:t>
            </a:r>
            <a:r>
              <a:rPr lang="ru-RU" dirty="0" err="1" smtClean="0">
                <a:solidFill>
                  <a:schemeClr val="tx1"/>
                </a:solidFill>
              </a:rPr>
              <a:t>кл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tx1"/>
                </a:solidFill>
              </a:rPr>
              <a:t>3. Зеленая аптека (2 </a:t>
            </a:r>
            <a:r>
              <a:rPr lang="ru-RU" dirty="0" err="1" smtClean="0">
                <a:solidFill>
                  <a:schemeClr val="tx1"/>
                </a:solidFill>
              </a:rPr>
              <a:t>кл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pPr algn="ctr">
              <a:lnSpc>
                <a:spcPct val="200000"/>
              </a:lnSpc>
            </a:pPr>
            <a:r>
              <a:rPr lang="ru-RU" dirty="0" smtClean="0">
                <a:solidFill>
                  <a:schemeClr val="tx1"/>
                </a:solidFill>
              </a:rPr>
              <a:t>4. Азбука Земли (3 </a:t>
            </a:r>
            <a:r>
              <a:rPr lang="ru-RU" dirty="0" err="1" smtClean="0">
                <a:solidFill>
                  <a:schemeClr val="tx1"/>
                </a:solidFill>
              </a:rPr>
              <a:t>кл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Рисунок 5" descr="http://im2-tub-ru.yandex.net/i?id=a69062e7330f554b8814c6c66172e511-135-144&amp;n=33&amp;h=190">
            <a:hlinkClick r:id="rId3"/>
          </p:cNvPr>
          <p:cNvPicPr/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07687">
            <a:off x="4578535" y="3360755"/>
            <a:ext cx="1026086" cy="1011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381000"/>
            <a:ext cx="3008313" cy="990600"/>
          </a:xfrm>
        </p:spPr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  Открытие недели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  начальной школы</a:t>
            </a:r>
            <a:br>
              <a:rPr lang="ru-RU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8" name="Picture 4" descr="wjennershs licensed for non-commercial use only / Poetry"/>
          <p:cNvPicPr>
            <a:picLocks noChangeAspect="1" noChangeArrowheads="1"/>
          </p:cNvPicPr>
          <p:nvPr/>
        </p:nvPicPr>
        <p:blipFill>
          <a:blip r:embed="rId2" cstate="print"/>
          <a:srcRect l="13333" r="14667" b="6173"/>
          <a:stretch>
            <a:fillRect/>
          </a:stretch>
        </p:blipFill>
        <p:spPr bwMode="auto">
          <a:xfrm>
            <a:off x="3886200" y="381000"/>
            <a:ext cx="4800600" cy="5791200"/>
          </a:xfrm>
          <a:prstGeom prst="rect">
            <a:avLst/>
          </a:prstGeom>
          <a:noFill/>
        </p:spPr>
      </p:pic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228600" y="1219200"/>
            <a:ext cx="3810000" cy="5422900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9.02</a:t>
            </a:r>
            <a:r>
              <a:rPr lang="ru-RU" dirty="0" smtClean="0"/>
              <a:t>       Интерактивная игра (4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  «Путешествие по родному городу»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10.02</a:t>
            </a:r>
            <a:r>
              <a:rPr lang="ru-RU" dirty="0" smtClean="0"/>
              <a:t>   Конкурс на лучшее </a:t>
            </a:r>
          </a:p>
          <a:p>
            <a:r>
              <a:rPr lang="ru-RU" dirty="0" smtClean="0"/>
              <a:t>         каллиграфическое письмо (1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на тему: </a:t>
            </a:r>
            <a:r>
              <a:rPr lang="ru-RU" i="1" dirty="0" smtClean="0"/>
              <a:t>«Мир животных и растений</a:t>
            </a:r>
            <a:r>
              <a:rPr lang="ru-RU" dirty="0" smtClean="0"/>
              <a:t>»</a:t>
            </a:r>
          </a:p>
          <a:p>
            <a:r>
              <a:rPr lang="ru-RU" dirty="0" smtClean="0"/>
              <a:t>     Отборочный классный тур для участия  в интерактивной игре (2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            Литературная викторина</a:t>
            </a:r>
          </a:p>
          <a:p>
            <a:r>
              <a:rPr lang="ru-RU" dirty="0" smtClean="0"/>
              <a:t>        «Русский лес – край чудес» (3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 Олимпиада «Знатоки природы»(4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11.02</a:t>
            </a:r>
            <a:r>
              <a:rPr lang="ru-RU" dirty="0" smtClean="0"/>
              <a:t>    Интерактивная командная </a:t>
            </a:r>
          </a:p>
          <a:p>
            <a:r>
              <a:rPr lang="ru-RU" dirty="0" smtClean="0"/>
              <a:t>игра  «С любовью к природе» (1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«Перелистывая зеленые страницы»</a:t>
            </a:r>
          </a:p>
          <a:p>
            <a:r>
              <a:rPr lang="ru-RU" dirty="0" smtClean="0"/>
              <a:t> «Я хочу стать другом Земли» (3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12.02</a:t>
            </a:r>
            <a:r>
              <a:rPr lang="ru-RU" dirty="0" smtClean="0"/>
              <a:t>   Проведение классных часов. </a:t>
            </a:r>
          </a:p>
          <a:p>
            <a:r>
              <a:rPr lang="ru-RU" dirty="0" smtClean="0"/>
              <a:t>          Защита творческих проектов:</a:t>
            </a:r>
          </a:p>
          <a:p>
            <a:r>
              <a:rPr lang="ru-RU" dirty="0" smtClean="0"/>
              <a:t>      «Будь природе другом!» (1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      «Зеленая аптека»  (2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      «Юные друзья Земли» (3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      «Мой любимый город Тверь!» (4 </a:t>
            </a:r>
            <a:r>
              <a:rPr lang="ru-RU" dirty="0" err="1" smtClean="0"/>
              <a:t>кл</a:t>
            </a:r>
            <a:r>
              <a:rPr lang="ru-RU" dirty="0" smtClean="0"/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105400" y="1066800"/>
            <a:ext cx="23803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solidFill>
                  <a:srgbClr val="002060"/>
                </a:solidFill>
              </a:rPr>
              <a:t>«Окно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в нерукотворный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                      мир»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10000" y="5562600"/>
            <a:ext cx="4953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r>
              <a:rPr lang="ru-RU" b="1" dirty="0" smtClean="0"/>
              <a:t>(оформление плаката, книжки, папки </a:t>
            </a:r>
          </a:p>
          <a:p>
            <a:r>
              <a:rPr lang="ru-RU" b="1" dirty="0" smtClean="0"/>
              <a:t>   по итогам недели начальной школы)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733800" y="5334000"/>
            <a:ext cx="761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13.02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33400" y="304800"/>
            <a:ext cx="3008313" cy="641350"/>
          </a:xfrm>
        </p:spPr>
        <p:txBody>
          <a:bodyPr/>
          <a:lstStyle/>
          <a:p>
            <a:r>
              <a:rPr lang="ru-RU" dirty="0" smtClean="0"/>
              <a:t>     ПЛАН  НЕДЕЛИ</a:t>
            </a: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886200" y="762000"/>
            <a:ext cx="4800600" cy="53641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457200" y="990600"/>
            <a:ext cx="3276600" cy="5135563"/>
          </a:xfrm>
        </p:spPr>
        <p:txBody>
          <a:bodyPr/>
          <a:lstStyle/>
          <a:p>
            <a:r>
              <a:rPr lang="ru-RU" b="1" dirty="0" smtClean="0"/>
              <a:t>Цели проведения:</a:t>
            </a:r>
            <a:r>
              <a:rPr lang="ru-RU" dirty="0" smtClean="0"/>
              <a:t> </a:t>
            </a:r>
          </a:p>
          <a:p>
            <a:pPr lvl="0">
              <a:buFont typeface="Wingdings" pitchFamily="2" charset="2"/>
              <a:buChar char="q"/>
            </a:pPr>
            <a:r>
              <a:rPr lang="ru-RU" dirty="0" smtClean="0"/>
              <a:t> Развивать у учащихся интерес к урокам “Окружающего мира”; повысить образовательный уровень; осуществлять экологическое воспитания.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 smtClean="0"/>
              <a:t> Формировать способность восприятия учащимися целостной картины мира, бережного отношения к природе.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 smtClean="0"/>
              <a:t> Создать условия для развития и реализации познавательных и творческих способностей учащихся к изучению природы.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 smtClean="0"/>
              <a:t> Создать условия для формирования здорового образа жизни.</a:t>
            </a:r>
          </a:p>
          <a:p>
            <a:pPr lvl="0">
              <a:buFont typeface="Wingdings" pitchFamily="2" charset="2"/>
              <a:buChar char="q"/>
            </a:pPr>
            <a:r>
              <a:rPr lang="ru-RU" dirty="0" smtClean="0"/>
              <a:t> Развивать умение работать самостоятельно, представлять результат индивидуальной деятельности.</a:t>
            </a:r>
          </a:p>
          <a:p>
            <a:endParaRPr lang="ru-RU" dirty="0"/>
          </a:p>
        </p:txBody>
      </p:sp>
      <p:pic>
        <p:nvPicPr>
          <p:cNvPr id="1028" name="Picture 4" descr="H:\DCIM\116MSDCF\DSC0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685800"/>
            <a:ext cx="48006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Марина\Desktop\Для школы\ФОТО\2015\116MSDCF\DSC0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457200"/>
            <a:ext cx="3200400" cy="25146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114800" y="53340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/>
              <a:t>Ведущий</a:t>
            </a:r>
            <a:r>
              <a:rPr lang="ru-RU" dirty="0" smtClean="0"/>
              <a:t>:</a:t>
            </a:r>
            <a:br>
              <a:rPr lang="ru-RU" dirty="0" smtClean="0"/>
            </a:br>
            <a:r>
              <a:rPr lang="ru-RU" dirty="0" smtClean="0"/>
              <a:t>1. Посмотри, мой юный друг, что находится вокруг:</a:t>
            </a:r>
            <a:br>
              <a:rPr lang="ru-RU" dirty="0" smtClean="0"/>
            </a:br>
            <a:r>
              <a:rPr lang="ru-RU" dirty="0" smtClean="0"/>
              <a:t>Небо светло-голубое, солнце светит золотое,</a:t>
            </a:r>
            <a:br>
              <a:rPr lang="ru-RU" dirty="0" smtClean="0"/>
            </a:br>
            <a:r>
              <a:rPr lang="ru-RU" dirty="0" smtClean="0"/>
              <a:t>Ветер листьями играет, тучка в небе проплывает.</a:t>
            </a:r>
            <a:br>
              <a:rPr lang="ru-RU" dirty="0" smtClean="0"/>
            </a:br>
            <a:r>
              <a:rPr lang="ru-RU" dirty="0" smtClean="0"/>
              <a:t>Поле, речка и трава, горы, воздух и листва,</a:t>
            </a:r>
            <a:br>
              <a:rPr lang="ru-RU" dirty="0" smtClean="0"/>
            </a:br>
            <a:r>
              <a:rPr lang="ru-RU" dirty="0" smtClean="0"/>
              <a:t>Птицы, звери и леса, гром, туманы и роса,</a:t>
            </a:r>
            <a:br>
              <a:rPr lang="ru-RU" dirty="0" smtClean="0"/>
            </a:br>
            <a:r>
              <a:rPr lang="ru-RU" dirty="0" smtClean="0"/>
              <a:t>Человек и время года – это всё вокруг природа!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" y="4191000"/>
            <a:ext cx="77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2. Мы с вами – часть природы. Мы изучаем её на уроках окружающего мира, на внеклассных мероприятиях.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09600" y="4800600"/>
            <a:ext cx="800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3. Всё, что нужно, год от года нам даёт сама природа,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И поэтому все мы жить не можем без воды,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Без растений и животных, без красивых гор высоких,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Без лесов, полей и рек жить не может человек.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/>
              <a:t>Так давайте сбережём наш земной природный дом!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6086" name="Picture 6" descr="http://im2-tub-ru.yandex.net/i?id=ecef2bbe1cf0e46dc5898b49aef0295d-92-144&amp;n=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2200" y="457200"/>
            <a:ext cx="1590675" cy="1428750"/>
          </a:xfrm>
          <a:prstGeom prst="rect">
            <a:avLst/>
          </a:prstGeom>
          <a:noFill/>
        </p:spPr>
      </p:pic>
      <p:pic>
        <p:nvPicPr>
          <p:cNvPr id="46088" name="Picture 8" descr="http://im2-tub-ru.yandex.net/i?id=5312ca2591616255ecbd55ef497d00bc-83-144&amp;n=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200400"/>
            <a:ext cx="2857500" cy="914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1 – е  классы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3554" name="Object 2"/>
          <p:cNvGraphicFramePr>
            <a:graphicFrameLocks noChangeAspect="1"/>
          </p:cNvGraphicFramePr>
          <p:nvPr/>
        </p:nvGraphicFramePr>
        <p:xfrm>
          <a:off x="3962400" y="381000"/>
          <a:ext cx="4648200" cy="6477000"/>
        </p:xfrm>
        <a:graphic>
          <a:graphicData uri="http://schemas.openxmlformats.org/presentationml/2006/ole">
            <p:oleObj spid="_x0000_s23554" name="Документ" r:id="rId3" imgW="7220371" imgH="11797809" progId="Word.Document.12">
              <p:embed/>
            </p:oleObj>
          </a:graphicData>
        </a:graphic>
      </p:graphicFrame>
      <p:pic>
        <p:nvPicPr>
          <p:cNvPr id="23555" name="Picture 3" descr="C:\Users\Марина\Desktop\Для школы\ФОТО\2015\116MSDCF\DSC00003.JPG"/>
          <p:cNvPicPr>
            <a:picLocks noChangeAspect="1" noChangeArrowheads="1"/>
          </p:cNvPicPr>
          <p:nvPr/>
        </p:nvPicPr>
        <p:blipFill>
          <a:blip r:embed="rId4" cstate="print"/>
          <a:srcRect t="1961" b="9804"/>
          <a:stretch>
            <a:fillRect/>
          </a:stretch>
        </p:blipFill>
        <p:spPr bwMode="auto">
          <a:xfrm>
            <a:off x="228600" y="304800"/>
            <a:ext cx="3581400" cy="3124200"/>
          </a:xfrm>
          <a:prstGeom prst="rect">
            <a:avLst/>
          </a:prstGeom>
          <a:noFill/>
        </p:spPr>
      </p:pic>
      <p:pic>
        <p:nvPicPr>
          <p:cNvPr id="23556" name="Picture 4" descr="C:\Users\Марина\Desktop\Для школы\ФОТО\2015\116MSDCF\DSC00002.JPG"/>
          <p:cNvPicPr>
            <a:picLocks noChangeAspect="1" noChangeArrowheads="1"/>
          </p:cNvPicPr>
          <p:nvPr/>
        </p:nvPicPr>
        <p:blipFill>
          <a:blip r:embed="rId5" cstate="print"/>
          <a:srcRect t="4196" b="6294"/>
          <a:stretch>
            <a:fillRect/>
          </a:stretch>
        </p:blipFill>
        <p:spPr bwMode="auto">
          <a:xfrm>
            <a:off x="228600" y="3505200"/>
            <a:ext cx="37338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5" name="Рисунок 18" descr="http://im1-tub-ru.yandex.net/i?id=fb7c1d28b03238861ca1e1b2419e510e-16-144&amp;n=21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228600"/>
            <a:ext cx="1295400" cy="1423988"/>
          </a:xfrm>
          <a:prstGeom prst="rect">
            <a:avLst/>
          </a:prstGeom>
          <a:noFill/>
        </p:spPr>
      </p:pic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905000" y="227112"/>
            <a:ext cx="64770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10.02   Пройдет конкурс на лучшее каллиграфическое письмо.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Красивое, четкое и разборчивое письмо — неотъемлемый признак  умного человека.  К письму надо относиться как к искусству. Желаю вам успехов  по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Дороге Знаний.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88" name="Рисунок 7" descr="Сайт учителя начальных классов / Солнышко Неделя математики в начальной школе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400" y="2133600"/>
            <a:ext cx="2022476" cy="1317625"/>
          </a:xfrm>
          <a:prstGeom prst="rect">
            <a:avLst/>
          </a:prstGeom>
          <a:noFill/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514600" y="2209800"/>
            <a:ext cx="6248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11.02.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Вам предстоит принять участие в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увлекательной интерактивной  игре.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Каждый может показать свои знания об  окружающем  мире растений и животных, посоревноваться в спортивных эстафетах и музыкальном конкурсе.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Вперед к успеху!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6391" name="Рисунок 21" descr="плакат на тему берегите природу"/>
          <p:cNvPicPr>
            <a:picLocks noChangeAspect="1" noChangeArrowheads="1"/>
          </p:cNvPicPr>
          <p:nvPr/>
        </p:nvPicPr>
        <p:blipFill>
          <a:blip r:embed="rId5" cstate="print"/>
          <a:srcRect l="21332" t="10722" r="19704" b="25175"/>
          <a:stretch>
            <a:fillRect/>
          </a:stretch>
        </p:blipFill>
        <p:spPr bwMode="auto">
          <a:xfrm>
            <a:off x="609600" y="4038600"/>
            <a:ext cx="2360613" cy="1670050"/>
          </a:xfrm>
          <a:prstGeom prst="rect">
            <a:avLst/>
          </a:prstGeom>
          <a:noFill/>
        </p:spPr>
      </p:pic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3124200" y="4467068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12.02.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этот день  вы  узнаете, что означает стать  природе другом!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Мы ждем от вас  мудрых советов и красивого плаката.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3505200" cy="990600"/>
          </a:xfrm>
        </p:spPr>
        <p:txBody>
          <a:bodyPr/>
          <a:lstStyle/>
          <a:p>
            <a:r>
              <a:rPr lang="ru-RU" dirty="0" smtClean="0"/>
              <a:t>        Конкурс на лучшее  </a:t>
            </a:r>
            <a:br>
              <a:rPr lang="ru-RU" dirty="0" smtClean="0"/>
            </a:br>
            <a:r>
              <a:rPr lang="ru-RU" dirty="0" smtClean="0"/>
              <a:t>        каллиграфическое </a:t>
            </a:r>
            <a:br>
              <a:rPr lang="ru-RU" dirty="0" smtClean="0"/>
            </a:br>
            <a:r>
              <a:rPr lang="ru-RU" dirty="0" smtClean="0"/>
              <a:t>      письмо   1-е  классы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3" name="Picture 3" descr="H:\DCIM\116MSDCF\DSC00106.JPG"/>
          <p:cNvPicPr>
            <a:picLocks noChangeAspect="1" noChangeArrowheads="1"/>
          </p:cNvPicPr>
          <p:nvPr/>
        </p:nvPicPr>
        <p:blipFill>
          <a:blip r:embed="rId3" cstate="print"/>
          <a:srcRect l="8216" t="1899" r="9495"/>
          <a:stretch>
            <a:fillRect/>
          </a:stretch>
        </p:blipFill>
        <p:spPr bwMode="auto">
          <a:xfrm>
            <a:off x="3733800" y="381000"/>
            <a:ext cx="4800600" cy="5715000"/>
          </a:xfrm>
          <a:prstGeom prst="rect">
            <a:avLst/>
          </a:prstGeom>
          <a:noFill/>
        </p:spPr>
      </p:pic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609600" y="1295400"/>
          <a:ext cx="2849563" cy="4064000"/>
        </p:xfrm>
        <a:graphic>
          <a:graphicData uri="http://schemas.openxmlformats.org/presentationml/2006/ole">
            <p:oleObj spid="_x0000_s15364" name="Документ" r:id="rId4" imgW="7208849" imgH="10284512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433" name="Рисунок 24" descr="С помощью книги &quot;Зеленые страницы&quot; ребенок узнает о самых см…"/>
          <p:cNvPicPr>
            <a:picLocks noChangeAspect="1" noChangeArrowheads="1"/>
          </p:cNvPicPr>
          <p:nvPr/>
        </p:nvPicPr>
        <p:blipFill>
          <a:blip r:embed="rId2" cstate="print"/>
          <a:srcRect b="7877"/>
          <a:stretch>
            <a:fillRect/>
          </a:stretch>
        </p:blipFill>
        <p:spPr bwMode="auto">
          <a:xfrm>
            <a:off x="838200" y="381000"/>
            <a:ext cx="1600200" cy="1752600"/>
          </a:xfrm>
          <a:prstGeom prst="rect">
            <a:avLst/>
          </a:prstGeom>
          <a:noFill/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514600" y="457200"/>
            <a:ext cx="6324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11.02.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Вам предстоит принять участие в 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увлекательной интерактивной  игре.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Каждый может показать свои знания  об  окружающем  мире растений.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Вперед к успеху!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436" name="Рисунок 27" descr="http://im3-tub-ru.yandex.net/i?id=ea52a0bd9d70d7fd70cdbc0d69747071-93-144&amp;n=21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2286000"/>
            <a:ext cx="1798637" cy="1425575"/>
          </a:xfrm>
          <a:prstGeom prst="rect">
            <a:avLst/>
          </a:prstGeom>
          <a:noFill/>
        </p:spPr>
      </p:pic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2590800" y="2156192"/>
            <a:ext cx="6324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12. 02.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В это день вы узнаете, почему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аптека может называться «Зеленой».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Поделитесь с другими своими  знаниями об окружающем мире. Мы ждем от вас  книжки с мудрыми советами,  со своими наблюдениями.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8439" name="Рисунок 30" descr="http://im1-tub-ru.yandex.net/i?id=be930816faf5ad8d2a077850fe36918b-58-144&amp;n=21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3962400"/>
            <a:ext cx="1947862" cy="1425575"/>
          </a:xfrm>
          <a:prstGeom prst="rect">
            <a:avLst/>
          </a:prstGeom>
          <a:noFill/>
        </p:spPr>
      </p:pic>
      <p:sp>
        <p:nvSpPr>
          <p:cNvPr id="18441" name="Rectangle 9"/>
          <p:cNvSpPr>
            <a:spLocks noChangeArrowheads="1"/>
          </p:cNvSpPr>
          <p:nvPr/>
        </p:nvSpPr>
        <p:spPr bwMode="auto">
          <a:xfrm>
            <a:off x="2819400" y="4192488"/>
            <a:ext cx="6019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10.02 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Вам предстоит отправиться в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путешествие по русскому лесу, продемонстрировать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свои знания в бережном отношении к природе.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657600" y="5867400"/>
            <a:ext cx="3429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2 – е  классы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победители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28800"/>
            <a:ext cx="3429000" cy="42973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I   </a:t>
            </a:r>
            <a:r>
              <a:rPr lang="ru-RU" b="1" dirty="0" smtClean="0">
                <a:solidFill>
                  <a:srgbClr val="FF0000"/>
                </a:solidFill>
              </a:rPr>
              <a:t> место  </a:t>
            </a:r>
            <a:r>
              <a:rPr lang="ru-RU" dirty="0" smtClean="0"/>
              <a:t>- 2 а класс</a:t>
            </a:r>
          </a:p>
          <a:p>
            <a:endParaRPr lang="ru-RU" dirty="0" smtClean="0"/>
          </a:p>
          <a:p>
            <a:r>
              <a:rPr lang="ru-RU" dirty="0" smtClean="0"/>
              <a:t>Лучший игрок – </a:t>
            </a:r>
            <a:r>
              <a:rPr lang="ru-RU" u="sng" dirty="0" smtClean="0"/>
              <a:t>Прищепа Кирилл</a:t>
            </a:r>
          </a:p>
          <a:p>
            <a:endParaRPr lang="ru-RU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II  </a:t>
            </a:r>
            <a:r>
              <a:rPr lang="ru-RU" b="1" dirty="0" smtClean="0">
                <a:solidFill>
                  <a:srgbClr val="FF0000"/>
                </a:solidFill>
              </a:rPr>
              <a:t> место  </a:t>
            </a:r>
            <a:r>
              <a:rPr lang="ru-RU" dirty="0" smtClean="0"/>
              <a:t>- 2 в класс</a:t>
            </a:r>
          </a:p>
          <a:p>
            <a:endParaRPr lang="ru-RU" dirty="0" smtClean="0"/>
          </a:p>
          <a:p>
            <a:r>
              <a:rPr lang="ru-RU" dirty="0" smtClean="0"/>
              <a:t>Лучший игрок – </a:t>
            </a:r>
            <a:r>
              <a:rPr lang="ru-RU" u="sng" dirty="0" smtClean="0"/>
              <a:t>Малышева Виктория</a:t>
            </a:r>
          </a:p>
          <a:p>
            <a:endParaRPr lang="ru-RU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III  </a:t>
            </a:r>
            <a:r>
              <a:rPr lang="ru-RU" b="1" dirty="0" smtClean="0">
                <a:solidFill>
                  <a:srgbClr val="FF0000"/>
                </a:solidFill>
              </a:rPr>
              <a:t> место  </a:t>
            </a:r>
            <a:r>
              <a:rPr lang="ru-RU" dirty="0" smtClean="0"/>
              <a:t>- 2 б класс</a:t>
            </a:r>
            <a:endParaRPr lang="en-US" dirty="0" smtClean="0"/>
          </a:p>
          <a:p>
            <a:endParaRPr lang="ru-RU" dirty="0" smtClean="0"/>
          </a:p>
          <a:p>
            <a:r>
              <a:rPr lang="ru-RU" dirty="0" smtClean="0"/>
              <a:t>Лучший игрок – </a:t>
            </a:r>
            <a:r>
              <a:rPr lang="ru-RU" u="sng" dirty="0" err="1" smtClean="0"/>
              <a:t>Марьяшов</a:t>
            </a:r>
            <a:r>
              <a:rPr lang="ru-RU" u="sng" dirty="0" smtClean="0"/>
              <a:t> Сергей</a:t>
            </a:r>
          </a:p>
          <a:p>
            <a:endParaRPr lang="ru-RU" dirty="0"/>
          </a:p>
        </p:txBody>
      </p:sp>
      <p:pic>
        <p:nvPicPr>
          <p:cNvPr id="8" name="Содержимое 7" descr="Скачать Картинки дипломов для детей 5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6200" y="273050"/>
            <a:ext cx="4800599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5181600" y="2438400"/>
            <a:ext cx="28194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336600"/>
                </a:solidFill>
              </a:rPr>
              <a:t>Команда 2а класса,</a:t>
            </a:r>
            <a:endParaRPr lang="ru-RU" dirty="0">
              <a:solidFill>
                <a:srgbClr val="3366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38600" y="2971800"/>
            <a:ext cx="44196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занявшая </a:t>
            </a:r>
            <a:r>
              <a:rPr lang="en-US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I</a:t>
            </a:r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место </a:t>
            </a:r>
          </a:p>
          <a:p>
            <a:pPr algn="ctr"/>
            <a:r>
              <a:rPr lang="ru-RU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в интерактивной игре</a:t>
            </a:r>
          </a:p>
          <a:p>
            <a:r>
              <a:rPr lang="ru-RU" i="1" dirty="0" smtClean="0">
                <a:solidFill>
                  <a:schemeClr val="tx2">
                    <a:lumMod val="95000"/>
                    <a:lumOff val="5000"/>
                  </a:schemeClr>
                </a:solidFill>
              </a:rPr>
              <a:t>  «Перелистывая зеленые страницы»</a:t>
            </a:r>
            <a:endParaRPr lang="ru-RU" i="1" dirty="0">
              <a:solidFill>
                <a:schemeClr val="tx2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</TotalTime>
  <Words>753</Words>
  <Application>Microsoft Office PowerPoint</Application>
  <PresentationFormat>Экран (4:3)</PresentationFormat>
  <Paragraphs>102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Оформление по умолчанию</vt:lpstr>
      <vt:lpstr>Документ</vt:lpstr>
      <vt:lpstr>НЕДЕЛЯ НАЧАЛЬНОЙ ШКОЛЫ</vt:lpstr>
      <vt:lpstr>  Открытие недели   начальной школы </vt:lpstr>
      <vt:lpstr>     ПЛАН  НЕДЕЛИ</vt:lpstr>
      <vt:lpstr>Слайд 4</vt:lpstr>
      <vt:lpstr>1 – е  классы</vt:lpstr>
      <vt:lpstr>Слайд 6</vt:lpstr>
      <vt:lpstr>        Конкурс на лучшее           каллиграфическое        письмо   1-е  классы</vt:lpstr>
      <vt:lpstr>Слайд 8</vt:lpstr>
      <vt:lpstr>Наши победители</vt:lpstr>
      <vt:lpstr>Слайд 10</vt:lpstr>
      <vt:lpstr>3 – е классы</vt:lpstr>
      <vt:lpstr>4 – е классы</vt:lpstr>
      <vt:lpstr>Слайд 13</vt:lpstr>
      <vt:lpstr>Слайд 14</vt:lpstr>
      <vt:lpstr>Слайд 15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Марина</cp:lastModifiedBy>
  <cp:revision>20</cp:revision>
  <cp:lastPrinted>1601-01-01T00:00:00Z</cp:lastPrinted>
  <dcterms:created xsi:type="dcterms:W3CDTF">1601-01-01T00:00:00Z</dcterms:created>
  <dcterms:modified xsi:type="dcterms:W3CDTF">2015-03-23T19:39:52Z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