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6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3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3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0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9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9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5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8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518F-B0A9-42D7-9781-058F7ED2451E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74BD-128F-40C5-BB84-CD7960116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6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Несколько способов решения одной задачи.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400" b="1" dirty="0"/>
              <a:t> </a:t>
            </a:r>
            <a:endParaRPr lang="ru-RU" sz="1400" dirty="0"/>
          </a:p>
          <a:p>
            <a:pPr algn="r"/>
            <a:r>
              <a:rPr lang="ru-RU" sz="2000" b="1" dirty="0"/>
              <a:t>Выполнила:</a:t>
            </a:r>
            <a:endParaRPr lang="ru-RU" sz="2000" dirty="0"/>
          </a:p>
          <a:p>
            <a:pPr algn="r"/>
            <a:r>
              <a:rPr lang="ru-RU" sz="2000" b="1" dirty="0"/>
              <a:t>Григорьева Т.Н.</a:t>
            </a:r>
            <a:endParaRPr lang="ru-RU" sz="2000" dirty="0"/>
          </a:p>
          <a:p>
            <a:pPr algn="r"/>
            <a:r>
              <a:rPr lang="ru-RU" sz="2000" b="1" dirty="0"/>
              <a:t>МОУ СОШ № 14</a:t>
            </a:r>
            <a:endParaRPr lang="ru-RU" sz="20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 </a:t>
            </a:r>
            <a:r>
              <a:rPr lang="ru-RU" sz="1600" b="1" dirty="0" smtClean="0"/>
              <a:t>г</a:t>
            </a:r>
            <a:r>
              <a:rPr lang="ru-RU" sz="1600" b="1" dirty="0"/>
              <a:t>. Тверь</a:t>
            </a:r>
            <a:endParaRPr lang="ru-RU" sz="1600" dirty="0"/>
          </a:p>
          <a:p>
            <a:r>
              <a:rPr lang="ru-RU" sz="1600" b="1" dirty="0"/>
              <a:t>2016 год</a:t>
            </a:r>
            <a:endParaRPr lang="ru-RU" sz="16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485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7</a:t>
            </a:r>
            <a:r>
              <a:rPr lang="ru-RU" b="1" dirty="0" smtClean="0"/>
              <a:t> способ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Вычислив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=12 см и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10∗12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=60 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, найдем </a:t>
                </a:r>
                <a:r>
                  <a:rPr lang="en-US" dirty="0"/>
                  <a:t>R</a:t>
                </a:r>
                <a:r>
                  <a:rPr lang="ru-RU" dirty="0"/>
                  <a:t> и </a:t>
                </a:r>
                <a:r>
                  <a:rPr lang="en-US" dirty="0"/>
                  <a:t>r</a:t>
                </a:r>
                <a:r>
                  <a:rPr lang="ru-RU" dirty="0"/>
                  <a:t> по формулам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𝑎𝑏𝑐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 и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dirty="0"/>
                  <a:t>, где </a:t>
                </a:r>
                <a:r>
                  <a:rPr lang="en-US" dirty="0"/>
                  <a:t>a</a:t>
                </a:r>
                <a:r>
                  <a:rPr lang="ru-RU" dirty="0"/>
                  <a:t>, b, c </a:t>
                </a:r>
                <a:r>
                  <a:rPr lang="ru-RU" dirty="0" smtClean="0"/>
                  <a:t>– </a:t>
                </a:r>
              </a:p>
              <a:p>
                <a:pPr marL="0" indent="0">
                  <a:buNone/>
                </a:pPr>
                <a:r>
                  <a:rPr lang="ru-RU" dirty="0" smtClean="0"/>
                  <a:t>стороны </a:t>
                </a:r>
                <a:r>
                  <a:rPr lang="ru-RU" dirty="0"/>
                  <a:t>треугольника, </a:t>
                </a:r>
                <a:r>
                  <a:rPr lang="en-US" dirty="0"/>
                  <a:t>S</a:t>
                </a:r>
                <a:r>
                  <a:rPr lang="ru-RU" dirty="0"/>
                  <a:t> – его площадь.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см, а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 r="-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6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Планируемые результаты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Формирование </a:t>
            </a:r>
            <a:r>
              <a:rPr lang="ru-RU" dirty="0"/>
              <a:t>положительного отношения к предмету и познавательного интереса к </a:t>
            </a:r>
            <a:r>
              <a:rPr lang="ru-RU" dirty="0" smtClean="0"/>
              <a:t>предмету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Развитие </a:t>
            </a:r>
            <a:r>
              <a:rPr lang="ru-RU" dirty="0"/>
              <a:t>математического мышления и творческой активности учащихся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Воспитание </a:t>
            </a:r>
            <a:r>
              <a:rPr lang="ru-RU" dirty="0"/>
              <a:t>таких нравственных качеств личности, как трудолюбие, упорство в достижении цели.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0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27512" y="836710"/>
            <a:ext cx="109371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Используемая литература: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Геометрия 7 – 9 классы: учеб. для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общеобразоват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учреждений/ Л.С. Атанасян, В.Ф. Бутузов и др. Просвещение, 2013.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Геометрия в таблицах. 7 – 11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.: Справочное пособие/ Л.И. Звавич и др. Дрофа, 1997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задач по планиметрии под ред. М.И. Сканави, Москва ,1993 г.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708"/>
            <a:ext cx="10515600" cy="59792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Решение </a:t>
            </a:r>
            <a:r>
              <a:rPr lang="ru-RU" dirty="0"/>
              <a:t>задач различными способами предоставляет большие возможности для совершенствования обучения математике.</a:t>
            </a:r>
          </a:p>
          <a:p>
            <a:pPr marL="0" indent="0">
              <a:buNone/>
            </a:pPr>
            <a:r>
              <a:rPr lang="ru-RU" dirty="0" smtClean="0"/>
              <a:t>	При </a:t>
            </a:r>
            <a:r>
              <a:rPr lang="ru-RU" dirty="0"/>
              <a:t>решении задач только одним способом у учащихся единственная цель – найти правильный ответ. Если же требуется применить при этом несколько способов, школьники стараются отыскать наиболее оригинальное, красивое, экономичное решение. Для этого они вспоминают многие теоретические факты, методы и приемы, анализируют их с точки зрения применимости к данной в задаче ситуации, накапливают определенный опыт применения одних и тех же знаний к различным вопросам.</a:t>
            </a:r>
          </a:p>
          <a:p>
            <a:pPr marL="0" indent="0">
              <a:buNone/>
            </a:pPr>
            <a:r>
              <a:rPr lang="ru-RU" dirty="0" smtClean="0"/>
              <a:t>	Все </a:t>
            </a:r>
            <a:r>
              <a:rPr lang="ru-RU" dirty="0"/>
              <a:t>это активизирует учебную деятельность школьников, прививает интерес к предмету.     </a:t>
            </a:r>
          </a:p>
          <a:p>
            <a:pPr marL="0" indent="0">
              <a:buNone/>
            </a:pPr>
            <a:r>
              <a:rPr lang="ru-RU" dirty="0" smtClean="0"/>
              <a:t>	Иногда </a:t>
            </a:r>
            <a:r>
              <a:rPr lang="ru-RU" dirty="0"/>
              <a:t>найденные учащимися способы решения той или иной задачи бывают довольно сложными, но для учебных и воспитательных целей такая работа очень важна: учащиеся с большим увлечением и заинтересованностью находятся в постоянных поисках, перебирая в памяти многие варианты применения изученных теорем, известных приемов и методов решения задач, используют справочники, дополнительную литературу.</a:t>
            </a:r>
          </a:p>
          <a:p>
            <a:pPr marL="0" indent="0">
              <a:buNone/>
            </a:pPr>
            <a:r>
              <a:rPr lang="ru-RU" dirty="0" smtClean="0"/>
              <a:t>	Рассмотрим </a:t>
            </a:r>
            <a:r>
              <a:rPr lang="ru-RU" dirty="0"/>
              <a:t>решение одной задачи несколькими способами из учебного пособия Л.С. </a:t>
            </a:r>
            <a:r>
              <a:rPr lang="ru-RU" dirty="0" err="1"/>
              <a:t>Атанасян</a:t>
            </a:r>
            <a:r>
              <a:rPr lang="ru-RU" dirty="0"/>
              <a:t> «Геометрия 7-9».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3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Овал 30"/>
          <p:cNvSpPr/>
          <p:nvPr/>
        </p:nvSpPr>
        <p:spPr>
          <a:xfrm>
            <a:off x="2026721" y="3220287"/>
            <a:ext cx="3006236" cy="26896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3611"/>
            <a:ext cx="10515600" cy="6204566"/>
          </a:xfrm>
        </p:spPr>
        <p:txBody>
          <a:bodyPr/>
          <a:lstStyle/>
          <a:p>
            <a:pPr marL="0" indent="0">
              <a:buNone/>
            </a:pPr>
            <a:endParaRPr lang="ru-RU" b="1" u="sng" dirty="0" smtClean="0"/>
          </a:p>
          <a:p>
            <a:pPr marL="0" indent="0" algn="just">
              <a:buNone/>
            </a:pPr>
            <a:r>
              <a:rPr lang="ru-RU" b="1" u="sng" dirty="0" smtClean="0"/>
              <a:t>Задача</a:t>
            </a:r>
            <a:r>
              <a:rPr lang="ru-RU" b="1" u="sng" dirty="0"/>
              <a:t>:</a:t>
            </a:r>
            <a:r>
              <a:rPr lang="ru-RU" dirty="0"/>
              <a:t> Найдите радиус </a:t>
            </a:r>
            <a:r>
              <a:rPr lang="en-US" b="1" dirty="0"/>
              <a:t>r</a:t>
            </a:r>
            <a:r>
              <a:rPr lang="ru-RU" dirty="0"/>
              <a:t> вписанной и радиус </a:t>
            </a:r>
            <a:r>
              <a:rPr lang="en-US" b="1" dirty="0"/>
              <a:t>R</a:t>
            </a:r>
            <a:r>
              <a:rPr lang="ru-RU" dirty="0"/>
              <a:t> описанной окружностей для равнобедренного треугольника с основанием 10 см и боковой стороной 13 см.</a:t>
            </a:r>
          </a:p>
          <a:p>
            <a:pPr marL="0" indent="0" algn="just">
              <a:buNone/>
            </a:pPr>
            <a:r>
              <a:rPr lang="ru-RU" dirty="0" smtClean="0"/>
              <a:t>	Для нахождения </a:t>
            </a:r>
            <a:r>
              <a:rPr lang="en-US" dirty="0" smtClean="0"/>
              <a:t>R</a:t>
            </a:r>
            <a:r>
              <a:rPr lang="ru-RU" dirty="0" smtClean="0"/>
              <a:t> и </a:t>
            </a:r>
            <a:r>
              <a:rPr lang="en-US" dirty="0" smtClean="0"/>
              <a:t>r</a:t>
            </a:r>
            <a:r>
              <a:rPr lang="ru-RU" dirty="0" smtClean="0"/>
              <a:t> будем пользоваться рисунками 1 и 2 соответственно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30" name="Блок-схема: извлечение 29"/>
          <p:cNvSpPr/>
          <p:nvPr/>
        </p:nvSpPr>
        <p:spPr>
          <a:xfrm>
            <a:off x="2497304" y="3208411"/>
            <a:ext cx="2065071" cy="2294989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33" name="Прямая соединительная линия 32"/>
          <p:cNvCxnSpPr>
            <a:stCxn id="30" idx="0"/>
            <a:endCxn id="31" idx="4"/>
          </p:cNvCxnSpPr>
          <p:nvPr/>
        </p:nvCxnSpPr>
        <p:spPr>
          <a:xfrm flipH="1">
            <a:off x="3529839" y="3208411"/>
            <a:ext cx="1" cy="2701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32472" y="44949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30" idx="3"/>
          </p:cNvCxnSpPr>
          <p:nvPr/>
        </p:nvCxnSpPr>
        <p:spPr>
          <a:xfrm flipV="1">
            <a:off x="3542097" y="4355906"/>
            <a:ext cx="504010" cy="25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529839" y="4620126"/>
            <a:ext cx="1025469" cy="883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089709" y="5390147"/>
            <a:ext cx="0" cy="2021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927107" y="5390147"/>
            <a:ext cx="9626" cy="2021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3715352" y="3792354"/>
            <a:ext cx="134753" cy="770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3763478" y="3888606"/>
            <a:ext cx="163629" cy="84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046107" y="4533499"/>
            <a:ext cx="160133" cy="866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4108142" y="4619375"/>
            <a:ext cx="173255" cy="873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915578" y="5592278"/>
            <a:ext cx="5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4851133" y="5592278"/>
            <a:ext cx="5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3397718" y="5961610"/>
            <a:ext cx="37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529839" y="2810577"/>
            <a:ext cx="51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3195587" y="4392147"/>
            <a:ext cx="28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206240" y="4081112"/>
            <a:ext cx="250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3715352" y="4870383"/>
            <a:ext cx="21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410308" y="3509024"/>
            <a:ext cx="22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7379558" y="3251659"/>
            <a:ext cx="2456419" cy="235151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7892718" y="4167739"/>
            <a:ext cx="1463038" cy="14245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>
            <a:stCxn id="74" idx="0"/>
            <a:endCxn id="75" idx="4"/>
          </p:cNvCxnSpPr>
          <p:nvPr/>
        </p:nvCxnSpPr>
        <p:spPr>
          <a:xfrm>
            <a:off x="8607768" y="3251659"/>
            <a:ext cx="16469" cy="2340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8624237" y="4493953"/>
            <a:ext cx="635266" cy="386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151571" y="5726875"/>
            <a:ext cx="34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499107" y="2887579"/>
            <a:ext cx="5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9355756" y="4167739"/>
            <a:ext cx="27913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9951317" y="5592278"/>
            <a:ext cx="33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8213958" y="3830855"/>
            <a:ext cx="41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8236815" y="4648851"/>
            <a:ext cx="50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8805911" y="4350619"/>
            <a:ext cx="2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3482221" y="3638422"/>
            <a:ext cx="18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45" name="Дуга 44"/>
          <p:cNvSpPr/>
          <p:nvPr/>
        </p:nvSpPr>
        <p:spPr>
          <a:xfrm rot="2567191" flipV="1">
            <a:off x="3235241" y="3457309"/>
            <a:ext cx="335247" cy="245158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Дуга 48"/>
          <p:cNvSpPr/>
          <p:nvPr/>
        </p:nvSpPr>
        <p:spPr>
          <a:xfrm rot="242457" flipV="1">
            <a:off x="3361985" y="3510853"/>
            <a:ext cx="353726" cy="203443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538848" y="5365668"/>
            <a:ext cx="125048" cy="1207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3835730" y="4227616"/>
            <a:ext cx="142503" cy="831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847605" y="4298868"/>
            <a:ext cx="72586" cy="142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8631383" y="5466846"/>
            <a:ext cx="160908" cy="1363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Дуга 79"/>
          <p:cNvSpPr/>
          <p:nvPr/>
        </p:nvSpPr>
        <p:spPr>
          <a:xfrm rot="2567191" flipV="1">
            <a:off x="8326401" y="3439544"/>
            <a:ext cx="322138" cy="22387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Дуга 90"/>
          <p:cNvSpPr/>
          <p:nvPr/>
        </p:nvSpPr>
        <p:spPr>
          <a:xfrm rot="242457" flipV="1">
            <a:off x="8475022" y="3511136"/>
            <a:ext cx="310541" cy="20188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8682224" y="3690419"/>
            <a:ext cx="15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9030058" y="4325275"/>
            <a:ext cx="140672" cy="106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9038122" y="4421968"/>
            <a:ext cx="82127" cy="161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74" idx="4"/>
          </p:cNvCxnSpPr>
          <p:nvPr/>
        </p:nvCxnSpPr>
        <p:spPr>
          <a:xfrm>
            <a:off x="8605582" y="4894799"/>
            <a:ext cx="1230395" cy="70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31" idx="4"/>
          </p:cNvCxnSpPr>
          <p:nvPr/>
        </p:nvCxnSpPr>
        <p:spPr>
          <a:xfrm flipV="1">
            <a:off x="3529839" y="5522026"/>
            <a:ext cx="1054036" cy="387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16803830">
            <a:off x="9494671" y="5362600"/>
            <a:ext cx="288154" cy="173957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4086091">
            <a:off x="9401295" y="5340138"/>
            <a:ext cx="314747" cy="35505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5590412">
            <a:off x="9513824" y="5192669"/>
            <a:ext cx="266913" cy="33660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5089741">
            <a:off x="9456990" y="5438682"/>
            <a:ext cx="280735" cy="247791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 способ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1) Из ∆ </a:t>
                </a:r>
                <a:r>
                  <a:rPr lang="en-US" dirty="0"/>
                  <a:t>BDC</a:t>
                </a:r>
                <a:r>
                  <a:rPr lang="ru-RU" dirty="0"/>
                  <a:t> находим по теореме Пифагора </a:t>
                </a:r>
                <a:r>
                  <a:rPr lang="en-US" dirty="0"/>
                  <a:t>BD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=12 см</m:t>
                    </m:r>
                  </m:oMath>
                </a14:m>
                <a:r>
                  <a:rPr lang="ru-RU" dirty="0"/>
                  <a:t>, 0 – центр описанной окружности,  ОК  перпендикулярно </a:t>
                </a:r>
                <a:r>
                  <a:rPr lang="ru-RU" dirty="0" smtClean="0"/>
                  <a:t>ВС и </a:t>
                </a:r>
                <a:r>
                  <a:rPr lang="en-US" dirty="0" smtClean="0"/>
                  <a:t>BK</a:t>
                </a:r>
                <a:r>
                  <a:rPr lang="ru-RU" dirty="0" smtClean="0"/>
                  <a:t> </a:t>
                </a:r>
                <a:r>
                  <a:rPr lang="ru-RU" dirty="0"/>
                  <a:t>= КС.   Из ∆ </a:t>
                </a:r>
                <a:r>
                  <a:rPr lang="en-US" dirty="0"/>
                  <a:t>ODC</a:t>
                </a:r>
                <a:r>
                  <a:rPr lang="ru-RU" dirty="0"/>
                  <a:t> по теореме Пифагора  </a:t>
                </a:r>
                <a:r>
                  <a:rPr lang="en-US" dirty="0"/>
                  <a:t>OD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𝑂𝐶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/>
                  <a:t>, </a:t>
                </a:r>
                <a:r>
                  <a:rPr lang="en-US" dirty="0"/>
                  <a:t>OD</a:t>
                </a:r>
                <a:r>
                  <a:rPr lang="ru-RU" dirty="0"/>
                  <a:t> + </a:t>
                </a:r>
                <a:r>
                  <a:rPr lang="en-US" dirty="0" smtClean="0"/>
                  <a:t>OB=BD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=&gt;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ru-RU" dirty="0"/>
                  <a:t>, откуда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dirty="0"/>
                  <a:t> см.</a:t>
                </a:r>
              </a:p>
              <a:p>
                <a:pPr marL="0" indent="0">
                  <a:buNone/>
                </a:pPr>
                <a:r>
                  <a:rPr lang="ru-RU" dirty="0"/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/>
                  <a:t> центр вписанной окружности,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dirty="0"/>
                  <a:t>.  Так как ∆ </a:t>
                </a:r>
                <a:r>
                  <a:rPr lang="en-US" dirty="0"/>
                  <a:t>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C</a:t>
                </a:r>
                <a:r>
                  <a:rPr lang="ru-RU" dirty="0"/>
                  <a:t> = ∆ </a:t>
                </a:r>
                <a:r>
                  <a:rPr lang="en-US" dirty="0"/>
                  <a:t>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C</a:t>
                </a:r>
                <a:r>
                  <a:rPr lang="ru-RU" dirty="0"/>
                  <a:t>, то </a:t>
                </a:r>
                <a:r>
                  <a:rPr lang="en-US" dirty="0"/>
                  <a:t>DC</a:t>
                </a:r>
                <a:r>
                  <a:rPr lang="ru-RU" dirty="0"/>
                  <a:t>=</a:t>
                </a:r>
                <a:r>
                  <a:rPr lang="en-US" dirty="0"/>
                  <a:t>CN </a:t>
                </a:r>
                <a:r>
                  <a:rPr lang="ru-RU" dirty="0" smtClean="0"/>
                  <a:t>и</a:t>
                </a:r>
                <a:r>
                  <a:rPr lang="en-US" dirty="0" smtClean="0"/>
                  <a:t> </a:t>
                </a:r>
                <a:r>
                  <a:rPr lang="en-US" dirty="0"/>
                  <a:t>BN</a:t>
                </a:r>
                <a:r>
                  <a:rPr lang="ru-RU" dirty="0"/>
                  <a:t>=13-5=8см, а </a:t>
                </a:r>
                <a:r>
                  <a:rPr lang="en-US" dirty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=12-</a:t>
                </a:r>
                <a:r>
                  <a:rPr lang="en-US" dirty="0"/>
                  <a:t>r</a:t>
                </a:r>
                <a:r>
                  <a:rPr lang="ru-RU" dirty="0"/>
                  <a:t>. Из ∆</a:t>
                </a:r>
                <a:r>
                  <a:rPr lang="en-US" dirty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N</a:t>
                </a:r>
                <a:r>
                  <a:rPr lang="ru-RU" dirty="0"/>
                  <a:t> по теореме Пифагора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12−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1120" r="-1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5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 способ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ru-RU" dirty="0" smtClean="0"/>
                  <a:t>Пусть </a:t>
                </a:r>
                <a:r>
                  <a:rPr lang="ru-RU" dirty="0"/>
                  <a:t>угол </a:t>
                </a:r>
                <a:r>
                  <a:rPr lang="en-US" dirty="0"/>
                  <a:t>DBC </a:t>
                </a:r>
                <a:r>
                  <a:rPr lang="ru-RU" dirty="0" smtClean="0"/>
                  <a:t>=</a:t>
                </a:r>
                <a:r>
                  <a:rPr lang="en-US" dirty="0"/>
                  <a:t>α</a:t>
                </a:r>
                <a:r>
                  <a:rPr lang="ru-RU" dirty="0" smtClean="0"/>
                  <a:t>, </a:t>
                </a:r>
                <a:r>
                  <a:rPr lang="ru-RU" dirty="0"/>
                  <a:t>тогда </a:t>
                </a:r>
                <a:r>
                  <a:rPr lang="en-US" dirty="0" err="1" smtClean="0"/>
                  <a:t>cos</a:t>
                </a:r>
                <a:r>
                  <a:rPr lang="el-GR" dirty="0" smtClean="0"/>
                  <a:t>α</a:t>
                </a:r>
                <a:r>
                  <a:rPr lang="ru-RU" dirty="0" smtClean="0"/>
                  <a:t> 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dirty="0"/>
                  <a:t>. Из ∆</a:t>
                </a:r>
                <a:r>
                  <a:rPr lang="en-US" dirty="0"/>
                  <a:t>OBK R</a:t>
                </a:r>
                <a:r>
                  <a:rPr lang="ru-RU" dirty="0"/>
                  <a:t>= </a:t>
                </a:r>
                <a:r>
                  <a:rPr lang="en-US" dirty="0"/>
                  <a:t>OB</a:t>
                </a:r>
                <a:r>
                  <a:rPr lang="ru-RU" dirty="0"/>
                  <a:t> =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𝐵𝐾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r>
                  <a:rPr lang="ru-RU" dirty="0"/>
                  <a:t> </a:t>
                </a: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2) </a:t>
                </a:r>
                <a:r>
                  <a:rPr lang="ru-RU" dirty="0" smtClean="0"/>
                  <a:t>  Из </a:t>
                </a:r>
                <a:r>
                  <a:rPr lang="ru-RU" dirty="0"/>
                  <a:t>∆</a:t>
                </a:r>
                <a:r>
                  <a:rPr lang="en-US" dirty="0"/>
                  <a:t>DBC</a:t>
                </a:r>
                <a:r>
                  <a:rPr lang="ru-RU" dirty="0"/>
                  <a:t> имеем </a:t>
                </a:r>
                <a:r>
                  <a:rPr lang="en-US" dirty="0"/>
                  <a:t>sin α</a:t>
                </a:r>
                <a:r>
                  <a:rPr lang="ru-RU" dirty="0" smtClean="0"/>
                  <a:t> 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𝐷𝐶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dirty="0"/>
                  <a:t>, тогда из ∆</a:t>
                </a:r>
                <a:r>
                  <a:rPr lang="en-US" dirty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N</a:t>
                </a:r>
                <a:r>
                  <a:rPr lang="ru-RU" dirty="0"/>
                  <a:t> следует, что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e>
                    </m:func>
                  </m:oMath>
                </a14:m>
                <a:r>
                  <a:rPr lang="ru-RU" dirty="0"/>
                  <a:t>,  т.е. </a:t>
                </a:r>
                <a:r>
                  <a:rPr lang="en-US" dirty="0"/>
                  <a:t>r</a:t>
                </a:r>
                <a:r>
                  <a:rPr lang="ru-RU" dirty="0"/>
                  <a:t> = (12 – </a:t>
                </a:r>
                <a:r>
                  <a:rPr lang="en-US" dirty="0"/>
                  <a:t>r</a:t>
                </a:r>
                <a:r>
                  <a:rPr lang="ru-RU" dirty="0"/>
                  <a:t>)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 и</a:t>
                </a:r>
                <a:r>
                  <a:rPr lang="en-US" dirty="0" smtClean="0"/>
                  <a:t> </a:t>
                </a:r>
                <a:r>
                  <a:rPr lang="en-US" dirty="0"/>
                  <a:t>r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см.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8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 способ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1) (При изучении подобия) Из подобия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𝑂𝐵𝐾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и 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𝐶𝐵𝐷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следует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𝑂𝐵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𝐵𝐾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2∗12</m:t>
                        </m:r>
                      </m:den>
                    </m:f>
                    <m:r>
                      <a:rPr lang="ru-RU" i="1"/>
                      <m:t>=&gt;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2) Так как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О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𝐵𝑁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∞ 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𝐶𝐵𝐷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/>
                  <a:t>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О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𝐵𝑁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i="1"/>
                      <m:t>=&gt;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1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</a:t>
            </a:r>
            <a:r>
              <a:rPr lang="ru-RU" b="1" dirty="0" smtClean="0"/>
              <a:t> способ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Продолжив </a:t>
                </a:r>
                <a:r>
                  <a:rPr lang="en-US" dirty="0"/>
                  <a:t>BD</a:t>
                </a:r>
                <a:r>
                  <a:rPr lang="ru-RU" dirty="0"/>
                  <a:t> до пересечения с описанной окружностью, </a:t>
                </a:r>
                <a:r>
                  <a:rPr lang="ru-RU" dirty="0" smtClean="0"/>
                  <a:t>получим прямоугольный </a:t>
                </a:r>
                <a:r>
                  <a:rPr lang="ru-RU" dirty="0"/>
                  <a:t>∆</a:t>
                </a:r>
                <a:r>
                  <a:rPr lang="en-US" dirty="0"/>
                  <a:t>BCE</a:t>
                </a:r>
                <a:r>
                  <a:rPr lang="ru-RU" dirty="0"/>
                  <a:t>, от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𝐵𝐸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т.к. 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𝐵𝐶𝐷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 ∞ 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𝐵𝐶𝐸</m:t>
                        </m:r>
                        <m:r>
                          <a:rPr lang="ru-RU" i="1"/>
                          <m:t>=&gt;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𝐶𝐸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𝐵𝐸</m:t>
                            </m:r>
                          </m:den>
                        </m:f>
                      </m:e>
                    </m:d>
                    <m:r>
                      <a:rPr lang="ru-RU" i="1"/>
                      <m:t>=&gt;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Для нахождения </a:t>
                </a:r>
                <a:r>
                  <a:rPr lang="en-US" dirty="0"/>
                  <a:t>r</a:t>
                </a:r>
                <a:r>
                  <a:rPr lang="ru-RU" dirty="0"/>
                  <a:t> этим способом учащиеся предварительно познакомились с зависимостью между касательной и секущей, проведенными из одной точки к окружности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Используя эту зависимость имеем: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𝐵𝑀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12−2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∗12−&gt;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 b="-8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8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5</a:t>
            </a:r>
            <a:r>
              <a:rPr lang="ru-RU" b="1" dirty="0" smtClean="0"/>
              <a:t> способ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1) Если угол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𝐷𝐵𝐶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α</a:t>
                </a:r>
                <a:r>
                  <a:rPr lang="ru-RU" dirty="0"/>
                  <a:t>, то угол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𝐷𝑂𝐶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dirty="0"/>
                  <a:t>, как </a:t>
                </a:r>
                <a:r>
                  <a:rPr lang="ru-RU" dirty="0" smtClean="0"/>
                  <a:t>внешний </a:t>
                </a:r>
                <a:r>
                  <a:rPr lang="ru-RU" dirty="0"/>
                  <a:t>угол равнобедренного ∆</a:t>
                </a:r>
                <a:r>
                  <a:rPr lang="en-US" dirty="0"/>
                  <a:t>BOC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Из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𝐷𝑂𝐶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𝐷𝐶</m:t>
                        </m:r>
                      </m:num>
                      <m:den>
                        <m:func>
                          <m:func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α</m:t>
                            </m:r>
                          </m:e>
                        </m:func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α</m:t>
                            </m:r>
                          </m:e>
                        </m:func>
                        <m:func>
                          <m:func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α</m:t>
                            </m:r>
                          </m:e>
                        </m:func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2∗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2) Если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имеем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𝐵𝑁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𝑡𝑔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dirty="0"/>
                  <a:t>. Так как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e>
                    </m:func>
                    <m:r>
                      <a:rPr lang="ru-RU" i="1">
                        <a:latin typeface="Cambria Math" panose="02040503050406030204" pitchFamily="18" charset="0"/>
                      </a:rPr>
                      <m:t>, а 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то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𝑡𝑔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e>
                            </m:func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12 </m:t>
                            </m:r>
                          </m:den>
                        </m:f>
                        <m:r>
                          <a:rPr lang="ru-RU" i="1"/>
                          <m:t>=&gt;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=8∗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1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6</a:t>
            </a:r>
            <a:r>
              <a:rPr lang="ru-RU" b="1" dirty="0" smtClean="0"/>
              <a:t> способ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ru-RU" dirty="0" smtClean="0"/>
                  <a:t>Используя </a:t>
                </a:r>
                <a:r>
                  <a:rPr lang="ru-RU" dirty="0"/>
                  <a:t>свойства двух пересекающихся хорд АС и ВЕ имеем :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𝐷𝐶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𝐷𝐸</m:t>
                    </m:r>
                  </m:oMath>
                </a14:m>
                <a:r>
                  <a:rPr lang="ru-RU" dirty="0"/>
                  <a:t>, т.е.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=12∗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  <m:r>
                      <a:rPr lang="ru-RU" i="1"/>
                      <m:t>=&gt;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169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2) Используя свойство биссектрисы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 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𝐵𝐷𝐶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, имеем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𝐶𝐵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ru-RU" i="1"/>
                      <m:t>=&gt;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см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 r="-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8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270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Несколько способов решения одной задачи. </vt:lpstr>
      <vt:lpstr>Презентация PowerPoint</vt:lpstr>
      <vt:lpstr>Презентация PowerPoint</vt:lpstr>
      <vt:lpstr>1 способ </vt:lpstr>
      <vt:lpstr>2 способ </vt:lpstr>
      <vt:lpstr>3 способ</vt:lpstr>
      <vt:lpstr>4 способ</vt:lpstr>
      <vt:lpstr>5 способ</vt:lpstr>
      <vt:lpstr>6 способ</vt:lpstr>
      <vt:lpstr>7 способ</vt:lpstr>
      <vt:lpstr>Планируемые результаты: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Несколько способов решения одной задачи.</dc:title>
  <dc:creator>Olga</dc:creator>
  <cp:lastModifiedBy>Olga</cp:lastModifiedBy>
  <cp:revision>25</cp:revision>
  <dcterms:created xsi:type="dcterms:W3CDTF">2016-08-14T10:26:16Z</dcterms:created>
  <dcterms:modified xsi:type="dcterms:W3CDTF">2016-08-23T19:19:36Z</dcterms:modified>
</cp:coreProperties>
</file>