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4" r:id="rId4"/>
    <p:sldId id="263" r:id="rId5"/>
    <p:sldId id="261" r:id="rId6"/>
    <p:sldId id="265" r:id="rId7"/>
    <p:sldId id="266" r:id="rId8"/>
    <p:sldId id="268" r:id="rId9"/>
    <p:sldId id="272" r:id="rId10"/>
    <p:sldId id="270" r:id="rId11"/>
    <p:sldId id="267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9504C-2E22-48BE-857A-72DC39D92CDD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8DD11-AC6B-48E6-911E-520CD44E347D}">
      <dgm:prSet phldrT="[Текст]"/>
      <dgm:spPr/>
      <dgm:t>
        <a:bodyPr/>
        <a:lstStyle/>
        <a:p>
          <a:r>
            <a:rPr lang="ru-RU" dirty="0" smtClean="0"/>
            <a:t>Недостаток железа в организме</a:t>
          </a:r>
          <a:endParaRPr lang="ru-RU" dirty="0"/>
        </a:p>
      </dgm:t>
    </dgm:pt>
    <dgm:pt modelId="{01059845-B1F6-42E4-A635-97973AE1A790}" type="parTrans" cxnId="{F1D2F1CC-2207-4999-BD9C-FB21CCF1EA3E}">
      <dgm:prSet/>
      <dgm:spPr/>
      <dgm:t>
        <a:bodyPr/>
        <a:lstStyle/>
        <a:p>
          <a:endParaRPr lang="ru-RU"/>
        </a:p>
      </dgm:t>
    </dgm:pt>
    <dgm:pt modelId="{CFF3BCF9-49D2-4EC9-89C3-E85C30427701}" type="sibTrans" cxnId="{F1D2F1CC-2207-4999-BD9C-FB21CCF1EA3E}">
      <dgm:prSet/>
      <dgm:spPr/>
      <dgm:t>
        <a:bodyPr/>
        <a:lstStyle/>
        <a:p>
          <a:endParaRPr lang="ru-RU"/>
        </a:p>
      </dgm:t>
    </dgm:pt>
    <dgm:pt modelId="{E86C3E3F-3DF1-4A1B-8276-7AFD57A19C4C}">
      <dgm:prSet phldrT="[Текст]"/>
      <dgm:spPr/>
      <dgm:t>
        <a:bodyPr/>
        <a:lstStyle/>
        <a:p>
          <a:r>
            <a:rPr lang="ru-RU" dirty="0" smtClean="0"/>
            <a:t>Избыток железа в организме</a:t>
          </a:r>
          <a:endParaRPr lang="ru-RU" dirty="0"/>
        </a:p>
      </dgm:t>
    </dgm:pt>
    <dgm:pt modelId="{8109CAAA-A7F8-4809-A921-E9522B3F2D78}" type="sibTrans" cxnId="{4D574C82-E0AB-47A6-8AB5-717670A10C95}">
      <dgm:prSet/>
      <dgm:spPr/>
      <dgm:t>
        <a:bodyPr/>
        <a:lstStyle/>
        <a:p>
          <a:endParaRPr lang="ru-RU"/>
        </a:p>
      </dgm:t>
    </dgm:pt>
    <dgm:pt modelId="{D97E8188-D9FC-42B9-AC80-07A1855650D8}" type="parTrans" cxnId="{4D574C82-E0AB-47A6-8AB5-717670A10C95}">
      <dgm:prSet/>
      <dgm:spPr/>
      <dgm:t>
        <a:bodyPr/>
        <a:lstStyle/>
        <a:p>
          <a:endParaRPr lang="ru-RU"/>
        </a:p>
      </dgm:t>
    </dgm:pt>
    <dgm:pt modelId="{B0FA36C7-F331-4720-BF38-68C6D1C47373}" type="pres">
      <dgm:prSet presAssocID="{BFF9504C-2E22-48BE-857A-72DC39D92CDD}" presName="Name0" presStyleCnt="0">
        <dgm:presLayoutVars>
          <dgm:dir/>
          <dgm:animLvl val="lvl"/>
          <dgm:resizeHandles/>
        </dgm:presLayoutVars>
      </dgm:prSet>
      <dgm:spPr/>
    </dgm:pt>
    <dgm:pt modelId="{9D65CC45-BBB7-40DA-9429-F20B0A74149C}" type="pres">
      <dgm:prSet presAssocID="{FE98DD11-AC6B-48E6-911E-520CD44E347D}" presName="linNode" presStyleCnt="0"/>
      <dgm:spPr/>
    </dgm:pt>
    <dgm:pt modelId="{E9A4CD1B-0331-43D5-B85C-8E28B91BED0D}" type="pres">
      <dgm:prSet presAssocID="{FE98DD11-AC6B-48E6-911E-520CD44E347D}" presName="parentShp" presStyleLbl="node1" presStyleIdx="0" presStyleCnt="2">
        <dgm:presLayoutVars>
          <dgm:bulletEnabled val="1"/>
        </dgm:presLayoutVars>
      </dgm:prSet>
      <dgm:spPr/>
    </dgm:pt>
    <dgm:pt modelId="{ACEAA25A-7F2B-4E10-ABC3-233FBF52B500}" type="pres">
      <dgm:prSet presAssocID="{FE98DD11-AC6B-48E6-911E-520CD44E347D}" presName="childShp" presStyleLbl="bgAccFollowNode1" presStyleIdx="0" presStyleCnt="2" custLinFactNeighborX="-1042" custLinFactNeighborY="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CD8BD-CFBC-41F9-990E-39B1FA257126}" type="pres">
      <dgm:prSet presAssocID="{CFF3BCF9-49D2-4EC9-89C3-E85C30427701}" presName="spacing" presStyleCnt="0"/>
      <dgm:spPr/>
    </dgm:pt>
    <dgm:pt modelId="{7B816355-9E45-4904-B18D-6B8EC6EBE015}" type="pres">
      <dgm:prSet presAssocID="{E86C3E3F-3DF1-4A1B-8276-7AFD57A19C4C}" presName="linNode" presStyleCnt="0"/>
      <dgm:spPr/>
    </dgm:pt>
    <dgm:pt modelId="{A0DFD339-ABE6-40D9-9A37-12A222CC1324}" type="pres">
      <dgm:prSet presAssocID="{E86C3E3F-3DF1-4A1B-8276-7AFD57A19C4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2578A-5860-4D8C-8667-7432654B720E}" type="pres">
      <dgm:prSet presAssocID="{E86C3E3F-3DF1-4A1B-8276-7AFD57A19C4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6DC4C-493C-44DE-88CD-27401C94B4D4}" type="presOf" srcId="{FE98DD11-AC6B-48E6-911E-520CD44E347D}" destId="{E9A4CD1B-0331-43D5-B85C-8E28B91BED0D}" srcOrd="0" destOrd="0" presId="urn:microsoft.com/office/officeart/2005/8/layout/vList6"/>
    <dgm:cxn modelId="{4D574C82-E0AB-47A6-8AB5-717670A10C95}" srcId="{BFF9504C-2E22-48BE-857A-72DC39D92CDD}" destId="{E86C3E3F-3DF1-4A1B-8276-7AFD57A19C4C}" srcOrd="1" destOrd="0" parTransId="{D97E8188-D9FC-42B9-AC80-07A1855650D8}" sibTransId="{8109CAAA-A7F8-4809-A921-E9522B3F2D78}"/>
    <dgm:cxn modelId="{576EF07A-291C-4AF1-90B9-159FE8FCAAF2}" type="presOf" srcId="{E86C3E3F-3DF1-4A1B-8276-7AFD57A19C4C}" destId="{A0DFD339-ABE6-40D9-9A37-12A222CC1324}" srcOrd="0" destOrd="0" presId="urn:microsoft.com/office/officeart/2005/8/layout/vList6"/>
    <dgm:cxn modelId="{F1D2F1CC-2207-4999-BD9C-FB21CCF1EA3E}" srcId="{BFF9504C-2E22-48BE-857A-72DC39D92CDD}" destId="{FE98DD11-AC6B-48E6-911E-520CD44E347D}" srcOrd="0" destOrd="0" parTransId="{01059845-B1F6-42E4-A635-97973AE1A790}" sibTransId="{CFF3BCF9-49D2-4EC9-89C3-E85C30427701}"/>
    <dgm:cxn modelId="{2C3C0633-426C-42D0-8361-8D459CA9FC92}" type="presOf" srcId="{BFF9504C-2E22-48BE-857A-72DC39D92CDD}" destId="{B0FA36C7-F331-4720-BF38-68C6D1C47373}" srcOrd="0" destOrd="0" presId="urn:microsoft.com/office/officeart/2005/8/layout/vList6"/>
    <dgm:cxn modelId="{76AEDD14-47D1-4DC5-9DB9-A31165839762}" type="presParOf" srcId="{B0FA36C7-F331-4720-BF38-68C6D1C47373}" destId="{9D65CC45-BBB7-40DA-9429-F20B0A74149C}" srcOrd="0" destOrd="0" presId="urn:microsoft.com/office/officeart/2005/8/layout/vList6"/>
    <dgm:cxn modelId="{7FDE54A9-5ACB-459F-8A65-902256B8AB60}" type="presParOf" srcId="{9D65CC45-BBB7-40DA-9429-F20B0A74149C}" destId="{E9A4CD1B-0331-43D5-B85C-8E28B91BED0D}" srcOrd="0" destOrd="0" presId="urn:microsoft.com/office/officeart/2005/8/layout/vList6"/>
    <dgm:cxn modelId="{7FE151C6-B682-4B32-B59A-6C02B7A35CC2}" type="presParOf" srcId="{9D65CC45-BBB7-40DA-9429-F20B0A74149C}" destId="{ACEAA25A-7F2B-4E10-ABC3-233FBF52B500}" srcOrd="1" destOrd="0" presId="urn:microsoft.com/office/officeart/2005/8/layout/vList6"/>
    <dgm:cxn modelId="{5C05716B-7399-469B-B8D1-D7629AA0A4CA}" type="presParOf" srcId="{B0FA36C7-F331-4720-BF38-68C6D1C47373}" destId="{145CD8BD-CFBC-41F9-990E-39B1FA257126}" srcOrd="1" destOrd="0" presId="urn:microsoft.com/office/officeart/2005/8/layout/vList6"/>
    <dgm:cxn modelId="{35B59194-C924-450C-8348-F9EF24B88835}" type="presParOf" srcId="{B0FA36C7-F331-4720-BF38-68C6D1C47373}" destId="{7B816355-9E45-4904-B18D-6B8EC6EBE015}" srcOrd="2" destOrd="0" presId="urn:microsoft.com/office/officeart/2005/8/layout/vList6"/>
    <dgm:cxn modelId="{A7751AE0-D373-4E0D-8FC2-694758D921E6}" type="presParOf" srcId="{7B816355-9E45-4904-B18D-6B8EC6EBE015}" destId="{A0DFD339-ABE6-40D9-9A37-12A222CC1324}" srcOrd="0" destOrd="0" presId="urn:microsoft.com/office/officeart/2005/8/layout/vList6"/>
    <dgm:cxn modelId="{AF0712B5-BE58-422B-A3FB-1AE233E8C90C}" type="presParOf" srcId="{7B816355-9E45-4904-B18D-6B8EC6EBE015}" destId="{2AF2578A-5860-4D8C-8667-7432654B720E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47AB-B54F-4CA5-A336-D147C1DD26FB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E07BA-9141-49D1-8D65-16125913B2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E07BA-9141-49D1-8D65-16125913B26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851BB3-DF25-4FF9-942D-4A89BBD2E2C9}" type="slidenum">
              <a:rPr lang="ru-RU">
                <a:latin typeface="Calibri" pitchFamily="34" charset="0"/>
              </a:rPr>
              <a:pPr/>
              <a:t>9</a:t>
            </a:fld>
            <a:endParaRPr lang="ru-RU">
              <a:latin typeface="Calibri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CB6A22-A590-4665-9C27-4D420FEF5A65}" type="slidenum">
              <a:rPr lang="ru-RU" sz="120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Calibri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A5DD0C-5C49-4BBE-BD04-D38446C28130}" type="slidenum">
              <a:rPr lang="ru-RU" sz="1200">
                <a:solidFill>
                  <a:srgbClr val="FFFFFF"/>
                </a:solidFill>
                <a:latin typeface="Calibri" pitchFamily="34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FFFFFF"/>
              </a:solidFill>
              <a:latin typeface="Calibri" pitchFamily="34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nime Ace v3" pitchFamily="18" charset="0"/>
              </a:rPr>
              <a:t>Формирование интереса учащихся к химии на основе реализации в преподавании принципа связи обучения с жизнью</a:t>
            </a:r>
            <a:endParaRPr lang="ru-RU" sz="3200" dirty="0">
              <a:solidFill>
                <a:srgbClr val="002060"/>
              </a:solidFill>
              <a:latin typeface="Anime Ace v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285992"/>
            <a:ext cx="4714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nime Ace v3" pitchFamily="18" charset="0"/>
              </a:rPr>
              <a:t>ИЛИ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nime Ace v3" pitchFamily="18" charset="0"/>
              </a:rPr>
              <a:t>ЗАЧЕМ МНЕ ЭТА ХИМИЯ?</a:t>
            </a:r>
            <a:endParaRPr lang="ru-RU" sz="4400" dirty="0">
              <a:solidFill>
                <a:srgbClr val="002060"/>
              </a:solidFill>
              <a:latin typeface="Anime Ace v3" pitchFamily="18" charset="0"/>
            </a:endParaRPr>
          </a:p>
        </p:txBody>
      </p:sp>
      <p:pic>
        <p:nvPicPr>
          <p:cNvPr id="1027" name="Picture 3" descr="C:\Documents and Settings\11\Рабочий стол\школа\450627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03373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71463">
              <a:spcBef>
                <a:spcPts val="650"/>
              </a:spcBef>
              <a:buClrTx/>
              <a:buSzPct val="9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600">
              <a:solidFill>
                <a:srgbClr val="000000"/>
              </a:solidFill>
            </a:endParaRPr>
          </a:p>
          <a:p>
            <a:pPr marL="273050" indent="-271463">
              <a:spcBef>
                <a:spcPts val="650"/>
              </a:spcBef>
              <a:buClrTx/>
              <a:buSzPct val="9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600">
              <a:solidFill>
                <a:srgbClr val="000000"/>
              </a:solidFill>
            </a:endParaRPr>
          </a:p>
          <a:p>
            <a:pPr marL="273050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600">
              <a:solidFill>
                <a:srgbClr val="000000"/>
              </a:solidFill>
            </a:endParaRP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611188" y="188913"/>
          <a:ext cx="7850187" cy="6448619"/>
        </p:xfrm>
        <a:graphic>
          <a:graphicData uri="http://schemas.openxmlformats.org/drawingml/2006/table">
            <a:tbl>
              <a:tblPr/>
              <a:tblGrid>
                <a:gridCol w="2616200"/>
                <a:gridCol w="2617787"/>
                <a:gridCol w="261620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Microsoft YaHei" charset="-122"/>
                        </a:rPr>
                        <a:t>      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Microsoft YaHei" charset="-122"/>
                        </a:rPr>
                        <a:t>Возраст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Microsoft YaHei" charset="-122"/>
                        </a:rPr>
                        <a:t>Суточная норма потребления железа, мг/день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Младенцы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до 6 месяцев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0,27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7 - 12 месяцев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11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Microsoft YaHei" charset="-122"/>
                        </a:rPr>
                        <a:t>         Дети 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  1 - 3 года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7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  4 - 8 лет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Microsoft YaHei" charset="-122"/>
                        </a:rPr>
                        <a:t>Подростки и     мужчины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  9 - 13 лет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 14 - 18 лет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11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19 лет и старше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Microsoft YaHei" charset="-122"/>
                        </a:rPr>
                        <a:t>Девушки и женщины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 9 - 13 лет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14 - 18 лет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15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19 - 50 лет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18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51 год и старше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47520" marR="47520" marT="47520" marB="47520" anchor="b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1934" y="1071546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Приводит к развитию анемии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Нарушает функции нервной системы, пищеварительных желез</a:t>
            </a:r>
            <a:endParaRPr lang="ru-RU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400050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857628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Отравление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Заболевание печени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Остеопороз</a:t>
            </a: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позвонков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Психические заболевания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16430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7EACB"/>
                </a:solidFill>
                <a:latin typeface="Cambria" pitchFamily="18" charset="0"/>
              </a:rPr>
              <a:t>Домашняя работа.</a:t>
            </a:r>
            <a:br>
              <a:rPr lang="ru-RU" dirty="0" smtClean="0">
                <a:solidFill>
                  <a:srgbClr val="E7EACB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E7EACB"/>
                </a:solidFill>
                <a:latin typeface="Cambria" pitchFamily="18" charset="0"/>
              </a:rPr>
              <a:t>Практическая часть</a:t>
            </a:r>
            <a:r>
              <a:rPr lang="ru-RU" dirty="0" smtClean="0">
                <a:solidFill>
                  <a:srgbClr val="E7EACB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E7EACB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Определение катионов железа в водопроводной воде в домашних условиях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К </a:t>
            </a:r>
            <a:r>
              <a:rPr lang="ru-RU" sz="2000" dirty="0" smtClean="0"/>
              <a:t>25 мл. воды </a:t>
            </a:r>
            <a:r>
              <a:rPr lang="ru-RU" sz="2000" dirty="0" smtClean="0"/>
              <a:t>добавляем </a:t>
            </a:r>
            <a:r>
              <a:rPr lang="ru-RU" sz="2000" dirty="0" smtClean="0"/>
              <a:t>1 мл. нашатырного спирта, 1 мл сульфосалициловой кислоты (продается в аптеке) и 1 мл аммиака. Спустя 15 минут </a:t>
            </a:r>
            <a:r>
              <a:rPr lang="ru-RU" sz="2000" dirty="0" smtClean="0"/>
              <a:t>делаем </a:t>
            </a:r>
            <a:r>
              <a:rPr lang="ru-RU" sz="2000" dirty="0" smtClean="0"/>
              <a:t>выводы о наличии (или отсутствии) в пробе катионов железа</a:t>
            </a:r>
            <a:r>
              <a:rPr lang="ru-RU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Для того чтобы определить наличие железа светло-розовый раствор перманганата калия смешивают с образцами пробы. В случае положительной реакции цвет среды меняется на желтовато-бурый.</a:t>
            </a:r>
            <a:endParaRPr lang="ru-RU" sz="2000" dirty="0"/>
          </a:p>
        </p:txBody>
      </p:sp>
      <p:pic>
        <p:nvPicPr>
          <p:cNvPr id="21506" name="Picture 2" descr="C:\Documents and Settings\11\Рабочий стол\школа\61965186.5ffspqp9ai.W6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643446"/>
            <a:ext cx="5214974" cy="2015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214290"/>
            <a:ext cx="7817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Химия-это область чудес, в ней 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скрыто счастье человечества»</a:t>
            </a:r>
          </a:p>
          <a:p>
            <a:pPr algn="r"/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М.Горький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7158" y="1571612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ime Ace v3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ime Ace v3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ime Ace v3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ime Ace v3" pitchFamily="18" charset="0"/>
                <a:ea typeface="Calibri" pitchFamily="34" charset="0"/>
                <a:cs typeface="Times New Roman" pitchFamily="18" charset="0"/>
              </a:rPr>
              <a:t>Показать значимость школьного предмета «химия».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ime Ace v3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ime Ace v3" pitchFamily="18" charset="0"/>
                <a:ea typeface="Calibri" pitchFamily="34" charset="0"/>
                <a:cs typeface="Times New Roman" pitchFamily="18" charset="0"/>
              </a:rPr>
              <a:t>Показать необходимость изучения химии для объяснения явлений, наблюдаемых в нашей повседневной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ime Ace v3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ime Ace v3" pitchFamily="18" charset="0"/>
                <a:ea typeface="Calibri" pitchFamily="34" charset="0"/>
                <a:cs typeface="Times New Roman" pitchFamily="18" charset="0"/>
              </a:rPr>
              <a:t>Пробудить у ребят познавательный интерес к химии.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ime Ace v3" pitchFamily="18" charset="0"/>
            </a:endParaRPr>
          </a:p>
        </p:txBody>
      </p:sp>
      <p:pic>
        <p:nvPicPr>
          <p:cNvPr id="4105" name="Picture 9" descr="C:\Documents and Settings\11\Рабочий стол\школа\depositphotos_9904982-stock-illustration-laboratory-flas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6572264" cy="212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06" y="428604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nime Ace v3" pitchFamily="18" charset="0"/>
              </a:rPr>
              <a:t>Первый урок химии…</a:t>
            </a:r>
            <a:endParaRPr lang="ru-RU" sz="4400" dirty="0">
              <a:solidFill>
                <a:srgbClr val="002060"/>
              </a:solidFill>
              <a:latin typeface="Anime Ace v3" pitchFamily="18" charset="0"/>
            </a:endParaRPr>
          </a:p>
        </p:txBody>
      </p:sp>
      <p:pic>
        <p:nvPicPr>
          <p:cNvPr id="2052" name="Picture 4" descr="C:\Documents and Settings\11\Рабочий стол\школа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32281"/>
            <a:ext cx="7500958" cy="562571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48403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06" y="428604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nime Ace v3" pitchFamily="18" charset="0"/>
              </a:rPr>
              <a:t>Поразительная химия</a:t>
            </a:r>
            <a:endParaRPr lang="ru-RU" sz="4400" dirty="0">
              <a:solidFill>
                <a:srgbClr val="002060"/>
              </a:solidFill>
              <a:latin typeface="Anime Ace v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nime Ace v3" pitchFamily="18" charset="0"/>
              </a:rPr>
              <a:t>Лакмусовая бумага своими руками</a:t>
            </a:r>
            <a:endParaRPr lang="ru-RU" dirty="0">
              <a:solidFill>
                <a:srgbClr val="002060"/>
              </a:solidFill>
              <a:latin typeface="Anime Ace v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285860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nime Ace v3" pitchFamily="18" charset="0"/>
              </a:rPr>
              <a:t>Лимон — пятновыводитель</a:t>
            </a:r>
            <a:endParaRPr lang="ru-RU" dirty="0">
              <a:solidFill>
                <a:srgbClr val="002060"/>
              </a:solidFill>
              <a:latin typeface="Anime Ace v3" pitchFamily="18" charset="0"/>
            </a:endParaRPr>
          </a:p>
        </p:txBody>
      </p:sp>
      <p:pic>
        <p:nvPicPr>
          <p:cNvPr id="3074" name="Picture 2" descr="C:\Documents and Settings\11\Рабочий стол\школа\kak-otstirat-pyatna-coffe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786214" cy="25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11\Рабочий стол\школа\lakmu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857652" cy="225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28992" y="4357694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nime Ace v3" pitchFamily="18" charset="0"/>
              </a:rPr>
              <a:t>Химические цветы</a:t>
            </a:r>
            <a:endParaRPr lang="ru-RU" dirty="0">
              <a:solidFill>
                <a:srgbClr val="002060"/>
              </a:solidFill>
              <a:latin typeface="Anime Ace v3" pitchFamily="18" charset="0"/>
            </a:endParaRPr>
          </a:p>
        </p:txBody>
      </p:sp>
      <p:pic>
        <p:nvPicPr>
          <p:cNvPr id="3076" name="Picture 4" descr="C:\Documents and Settings\11\Рабочий стол\школа\176981_tumblr_m71h6j9ffb1qzjsiro1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714884"/>
            <a:ext cx="3929090" cy="194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500042"/>
            <a:ext cx="55721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nime Ace v3" pitchFamily="18" charset="0"/>
              </a:rPr>
              <a:t>Принципы </a:t>
            </a:r>
            <a:r>
              <a:rPr lang="ru-RU" dirty="0" smtClean="0">
                <a:solidFill>
                  <a:srgbClr val="002060"/>
                </a:solidFill>
                <a:latin typeface="Anime Ace v3" pitchFamily="18" charset="0"/>
              </a:rPr>
              <a:t>отбора материала, в основе которых лежат критерии «интересно» и «полезно».</a:t>
            </a:r>
          </a:p>
          <a:p>
            <a:r>
              <a:rPr lang="ru-RU" dirty="0" smtClean="0">
                <a:latin typeface="Anime Ace v3" pitchFamily="18" charset="0"/>
              </a:rPr>
              <a:t>К ним относятся: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nime Ace v3" pitchFamily="18" charset="0"/>
              </a:rPr>
              <a:t> </a:t>
            </a:r>
            <a:r>
              <a:rPr lang="ru-RU" dirty="0" smtClean="0">
                <a:latin typeface="Anime Ace v3" pitchFamily="18" charset="0"/>
              </a:rPr>
              <a:t>соответствие учебной информации, связанной с жизнью </a:t>
            </a:r>
            <a:r>
              <a:rPr lang="ru-RU" dirty="0" smtClean="0">
                <a:latin typeface="Anime Ace v3" pitchFamily="18" charset="0"/>
              </a:rPr>
              <a:t>по теме </a:t>
            </a:r>
            <a:r>
              <a:rPr lang="ru-RU" dirty="0" smtClean="0">
                <a:latin typeface="Anime Ace v3" pitchFamily="18" charset="0"/>
              </a:rPr>
              <a:t>урока;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nime Ace v3" pitchFamily="18" charset="0"/>
              </a:rPr>
              <a:t> учет </a:t>
            </a:r>
            <a:r>
              <a:rPr lang="ru-RU" dirty="0" smtClean="0">
                <a:latin typeface="Anime Ace v3" pitchFamily="18" charset="0"/>
              </a:rPr>
              <a:t>знаний и практического опыта по данной теме, имеющихся у</a:t>
            </a:r>
          </a:p>
          <a:p>
            <a:r>
              <a:rPr lang="ru-RU" dirty="0" smtClean="0">
                <a:latin typeface="Anime Ace v3" pitchFamily="18" charset="0"/>
              </a:rPr>
              <a:t>учащихся;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nime Ace v3" pitchFamily="18" charset="0"/>
              </a:rPr>
              <a:t> актуальность </a:t>
            </a:r>
            <a:r>
              <a:rPr lang="ru-RU" dirty="0" smtClean="0">
                <a:latin typeface="Anime Ace v3" pitchFamily="18" charset="0"/>
              </a:rPr>
              <a:t>и социальная значимость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nime Ace v3" pitchFamily="18" charset="0"/>
              </a:rPr>
              <a:t> </a:t>
            </a:r>
            <a:r>
              <a:rPr lang="ru-RU" dirty="0" smtClean="0">
                <a:latin typeface="Anime Ace v3" pitchFamily="18" charset="0"/>
              </a:rPr>
              <a:t>личностные </a:t>
            </a:r>
            <a:r>
              <a:rPr lang="ru-RU" dirty="0" smtClean="0">
                <a:latin typeface="Anime Ace v3" pitchFamily="18" charset="0"/>
              </a:rPr>
              <a:t>особенности учащихся: уровни интереса, типы восприятия</a:t>
            </a:r>
            <a:r>
              <a:rPr lang="ru-RU" dirty="0" smtClean="0">
                <a:latin typeface="Anime Ace v3" pitchFamily="18" charset="0"/>
              </a:rPr>
              <a:t>, соответствие </a:t>
            </a:r>
            <a:r>
              <a:rPr lang="ru-RU" dirty="0" smtClean="0">
                <a:latin typeface="Anime Ace v3" pitchFamily="18" charset="0"/>
              </a:rPr>
              <a:t>с возможностями учащихся.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C:\Documents and Settings\11\Рабочий стол\школа\depositphotos_47898687-stock-illustration-chemistry-dood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075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nime Ace v3" pitchFamily="18" charset="0"/>
              </a:rPr>
              <a:t>Урок : «Железо элемент жизни»</a:t>
            </a:r>
            <a:endParaRPr lang="ru-RU" sz="3200" dirty="0">
              <a:solidFill>
                <a:srgbClr val="002060"/>
              </a:solidFill>
              <a:latin typeface="Anime Ace v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nime Ace v3" pitchFamily="18" charset="0"/>
              </a:rPr>
              <a:t>Цель урока</a:t>
            </a:r>
            <a:r>
              <a:rPr lang="ru-RU" sz="1800" b="1" dirty="0" smtClean="0">
                <a:solidFill>
                  <a:srgbClr val="002060"/>
                </a:solidFill>
                <a:latin typeface="Anime Ace v3" pitchFamily="18" charset="0"/>
              </a:rPr>
              <a:t>: </a:t>
            </a:r>
            <a:r>
              <a:rPr lang="ru-RU" sz="1800" dirty="0" smtClean="0">
                <a:latin typeface="Anime Ace v3" pitchFamily="18" charset="0"/>
              </a:rPr>
              <a:t> </a:t>
            </a:r>
            <a:endParaRPr lang="ru-RU" sz="1800" dirty="0" smtClean="0">
              <a:latin typeface="Anime Ace v3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nime Ace v3" pitchFamily="18" charset="0"/>
              </a:rPr>
              <a:t>И</a:t>
            </a:r>
            <a:r>
              <a:rPr lang="ru-RU" sz="1800" dirty="0" smtClean="0">
                <a:latin typeface="Anime Ace v3" pitchFamily="18" charset="0"/>
              </a:rPr>
              <a:t>зучить </a:t>
            </a:r>
            <a:r>
              <a:rPr lang="ru-RU" sz="1800" dirty="0" smtClean="0">
                <a:latin typeface="Anime Ace v3" pitchFamily="18" charset="0"/>
              </a:rPr>
              <a:t>строение атома железа, положение его в ПСХЭ, физические и химические свойства железа; познакомиться с нахождением железа в природе и его биологическим </a:t>
            </a:r>
            <a:r>
              <a:rPr lang="ru-RU" sz="1800" dirty="0" smtClean="0">
                <a:latin typeface="Anime Ace v3" pitchFamily="18" charset="0"/>
              </a:rPr>
              <a:t>значением.</a:t>
            </a:r>
          </a:p>
          <a:p>
            <a:pPr marL="0" indent="0">
              <a:buNone/>
            </a:pPr>
            <a:endParaRPr lang="ru-RU" sz="1800" dirty="0">
              <a:latin typeface="Anime Ace v3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3108" y="2428868"/>
            <a:ext cx="7000891" cy="4429132"/>
            <a:chOff x="154" y="1202"/>
            <a:chExt cx="5321" cy="278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" y="1202"/>
              <a:ext cx="5321" cy="2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4" y="1202"/>
              <a:ext cx="5321" cy="2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71472" y="4786322"/>
            <a:ext cx="2714644" cy="71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4617B"/>
                </a:solidFill>
                <a:latin typeface="Anime Ace v3" pitchFamily="18" charset="0"/>
              </a:rPr>
              <a:t>Кластер-план изучаемого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nime Ace v3" pitchFamily="18" charset="0"/>
              </a:rPr>
              <a:t>Урок : «Железо элемент жизни»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7300" b="1" dirty="0" smtClean="0">
                <a:solidFill>
                  <a:srgbClr val="002060"/>
                </a:solidFill>
              </a:rPr>
              <a:t>Задачи:</a:t>
            </a:r>
            <a:endParaRPr lang="ru-RU" sz="73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обучающие</a:t>
            </a:r>
            <a:r>
              <a:rPr lang="ru-RU" dirty="0" smtClean="0">
                <a:solidFill>
                  <a:srgbClr val="002060"/>
                </a:solidFill>
              </a:rPr>
              <a:t> (формирование предметных достижений):</a:t>
            </a:r>
          </a:p>
          <a:p>
            <a:pPr indent="14288">
              <a:buNone/>
            </a:pPr>
            <a:r>
              <a:rPr lang="ru-RU" dirty="0" smtClean="0"/>
              <a:t>• закрепить знания по темам строение атомов металлов и положение металлов в ПСХЭ Д. И. Менделеева;</a:t>
            </a:r>
            <a:br>
              <a:rPr lang="ru-RU" dirty="0" smtClean="0"/>
            </a:br>
            <a:r>
              <a:rPr lang="ru-RU" dirty="0" smtClean="0"/>
              <a:t>• закрепить умения работы с лабораторным оборудованием и химическими реагентами;</a:t>
            </a:r>
            <a:br>
              <a:rPr lang="ru-RU" dirty="0" smtClean="0"/>
            </a:br>
            <a:r>
              <a:rPr lang="ru-RU" dirty="0" smtClean="0"/>
              <a:t>• закрепить навыки составления уравнений химических реакций.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развивающие</a:t>
            </a:r>
            <a:r>
              <a:rPr lang="ru-RU" dirty="0" smtClean="0">
                <a:solidFill>
                  <a:srgbClr val="002060"/>
                </a:solidFill>
              </a:rPr>
              <a:t> (формирование </a:t>
            </a:r>
            <a:r>
              <a:rPr lang="ru-RU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dirty="0" smtClean="0">
                <a:solidFill>
                  <a:srgbClr val="002060"/>
                </a:solidFill>
              </a:rPr>
              <a:t> достижений):</a:t>
            </a:r>
          </a:p>
          <a:p>
            <a:pPr indent="14288">
              <a:buNone/>
            </a:pPr>
            <a:r>
              <a:rPr lang="ru-RU" dirty="0" smtClean="0"/>
              <a:t>• способствовать развитию познавательной активности и самостоятельности учащихся в приобретении знаний, умений, навыков работы с текстами и справочным материалом;</a:t>
            </a:r>
            <a:br>
              <a:rPr lang="ru-RU" dirty="0" smtClean="0"/>
            </a:br>
            <a:r>
              <a:rPr lang="ru-RU" dirty="0" smtClean="0"/>
              <a:t>• создать благоприятные условия для развития умений наблюдать, анализировать, делать выводы.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воспитательные</a:t>
            </a:r>
            <a:r>
              <a:rPr lang="ru-RU" dirty="0" smtClean="0">
                <a:solidFill>
                  <a:srgbClr val="002060"/>
                </a:solidFill>
              </a:rPr>
              <a:t> (формирование личностных достижений):</a:t>
            </a:r>
          </a:p>
          <a:p>
            <a:pPr indent="14288">
              <a:buNone/>
            </a:pPr>
            <a:r>
              <a:rPr lang="ru-RU" dirty="0" smtClean="0"/>
              <a:t>• продолжить формировать нравственные и эстетические представления об окружающем мире и умения следовать общепринятым нормам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000" dirty="0">
                <a:solidFill>
                  <a:srgbClr val="04617B"/>
                </a:solidFill>
                <a:latin typeface="Calibri" pitchFamily="34" charset="0"/>
              </a:rPr>
              <a:t>  </a:t>
            </a:r>
            <a:r>
              <a:rPr lang="ru-RU" sz="3600" dirty="0">
                <a:solidFill>
                  <a:srgbClr val="04617B"/>
                </a:solidFill>
                <a:latin typeface="Anime Ace v3" pitchFamily="18" charset="0"/>
              </a:rPr>
              <a:t>Биологическая роль железа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1196975"/>
            <a:ext cx="2851150" cy="1838325"/>
            <a:chOff x="204" y="754"/>
            <a:chExt cx="1796" cy="1158"/>
          </a:xfrm>
        </p:grpSpPr>
        <p:pic>
          <p:nvPicPr>
            <p:cNvPr id="143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754"/>
              <a:ext cx="1796" cy="11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52" name="Text Box 4"/>
            <p:cNvSpPr txBox="1">
              <a:spLocks noChangeArrowheads="1"/>
            </p:cNvSpPr>
            <p:nvPr/>
          </p:nvSpPr>
          <p:spPr bwMode="auto">
            <a:xfrm>
              <a:off x="204" y="754"/>
              <a:ext cx="1796" cy="11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20775" y="765175"/>
            <a:ext cx="156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1. Артишоки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929063" y="765175"/>
            <a:ext cx="1970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Яичные желтки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125538"/>
            <a:ext cx="2609850" cy="202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6591300" y="836613"/>
            <a:ext cx="19256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3. Сухофрукты. </a:t>
            </a: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196975"/>
            <a:ext cx="2298700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77800" y="3284538"/>
            <a:ext cx="3067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000000"/>
                </a:solidFill>
              </a:rPr>
              <a:t>4. Рыба и морепродукты. </a:t>
            </a:r>
          </a:p>
        </p:txBody>
      </p:sp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860800"/>
            <a:ext cx="2514600" cy="199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4138613" y="3213100"/>
            <a:ext cx="11223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</a:rPr>
              <a:t>5. Мясо. </a:t>
            </a:r>
          </a:p>
        </p:txBody>
      </p:sp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573463"/>
            <a:ext cx="2590800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084888" y="3213100"/>
            <a:ext cx="4572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6. Хлеб из цельной пшеницы</a:t>
            </a:r>
            <a:r>
              <a:rPr lang="ru-RU" sz="16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4350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3644900"/>
            <a:ext cx="2628900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8596" y="-142900"/>
            <a:ext cx="8559829" cy="931888"/>
            <a:chOff x="357" y="-230"/>
            <a:chExt cx="5305" cy="727"/>
          </a:xfrm>
        </p:grpSpPr>
        <p:pic>
          <p:nvPicPr>
            <p:cNvPr id="1337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" y="-230"/>
              <a:ext cx="5306" cy="7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3372" name="Text Box 3"/>
            <p:cNvSpPr txBox="1">
              <a:spLocks noChangeArrowheads="1"/>
            </p:cNvSpPr>
            <p:nvPr/>
          </p:nvSpPr>
          <p:spPr bwMode="auto">
            <a:xfrm>
              <a:off x="357" y="-230"/>
              <a:ext cx="5306" cy="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571472" y="821026"/>
          <a:ext cx="8001026" cy="60369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02004"/>
                <a:gridCol w="3999022"/>
              </a:tblGrid>
              <a:tr h="444284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Продукты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Концентрация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Fe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, мг/100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Молоко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Апельсиновый сок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Яблочный сок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Творог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Говядина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Хлебные изделия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Сельдь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Сок шиповника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Мясо курицы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Шоколад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Яблоко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Груша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Яйцо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Гречиха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  <a:tr h="2946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Халва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711" marB="468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433</Words>
  <PresentationFormat>Экран (4:3)</PresentationFormat>
  <Paragraphs>119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Урок : «Железо элемент жизни»</vt:lpstr>
      <vt:lpstr>Урок : «Железо элемент жизни»</vt:lpstr>
      <vt:lpstr>Слайд 8</vt:lpstr>
      <vt:lpstr>Слайд 9</vt:lpstr>
      <vt:lpstr>Слайд 10</vt:lpstr>
      <vt:lpstr>Слайд 11</vt:lpstr>
      <vt:lpstr>Домашняя работа. Практическая часть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рбк</cp:lastModifiedBy>
  <cp:revision>18</cp:revision>
  <dcterms:modified xsi:type="dcterms:W3CDTF">2017-10-29T19:02:18Z</dcterms:modified>
</cp:coreProperties>
</file>