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CF3C52F-BB7D-467D-9260-165DF720B7B2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867FC43-CEFE-404C-AD25-28E1848F439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F3C52F-BB7D-467D-9260-165DF720B7B2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7FC43-CEFE-404C-AD25-28E1848F4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CF3C52F-BB7D-467D-9260-165DF720B7B2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67FC43-CEFE-404C-AD25-28E1848F4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F3C52F-BB7D-467D-9260-165DF720B7B2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7FC43-CEFE-404C-AD25-28E1848F4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F3C52F-BB7D-467D-9260-165DF720B7B2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867FC43-CEFE-404C-AD25-28E1848F439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F3C52F-BB7D-467D-9260-165DF720B7B2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7FC43-CEFE-404C-AD25-28E1848F4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F3C52F-BB7D-467D-9260-165DF720B7B2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7FC43-CEFE-404C-AD25-28E1848F4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F3C52F-BB7D-467D-9260-165DF720B7B2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7FC43-CEFE-404C-AD25-28E1848F4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F3C52F-BB7D-467D-9260-165DF720B7B2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7FC43-CEFE-404C-AD25-28E1848F4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F3C52F-BB7D-467D-9260-165DF720B7B2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7FC43-CEFE-404C-AD25-28E1848F4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F3C52F-BB7D-467D-9260-165DF720B7B2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7FC43-CEFE-404C-AD25-28E1848F439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CF3C52F-BB7D-467D-9260-165DF720B7B2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867FC43-CEFE-404C-AD25-28E1848F43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по теме «Фонетика»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05064"/>
            <a:ext cx="7239000" cy="2450672"/>
          </a:xfrm>
        </p:spPr>
        <p:txBody>
          <a:bodyPr/>
          <a:lstStyle/>
          <a:p>
            <a:r>
              <a:rPr lang="ru-RU" dirty="0" smtClean="0"/>
              <a:t>5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892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745540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Слово с ударением на втором слоге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1340768"/>
            <a:ext cx="7560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00CC"/>
                </a:solidFill>
              </a:rPr>
              <a:t>А) мышка 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В) кошка 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С) </a:t>
            </a:r>
            <a:r>
              <a:rPr lang="ru-RU" sz="2000" b="1" dirty="0" smtClean="0">
                <a:solidFill>
                  <a:srgbClr val="0000CC"/>
                </a:solidFill>
              </a:rPr>
              <a:t>медведь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D) к</a:t>
            </a:r>
            <a:r>
              <a:rPr lang="ru-RU" sz="2000" b="1" dirty="0" smtClean="0">
                <a:solidFill>
                  <a:srgbClr val="0000CC"/>
                </a:solidFill>
              </a:rPr>
              <a:t>омната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Е) ветер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60552" y="5025950"/>
            <a:ext cx="522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5032576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>
            <a:hlinkClick r:id="" action="ppaction://hlinkshowjump?jump=nextslide"/>
          </p:cNvPr>
          <p:cNvSpPr/>
          <p:nvPr/>
        </p:nvSpPr>
        <p:spPr>
          <a:xfrm>
            <a:off x="4067944" y="5013176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87530" y="5025950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17364" y="5013176"/>
            <a:ext cx="5725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385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745540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 слове три слога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1340768"/>
            <a:ext cx="7560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00CC"/>
                </a:solidFill>
              </a:rPr>
              <a:t>А) </a:t>
            </a:r>
            <a:r>
              <a:rPr lang="ru-RU" sz="2000" b="1" dirty="0" smtClean="0">
                <a:solidFill>
                  <a:srgbClr val="0000CC"/>
                </a:solidFill>
              </a:rPr>
              <a:t>языковая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В) </a:t>
            </a:r>
            <a:r>
              <a:rPr lang="ru-RU" sz="2000" b="1" dirty="0" smtClean="0">
                <a:solidFill>
                  <a:srgbClr val="0000CC"/>
                </a:solidFill>
              </a:rPr>
              <a:t>рукавица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С) </a:t>
            </a:r>
            <a:r>
              <a:rPr lang="ru-RU" sz="2000" b="1" dirty="0" smtClean="0">
                <a:solidFill>
                  <a:srgbClr val="0000CC"/>
                </a:solidFill>
              </a:rPr>
              <a:t>школа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D) </a:t>
            </a:r>
            <a:r>
              <a:rPr lang="en-US" sz="2000" b="1" dirty="0">
                <a:solidFill>
                  <a:srgbClr val="0000CC"/>
                </a:solidFill>
              </a:rPr>
              <a:t>c</a:t>
            </a:r>
            <a:r>
              <a:rPr lang="ru-RU" sz="2000" b="1" dirty="0" err="1" smtClean="0">
                <a:solidFill>
                  <a:srgbClr val="0000CC"/>
                </a:solidFill>
              </a:rPr>
              <a:t>редства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Е) монолог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125525" y="502595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5032576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>
            <a:hlinkClick r:id="" action="ppaction://hlinkshowjump?jump=nextslide"/>
          </p:cNvPr>
          <p:cNvSpPr/>
          <p:nvPr/>
        </p:nvSpPr>
        <p:spPr>
          <a:xfrm>
            <a:off x="6976582" y="5025950"/>
            <a:ext cx="522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87530" y="5025950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17364" y="5013176"/>
            <a:ext cx="5725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561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745540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1. Фонетика изучает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1340768"/>
            <a:ext cx="7560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00CC"/>
                </a:solidFill>
              </a:rPr>
              <a:t>А) слово </a:t>
            </a:r>
            <a:endParaRPr lang="ru-RU" sz="2000" b="1" dirty="0" smtClean="0">
              <a:solidFill>
                <a:srgbClr val="0000CC"/>
              </a:solidFill>
            </a:endParaRP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В) словосочетание </a:t>
            </a:r>
            <a:endParaRPr lang="ru-RU" sz="2000" b="1" dirty="0" smtClean="0">
              <a:solidFill>
                <a:srgbClr val="0000CC"/>
              </a:solidFill>
            </a:endParaRP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С) часть речи </a:t>
            </a:r>
            <a:endParaRPr lang="ru-RU" sz="2000" b="1" dirty="0" smtClean="0">
              <a:solidFill>
                <a:srgbClr val="0000CC"/>
              </a:solidFill>
            </a:endParaRP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D) часть слова </a:t>
            </a:r>
            <a:endParaRPr lang="ru-RU" sz="2000" b="1" dirty="0" smtClean="0">
              <a:solidFill>
                <a:srgbClr val="0000CC"/>
              </a:solidFill>
            </a:endParaRP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Е) звук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5013176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31255" y="5013176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>
            <a:hlinkClick r:id="" action="ppaction://hlinkshowjump?jump=nextslide"/>
          </p:cNvPr>
          <p:cNvSpPr/>
          <p:nvPr/>
        </p:nvSpPr>
        <p:spPr>
          <a:xfrm>
            <a:off x="6973111" y="5025950"/>
            <a:ext cx="522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08104" y="5025950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62680" y="502595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5828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745540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2. Сколько гласных звуков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1340768"/>
            <a:ext cx="7560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00CC"/>
                </a:solidFill>
              </a:rPr>
              <a:t> </a:t>
            </a:r>
            <a:r>
              <a:rPr lang="ru-RU" sz="2000" b="1" dirty="0" smtClean="0">
                <a:solidFill>
                  <a:srgbClr val="0000CC"/>
                </a:solidFill>
              </a:rPr>
              <a:t>А)10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В) 6 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С) 8 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D) 7 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Е) 4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5013176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76582" y="5013176"/>
            <a:ext cx="522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>
            <a:hlinkClick r:id="" action="ppaction://hlinkshowjump?jump=nextslide"/>
          </p:cNvPr>
          <p:cNvSpPr/>
          <p:nvPr/>
        </p:nvSpPr>
        <p:spPr>
          <a:xfrm>
            <a:off x="2656102" y="5013176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08104" y="5025950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62680" y="502595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309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745540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3. Звуков больше, чем букв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1340768"/>
            <a:ext cx="7560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00CC"/>
                </a:solidFill>
              </a:rPr>
              <a:t> А) </a:t>
            </a:r>
            <a:r>
              <a:rPr lang="ru-RU" sz="2000" b="1" dirty="0" smtClean="0">
                <a:solidFill>
                  <a:srgbClr val="0000CC"/>
                </a:solidFill>
              </a:rPr>
              <a:t>речь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В) звук 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С) текст 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D) </a:t>
            </a:r>
            <a:r>
              <a:rPr lang="ru-RU" sz="2000" b="1" dirty="0" smtClean="0">
                <a:solidFill>
                  <a:srgbClr val="0000CC"/>
                </a:solidFill>
              </a:rPr>
              <a:t>Язык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Е) слово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5013176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76582" y="5013176"/>
            <a:ext cx="522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>
            <a:hlinkClick r:id="" action="ppaction://hlinkshowjump?jump=nextslide"/>
          </p:cNvPr>
          <p:cNvSpPr/>
          <p:nvPr/>
        </p:nvSpPr>
        <p:spPr>
          <a:xfrm>
            <a:off x="5484059" y="5025950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32919" y="502595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62680" y="502595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1868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745540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4. Гласный звук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1340768"/>
            <a:ext cx="7560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00CC"/>
                </a:solidFill>
              </a:rPr>
              <a:t> </a:t>
            </a:r>
            <a:r>
              <a:rPr lang="ru-RU" sz="2000" b="1" dirty="0" smtClean="0">
                <a:solidFill>
                  <a:srgbClr val="0000CC"/>
                </a:solidFill>
              </a:rPr>
              <a:t>А</a:t>
            </a:r>
            <a:r>
              <a:rPr lang="ru-RU" sz="2000" b="1" dirty="0">
                <a:solidFill>
                  <a:srgbClr val="0000CC"/>
                </a:solidFill>
              </a:rPr>
              <a:t>) </a:t>
            </a:r>
            <a:r>
              <a:rPr lang="ru-RU" sz="2000" b="1" dirty="0" smtClean="0">
                <a:solidFill>
                  <a:srgbClr val="0000CC"/>
                </a:solidFill>
              </a:rPr>
              <a:t> п</a:t>
            </a:r>
          </a:p>
          <a:p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В) </a:t>
            </a:r>
            <a:r>
              <a:rPr lang="ru-RU" sz="2000" b="1" dirty="0" smtClean="0">
                <a:solidFill>
                  <a:srgbClr val="0000CC"/>
                </a:solidFill>
              </a:rPr>
              <a:t> р</a:t>
            </a:r>
          </a:p>
          <a:p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С) </a:t>
            </a:r>
            <a:r>
              <a:rPr lang="ru-RU" sz="2000" b="1" dirty="0" smtClean="0">
                <a:solidFill>
                  <a:srgbClr val="0000CC"/>
                </a:solidFill>
              </a:rPr>
              <a:t> й</a:t>
            </a:r>
          </a:p>
          <a:p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D) </a:t>
            </a:r>
            <a:r>
              <a:rPr lang="ru-RU" sz="2000" b="1" dirty="0" smtClean="0">
                <a:solidFill>
                  <a:srgbClr val="0000CC"/>
                </a:solidFill>
              </a:rPr>
              <a:t> н</a:t>
            </a:r>
          </a:p>
          <a:p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Е) </a:t>
            </a:r>
            <a:r>
              <a:rPr lang="ru-RU" sz="2000" b="1" dirty="0" smtClean="0">
                <a:solidFill>
                  <a:srgbClr val="0000CC"/>
                </a:solidFill>
              </a:rPr>
              <a:t> и</a:t>
            </a:r>
            <a:endParaRPr lang="ru-RU" sz="2000" b="1" dirty="0">
              <a:solidFill>
                <a:srgbClr val="0000C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5013176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12377" y="5013176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>
            <a:hlinkClick r:id="" action="ppaction://hlinkshowjump?jump=nextslide"/>
          </p:cNvPr>
          <p:cNvSpPr/>
          <p:nvPr/>
        </p:nvSpPr>
        <p:spPr>
          <a:xfrm>
            <a:off x="6997156" y="5013176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32919" y="502595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62680" y="502595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0740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745540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5. Букв больше, чем звуков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1340768"/>
            <a:ext cx="7560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00CC"/>
                </a:solidFill>
              </a:rPr>
              <a:t>А) шаль, </a:t>
            </a:r>
            <a:r>
              <a:rPr lang="ru-RU" sz="2000" b="1" dirty="0" smtClean="0">
                <a:solidFill>
                  <a:srgbClr val="0000CC"/>
                </a:solidFill>
              </a:rPr>
              <a:t>соль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В) школа, </a:t>
            </a:r>
            <a:r>
              <a:rPr lang="ru-RU" sz="2000" b="1" dirty="0" smtClean="0">
                <a:solidFill>
                  <a:srgbClr val="0000CC"/>
                </a:solidFill>
              </a:rPr>
              <a:t>оценка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С) пять, юг 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D) ель, шорох 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Е) поезд, стол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60552" y="5025950"/>
            <a:ext cx="522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12377" y="5013176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>
            <a:hlinkClick r:id="" action="ppaction://hlinkshowjump?jump=nextslide"/>
          </p:cNvPr>
          <p:cNvSpPr/>
          <p:nvPr/>
        </p:nvSpPr>
        <p:spPr>
          <a:xfrm>
            <a:off x="1199912" y="5001728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32919" y="502595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62680" y="502595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1527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745540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6. Глухие звуки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1340768"/>
            <a:ext cx="7560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00CC"/>
                </a:solidFill>
              </a:rPr>
              <a:t> А) этаж, шаг 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В) пирог, флаг 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С) мороз, роман 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D) дуб, груз 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Е) ноги, круг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60552" y="5025950"/>
            <a:ext cx="522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12377" y="5013176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>
            <a:hlinkClick r:id="" action="ppaction://hlinkshowjump?jump=nextslide"/>
          </p:cNvPr>
          <p:cNvSpPr/>
          <p:nvPr/>
        </p:nvSpPr>
        <p:spPr>
          <a:xfrm>
            <a:off x="1199912" y="5001728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32919" y="502595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62680" y="502595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8930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745540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7. Звонкие согласные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1340768"/>
            <a:ext cx="7560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</a:rPr>
              <a:t>А</a:t>
            </a:r>
            <a:r>
              <a:rPr lang="ru-RU" sz="2000" b="1" dirty="0">
                <a:solidFill>
                  <a:srgbClr val="0000CC"/>
                </a:solidFill>
              </a:rPr>
              <a:t>) ч, щ 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В) ж, ш 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С) х, </a:t>
            </a:r>
            <a:r>
              <a:rPr lang="ru-RU" sz="2000" b="1" dirty="0" smtClean="0">
                <a:solidFill>
                  <a:srgbClr val="0000CC"/>
                </a:solidFill>
              </a:rPr>
              <a:t>ц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D) л, </a:t>
            </a:r>
            <a:r>
              <a:rPr lang="ru-RU" sz="2000" b="1" dirty="0" smtClean="0">
                <a:solidFill>
                  <a:srgbClr val="0000CC"/>
                </a:solidFill>
              </a:rPr>
              <a:t>м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Е) н, с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60552" y="5025950"/>
            <a:ext cx="522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5032576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>
            <a:hlinkClick r:id="" action="ppaction://hlinkshowjump?jump=nextslide"/>
          </p:cNvPr>
          <p:cNvSpPr/>
          <p:nvPr/>
        </p:nvSpPr>
        <p:spPr>
          <a:xfrm>
            <a:off x="5471500" y="5032576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32919" y="502595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62680" y="502595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2116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745540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Всегда твердые согласные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1340768"/>
            <a:ext cx="7560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00CC"/>
                </a:solidFill>
              </a:rPr>
              <a:t>А) </a:t>
            </a:r>
            <a:r>
              <a:rPr lang="ru-RU" sz="2000" b="1" dirty="0" err="1">
                <a:solidFill>
                  <a:srgbClr val="0000CC"/>
                </a:solidFill>
              </a:rPr>
              <a:t>з,в,ж</a:t>
            </a:r>
            <a:r>
              <a:rPr lang="ru-RU" sz="2000" b="1" dirty="0">
                <a:solidFill>
                  <a:srgbClr val="0000CC"/>
                </a:solidFill>
              </a:rPr>
              <a:t> 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В) </a:t>
            </a:r>
            <a:r>
              <a:rPr lang="ru-RU" sz="2000" b="1" dirty="0" err="1" smtClean="0">
                <a:solidFill>
                  <a:srgbClr val="0000CC"/>
                </a:solidFill>
              </a:rPr>
              <a:t>ж,ц,ш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С) </a:t>
            </a:r>
            <a:r>
              <a:rPr lang="ru-RU" sz="2000" b="1" dirty="0" err="1" smtClean="0">
                <a:solidFill>
                  <a:srgbClr val="0000CC"/>
                </a:solidFill>
              </a:rPr>
              <a:t>м,ч,л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D) </a:t>
            </a:r>
            <a:r>
              <a:rPr lang="ru-RU" sz="2000" b="1" dirty="0" err="1" smtClean="0">
                <a:solidFill>
                  <a:srgbClr val="0000CC"/>
                </a:solidFill>
              </a:rPr>
              <a:t>с,ш,х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Е) </a:t>
            </a:r>
            <a:r>
              <a:rPr lang="ru-RU" sz="2000" b="1" dirty="0" err="1">
                <a:solidFill>
                  <a:srgbClr val="0000CC"/>
                </a:solidFill>
              </a:rPr>
              <a:t>т,р,ж</a:t>
            </a:r>
            <a:r>
              <a:rPr lang="ru-RU" sz="2000" b="1" dirty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60552" y="5025950"/>
            <a:ext cx="522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5032576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>
            <a:hlinkClick r:id="" action="ppaction://hlinkshowjump?jump=nextslide"/>
          </p:cNvPr>
          <p:cNvSpPr/>
          <p:nvPr/>
        </p:nvSpPr>
        <p:spPr>
          <a:xfrm>
            <a:off x="2651829" y="5032576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87530" y="5025950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62680" y="502595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9654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99</TotalTime>
  <Words>318</Words>
  <Application>Microsoft Office PowerPoint</Application>
  <PresentationFormat>Экран (4:3)</PresentationFormat>
  <Paragraphs>152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Тест по теме «Фонетика»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Пользователь Windows</cp:lastModifiedBy>
  <cp:revision>8</cp:revision>
  <dcterms:created xsi:type="dcterms:W3CDTF">2017-02-19T17:31:46Z</dcterms:created>
  <dcterms:modified xsi:type="dcterms:W3CDTF">2017-04-23T18:32:03Z</dcterms:modified>
</cp:coreProperties>
</file>