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1628</c:v>
                </c:pt>
              </c:numCache>
            </c:numRef>
          </c:val>
        </c:ser>
        <c:shape val="box"/>
        <c:axId val="70481024"/>
        <c:axId val="70745472"/>
        <c:axId val="0"/>
      </c:bar3DChart>
      <c:catAx>
        <c:axId val="70481024"/>
        <c:scaling>
          <c:orientation val="minMax"/>
        </c:scaling>
        <c:axPos val="b"/>
        <c:tickLblPos val="nextTo"/>
        <c:crossAx val="70745472"/>
        <c:crosses val="autoZero"/>
        <c:auto val="1"/>
        <c:lblAlgn val="ctr"/>
        <c:lblOffset val="100"/>
      </c:catAx>
      <c:valAx>
        <c:axId val="70745472"/>
        <c:scaling>
          <c:orientation val="minMax"/>
        </c:scaling>
        <c:axPos val="l"/>
        <c:majorGridlines/>
        <c:numFmt formatCode="General" sourceLinked="1"/>
        <c:tickLblPos val="nextTo"/>
        <c:crossAx val="70481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Отметка "5"</c:v>
                </c:pt>
                <c:pt idx="1">
                  <c:v>Отметка "4"</c:v>
                </c:pt>
                <c:pt idx="2">
                  <c:v>Отметка "3"</c:v>
                </c:pt>
                <c:pt idx="3">
                  <c:v>Отметка "2"</c:v>
                </c:pt>
              </c:strCache>
            </c:strRef>
          </c:cat>
          <c:val>
            <c:numRef>
              <c:f>Лист1!$B$2:$B$5</c:f>
              <c:numCache>
                <c:formatCode>@</c:formatCode>
                <c:ptCount val="4"/>
                <c:pt idx="0">
                  <c:v>34</c:v>
                </c:pt>
                <c:pt idx="1">
                  <c:v>45</c:v>
                </c:pt>
                <c:pt idx="2">
                  <c:v>19.100000000000001</c:v>
                </c:pt>
                <c:pt idx="3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Отметка "5"</c:v>
                </c:pt>
                <c:pt idx="1">
                  <c:v>Отметка "4"</c:v>
                </c:pt>
                <c:pt idx="2">
                  <c:v>Отметка "3"</c:v>
                </c:pt>
                <c:pt idx="3">
                  <c:v>Отметка "2"</c:v>
                </c:pt>
              </c:strCache>
            </c:strRef>
          </c:cat>
          <c:val>
            <c:numRef>
              <c:f>Лист1!$C$2:$C$5</c:f>
              <c:numCache>
                <c:formatCode>@</c:formatCode>
                <c:ptCount val="4"/>
                <c:pt idx="0">
                  <c:v>38.5</c:v>
                </c:pt>
                <c:pt idx="1">
                  <c:v>42.8</c:v>
                </c:pt>
                <c:pt idx="2">
                  <c:v>15.2</c:v>
                </c:pt>
                <c:pt idx="3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Отметка "5"</c:v>
                </c:pt>
                <c:pt idx="1">
                  <c:v>Отметка "4"</c:v>
                </c:pt>
                <c:pt idx="2">
                  <c:v>Отметка "3"</c:v>
                </c:pt>
                <c:pt idx="3">
                  <c:v>Отметка "2"</c:v>
                </c:pt>
              </c:strCache>
            </c:strRef>
          </c:cat>
          <c:val>
            <c:numRef>
              <c:f>Лист1!$D$2:$D$5</c:f>
              <c:numCache>
                <c:formatCode>@</c:formatCode>
                <c:ptCount val="4"/>
                <c:pt idx="0">
                  <c:v>27.3</c:v>
                </c:pt>
                <c:pt idx="1">
                  <c:v>36.4</c:v>
                </c:pt>
                <c:pt idx="2">
                  <c:v>29.1</c:v>
                </c:pt>
                <c:pt idx="3">
                  <c:v>7.2</c:v>
                </c:pt>
              </c:numCache>
            </c:numRef>
          </c:val>
        </c:ser>
        <c:shape val="box"/>
        <c:axId val="84629376"/>
        <c:axId val="84630912"/>
        <c:axId val="0"/>
      </c:bar3DChart>
      <c:catAx>
        <c:axId val="84629376"/>
        <c:scaling>
          <c:orientation val="minMax"/>
        </c:scaling>
        <c:axPos val="b"/>
        <c:tickLblPos val="nextTo"/>
        <c:crossAx val="84630912"/>
        <c:crosses val="autoZero"/>
        <c:auto val="1"/>
        <c:lblAlgn val="ctr"/>
        <c:lblOffset val="100"/>
      </c:catAx>
      <c:valAx>
        <c:axId val="84630912"/>
        <c:scaling>
          <c:orientation val="minMax"/>
        </c:scaling>
        <c:axPos val="l"/>
        <c:majorGridlines/>
        <c:numFmt formatCode="@" sourceLinked="1"/>
        <c:tickLblPos val="nextTo"/>
        <c:crossAx val="84629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@">
                  <c:v>87.4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@">
                  <c:v>89.1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@">
                  <c:v>29.610000000000003</c:v>
                </c:pt>
              </c:numCache>
            </c:numRef>
          </c:val>
        </c:ser>
        <c:shape val="box"/>
        <c:axId val="86868736"/>
        <c:axId val="86870272"/>
        <c:axId val="0"/>
      </c:bar3DChart>
      <c:catAx>
        <c:axId val="86868736"/>
        <c:scaling>
          <c:orientation val="minMax"/>
        </c:scaling>
        <c:axPos val="b"/>
        <c:tickLblPos val="nextTo"/>
        <c:crossAx val="86870272"/>
        <c:crosses val="autoZero"/>
        <c:auto val="1"/>
        <c:lblAlgn val="ctr"/>
        <c:lblOffset val="100"/>
      </c:catAx>
      <c:valAx>
        <c:axId val="86870272"/>
        <c:scaling>
          <c:orientation val="minMax"/>
        </c:scaling>
        <c:axPos val="l"/>
        <c:majorGridlines/>
        <c:numFmt formatCode="@" sourceLinked="1"/>
        <c:tickLblPos val="nextTo"/>
        <c:crossAx val="868687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@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@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57.13</c:v>
                </c:pt>
              </c:numCache>
            </c:numRef>
          </c:val>
        </c:ser>
        <c:shape val="box"/>
        <c:axId val="86994944"/>
        <c:axId val="86996480"/>
        <c:axId val="0"/>
      </c:bar3DChart>
      <c:catAx>
        <c:axId val="86994944"/>
        <c:scaling>
          <c:orientation val="minMax"/>
        </c:scaling>
        <c:axPos val="b"/>
        <c:tickLblPos val="nextTo"/>
        <c:crossAx val="86996480"/>
        <c:crosses val="autoZero"/>
        <c:auto val="1"/>
        <c:lblAlgn val="ctr"/>
        <c:lblOffset val="100"/>
      </c:catAx>
      <c:valAx>
        <c:axId val="86996480"/>
        <c:scaling>
          <c:orientation val="minMax"/>
        </c:scaling>
        <c:axPos val="l"/>
        <c:majorGridlines/>
        <c:numFmt formatCode="@" sourceLinked="1"/>
        <c:tickLblPos val="nextTo"/>
        <c:crossAx val="86994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@">
                  <c:v>68.7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@">
                  <c:v>84.5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11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@">
                  <c:v>63.449999999999996</c:v>
                </c:pt>
              </c:numCache>
            </c:numRef>
          </c:val>
        </c:ser>
        <c:shape val="box"/>
        <c:axId val="72791168"/>
        <c:axId val="72793088"/>
        <c:axId val="0"/>
      </c:bar3DChart>
      <c:catAx>
        <c:axId val="72791168"/>
        <c:scaling>
          <c:orientation val="minMax"/>
        </c:scaling>
        <c:axPos val="b"/>
        <c:tickLblPos val="nextTo"/>
        <c:crossAx val="72793088"/>
        <c:crosses val="autoZero"/>
        <c:auto val="1"/>
        <c:lblAlgn val="ctr"/>
        <c:lblOffset val="100"/>
      </c:catAx>
      <c:valAx>
        <c:axId val="72793088"/>
        <c:scaling>
          <c:orientation val="minMax"/>
        </c:scaling>
        <c:axPos val="l"/>
        <c:majorGridlines/>
        <c:numFmt formatCode="@" sourceLinked="1"/>
        <c:tickLblPos val="nextTo"/>
        <c:crossAx val="72791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@">
                  <c:v>89.7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80.16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.00">
                  <c:v>69.709999999999994</c:v>
                </c:pt>
              </c:numCache>
            </c:numRef>
          </c:val>
        </c:ser>
        <c:shape val="box"/>
        <c:axId val="87415424"/>
        <c:axId val="87556480"/>
        <c:axId val="0"/>
      </c:bar3DChart>
      <c:catAx>
        <c:axId val="87415424"/>
        <c:scaling>
          <c:orientation val="minMax"/>
        </c:scaling>
        <c:axPos val="b"/>
        <c:tickLblPos val="nextTo"/>
        <c:crossAx val="87556480"/>
        <c:crosses val="autoZero"/>
        <c:auto val="1"/>
        <c:lblAlgn val="ctr"/>
        <c:lblOffset val="100"/>
      </c:catAx>
      <c:valAx>
        <c:axId val="87556480"/>
        <c:scaling>
          <c:orientation val="minMax"/>
        </c:scaling>
        <c:axPos val="l"/>
        <c:majorGridlines/>
        <c:numFmt formatCode="@" sourceLinked="1"/>
        <c:tickLblPos val="nextTo"/>
        <c:crossAx val="874154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@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88.72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Задание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.00">
                  <c:v>78.679999999999993</c:v>
                </c:pt>
              </c:numCache>
            </c:numRef>
          </c:val>
        </c:ser>
        <c:shape val="box"/>
        <c:axId val="87615360"/>
        <c:axId val="87616896"/>
        <c:axId val="0"/>
      </c:bar3DChart>
      <c:catAx>
        <c:axId val="87615360"/>
        <c:scaling>
          <c:orientation val="minMax"/>
        </c:scaling>
        <c:axPos val="b"/>
        <c:tickLblPos val="nextTo"/>
        <c:crossAx val="87616896"/>
        <c:crosses val="autoZero"/>
        <c:auto val="1"/>
        <c:lblAlgn val="ctr"/>
        <c:lblOffset val="100"/>
      </c:catAx>
      <c:valAx>
        <c:axId val="87616896"/>
        <c:scaling>
          <c:orientation val="minMax"/>
        </c:scaling>
        <c:axPos val="l"/>
        <c:majorGridlines/>
        <c:numFmt formatCode="@" sourceLinked="1"/>
        <c:tickLblPos val="nextTo"/>
        <c:crossAx val="87615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 formatCode="@">
                  <c:v>32.1</c:v>
                </c:pt>
                <c:pt idx="1">
                  <c:v>32.4</c:v>
                </c:pt>
                <c:pt idx="2">
                  <c:v>46.6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35.4</c:v>
                </c:pt>
                <c:pt idx="1">
                  <c:v>35.4</c:v>
                </c:pt>
                <c:pt idx="2">
                  <c:v>55.6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>
                  <c:v>33.9</c:v>
                </c:pt>
                <c:pt idx="1">
                  <c:v>33.9</c:v>
                </c:pt>
                <c:pt idx="2">
                  <c:v>39.9</c:v>
                </c:pt>
              </c:numCache>
            </c:numRef>
          </c:val>
        </c:ser>
        <c:shape val="box"/>
        <c:axId val="87890944"/>
        <c:axId val="87896832"/>
        <c:axId val="0"/>
      </c:bar3DChart>
      <c:catAx>
        <c:axId val="87890944"/>
        <c:scaling>
          <c:orientation val="minMax"/>
        </c:scaling>
        <c:axPos val="b"/>
        <c:numFmt formatCode="General" sourceLinked="1"/>
        <c:tickLblPos val="nextTo"/>
        <c:crossAx val="87896832"/>
        <c:crosses val="autoZero"/>
        <c:auto val="1"/>
        <c:lblAlgn val="ctr"/>
        <c:lblOffset val="100"/>
      </c:catAx>
      <c:valAx>
        <c:axId val="87896832"/>
        <c:scaling>
          <c:orientation val="minMax"/>
        </c:scaling>
        <c:axPos val="l"/>
        <c:majorGridlines/>
        <c:numFmt formatCode="@" sourceLinked="1"/>
        <c:tickLblPos val="nextTo"/>
        <c:crossAx val="878909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 formatCode="@">
                  <c:v>55.3</c:v>
                </c:pt>
                <c:pt idx="1">
                  <c:v>47.7</c:v>
                </c:pt>
                <c:pt idx="2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50.2</c:v>
                </c:pt>
                <c:pt idx="1">
                  <c:v>56</c:v>
                </c:pt>
                <c:pt idx="2">
                  <c:v>18.3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>
                  <c:v>44</c:v>
                </c:pt>
                <c:pt idx="1">
                  <c:v>44.7</c:v>
                </c:pt>
                <c:pt idx="2">
                  <c:v>13.9</c:v>
                </c:pt>
              </c:numCache>
            </c:numRef>
          </c:val>
        </c:ser>
        <c:shape val="box"/>
        <c:axId val="91316608"/>
        <c:axId val="91318144"/>
        <c:axId val="0"/>
      </c:bar3DChart>
      <c:catAx>
        <c:axId val="91316608"/>
        <c:scaling>
          <c:orientation val="minMax"/>
        </c:scaling>
        <c:axPos val="b"/>
        <c:numFmt formatCode="General" sourceLinked="1"/>
        <c:tickLblPos val="nextTo"/>
        <c:crossAx val="91318144"/>
        <c:crosses val="autoZero"/>
        <c:auto val="1"/>
        <c:lblAlgn val="ctr"/>
        <c:lblOffset val="100"/>
      </c:catAx>
      <c:valAx>
        <c:axId val="91318144"/>
        <c:scaling>
          <c:orientation val="minMax"/>
        </c:scaling>
        <c:axPos val="l"/>
        <c:majorGridlines/>
        <c:numFmt formatCode="@" sourceLinked="1"/>
        <c:tickLblPos val="nextTo"/>
        <c:crossAx val="913166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по исправлению типичных ошибок в тестовой  части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заданий высокого уровня сложности по химии по результатам ОГЭ 2016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Ирина Викторовна, 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МОУ СОШ № 16, председатель предметной комиссии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620688"/>
            <a:ext cx="5472608" cy="1359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11,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надо было выбрать правильный ответ, связанный с химическими свойствами оснований и химическими свойствами кислот 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2010727"/>
            <a:ext cx="5472608" cy="4617720"/>
          </a:xfrm>
          <a:solidFill>
            <a:srgbClr val="92D050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реакцию с соляной кислотой вступает </a:t>
            </a:r>
          </a:p>
          <a:p>
            <a:pPr marL="352044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Хлорид натрия</a:t>
            </a:r>
          </a:p>
          <a:p>
            <a:pPr marL="352044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Карбонат натрия</a:t>
            </a:r>
          </a:p>
          <a:p>
            <a:pPr marL="352044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Нитрат натрия</a:t>
            </a:r>
          </a:p>
          <a:p>
            <a:pPr marL="352044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Бромид натрия</a:t>
            </a:r>
          </a:p>
          <a:p>
            <a:pPr mar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реакцию с раствором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бария вступает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1)Сульфат натрия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Сульфид меди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II)</a:t>
            </a:r>
          </a:p>
          <a:p>
            <a:pPr mar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Медь</a:t>
            </a:r>
          </a:p>
          <a:p>
            <a:pPr mar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Азот </a:t>
            </a:r>
          </a:p>
          <a:p>
            <a:pPr marL="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реакцию с кремниевой кислотой вступает 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Раствор соляной кислоты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сульфид цинка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калия</a:t>
            </a: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4) Раствор сульфата алюминия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332656"/>
            <a:ext cx="5616624" cy="15121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8,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надо было выбрать правильный ответ, связанный с реакциями ионного обмена и условиями их осуществления 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19872" y="1844824"/>
            <a:ext cx="5616624" cy="4783623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Реакция ионного обмена идет практически до конца между растворами</a:t>
            </a:r>
          </a:p>
          <a:p>
            <a:r>
              <a:rPr lang="en-US" sz="1800" dirty="0" smtClean="0"/>
              <a:t>1) Ca(NO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)  </a:t>
            </a:r>
            <a:r>
              <a:rPr lang="ru-RU" sz="1800" dirty="0" smtClean="0"/>
              <a:t>и </a:t>
            </a:r>
            <a:r>
              <a:rPr lang="en-US" sz="1800" dirty="0" smtClean="0"/>
              <a:t>K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PO</a:t>
            </a:r>
            <a:r>
              <a:rPr lang="en-US" sz="1800" baseline="-25000" dirty="0" smtClean="0"/>
              <a:t>4</a:t>
            </a:r>
            <a:endParaRPr lang="ru-RU" sz="1800" dirty="0" smtClean="0"/>
          </a:p>
          <a:p>
            <a:r>
              <a:rPr lang="en-US" sz="1800" dirty="0" smtClean="0"/>
              <a:t>2) </a:t>
            </a:r>
            <a:r>
              <a:rPr lang="en-US" sz="1800" dirty="0" err="1" smtClean="0"/>
              <a:t>KCl</a:t>
            </a:r>
            <a:r>
              <a:rPr lang="en-US" sz="1800" dirty="0" smtClean="0"/>
              <a:t>  </a:t>
            </a:r>
            <a:r>
              <a:rPr lang="ru-RU" sz="1800" dirty="0" smtClean="0"/>
              <a:t>и 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endParaRPr lang="ru-RU" sz="1800" dirty="0" smtClean="0"/>
          </a:p>
          <a:p>
            <a:r>
              <a:rPr lang="en-US" sz="1800" dirty="0" smtClean="0"/>
              <a:t>3) NaNO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 </a:t>
            </a:r>
            <a:r>
              <a:rPr lang="ru-RU" sz="1800" dirty="0" smtClean="0"/>
              <a:t>и </a:t>
            </a:r>
            <a:r>
              <a:rPr lang="en-US" sz="1800" dirty="0" smtClean="0"/>
              <a:t>MgCl</a:t>
            </a:r>
            <a:r>
              <a:rPr lang="en-US" sz="1800" baseline="-25000" dirty="0" smtClean="0"/>
              <a:t>2</a:t>
            </a:r>
            <a:endParaRPr lang="ru-RU" sz="1800" dirty="0" smtClean="0"/>
          </a:p>
          <a:p>
            <a:r>
              <a:rPr lang="en-US" sz="1800" dirty="0" smtClean="0"/>
              <a:t>4) K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 </a:t>
            </a:r>
            <a:r>
              <a:rPr lang="ru-RU" sz="1800" dirty="0" smtClean="0"/>
              <a:t>и </a:t>
            </a:r>
            <a:r>
              <a:rPr lang="en-US" sz="1800" dirty="0" err="1" smtClean="0"/>
              <a:t>NaOH</a:t>
            </a: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взаимодействии каких ионов в растворе образуется осадок?</a:t>
            </a:r>
          </a:p>
          <a:p>
            <a:r>
              <a:rPr lang="en-US" sz="1800" dirty="0" smtClean="0"/>
              <a:t>1)Ag</a:t>
            </a:r>
            <a:r>
              <a:rPr lang="en-US" sz="1800" baseline="30000" dirty="0" smtClean="0"/>
              <a:t>+  </a:t>
            </a:r>
            <a:r>
              <a:rPr lang="ru-RU" sz="1800" dirty="0" smtClean="0"/>
              <a:t>и </a:t>
            </a:r>
            <a:r>
              <a:rPr lang="en-US" sz="1800" dirty="0" smtClean="0"/>
              <a:t>NO</a:t>
            </a:r>
            <a:r>
              <a:rPr lang="en-US" sz="1800" baseline="-25000" dirty="0" smtClean="0"/>
              <a:t>3</a:t>
            </a:r>
            <a:r>
              <a:rPr lang="en-US" sz="1800" baseline="30000" dirty="0" smtClean="0"/>
              <a:t>-</a:t>
            </a:r>
            <a:endParaRPr lang="ru-RU" sz="1800" dirty="0" smtClean="0"/>
          </a:p>
          <a:p>
            <a:r>
              <a:rPr lang="en-US" sz="1800" dirty="0" smtClean="0"/>
              <a:t>2) Ag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 </a:t>
            </a:r>
            <a:r>
              <a:rPr lang="ru-RU" sz="1800" dirty="0" smtClean="0"/>
              <a:t>и </a:t>
            </a:r>
            <a:r>
              <a:rPr lang="en-US" sz="1800" dirty="0" err="1" smtClean="0"/>
              <a:t>Cl</a:t>
            </a:r>
            <a:r>
              <a:rPr lang="en-US" sz="1800" baseline="30000" dirty="0" smtClean="0"/>
              <a:t>-</a:t>
            </a:r>
            <a:endParaRPr lang="ru-RU" sz="1800" dirty="0" smtClean="0"/>
          </a:p>
          <a:p>
            <a:r>
              <a:rPr lang="en-US" sz="1800" dirty="0" smtClean="0"/>
              <a:t>3)Ca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</a:t>
            </a:r>
            <a:r>
              <a:rPr lang="ru-RU" sz="1800" dirty="0" smtClean="0"/>
              <a:t>и </a:t>
            </a:r>
            <a:r>
              <a:rPr lang="en-US" sz="1800" dirty="0" smtClean="0"/>
              <a:t> NO</a:t>
            </a:r>
            <a:r>
              <a:rPr lang="en-US" sz="1800" baseline="-25000" dirty="0" smtClean="0"/>
              <a:t>3</a:t>
            </a:r>
            <a:r>
              <a:rPr lang="en-US" sz="1800" baseline="30000" dirty="0" smtClean="0"/>
              <a:t>-</a:t>
            </a:r>
            <a:endParaRPr lang="ru-RU" sz="1800" dirty="0" smtClean="0"/>
          </a:p>
          <a:p>
            <a:r>
              <a:rPr lang="en-US" sz="1800" dirty="0" smtClean="0"/>
              <a:t>4) Ca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</a:t>
            </a:r>
            <a:r>
              <a:rPr lang="ru-RU" sz="1800" dirty="0" smtClean="0"/>
              <a:t>и  </a:t>
            </a:r>
            <a:r>
              <a:rPr lang="en-US" sz="1800" dirty="0" err="1" smtClean="0"/>
              <a:t>Cl</a:t>
            </a:r>
            <a:r>
              <a:rPr lang="en-US" sz="1800" baseline="30000" dirty="0" smtClean="0"/>
              <a:t>-</a:t>
            </a: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взаимодействии (при обычных условиях) каких ионов в растворе образуется газ?</a:t>
            </a:r>
          </a:p>
          <a:p>
            <a:r>
              <a:rPr lang="ru-RU" sz="1800" dirty="0" smtClean="0"/>
              <a:t>1)Н</a:t>
            </a:r>
            <a:r>
              <a:rPr lang="ru-RU" sz="1800" baseline="30000" dirty="0" smtClean="0"/>
              <a:t>+</a:t>
            </a:r>
            <a:r>
              <a:rPr lang="ru-RU" sz="1800" dirty="0" smtClean="0"/>
              <a:t>  и </a:t>
            </a:r>
            <a:r>
              <a:rPr lang="en-US" sz="1800" dirty="0" smtClean="0"/>
              <a:t>CO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2-</a:t>
            </a:r>
            <a:endParaRPr lang="ru-RU" sz="1800" dirty="0" smtClean="0"/>
          </a:p>
          <a:p>
            <a:r>
              <a:rPr lang="ru-RU" sz="1800" dirty="0" smtClean="0"/>
              <a:t>2) </a:t>
            </a:r>
            <a:r>
              <a:rPr lang="en-US" sz="1800" dirty="0" smtClean="0"/>
              <a:t>Na </a:t>
            </a:r>
            <a:r>
              <a:rPr lang="ru-RU" sz="1800" dirty="0" smtClean="0"/>
              <a:t> и </a:t>
            </a:r>
            <a:r>
              <a:rPr lang="en-US" sz="1800" dirty="0" smtClean="0"/>
              <a:t>CO</a:t>
            </a:r>
            <a:r>
              <a:rPr lang="ru-RU" sz="1800" baseline="-25000" dirty="0" smtClean="0"/>
              <a:t>3</a:t>
            </a:r>
            <a:r>
              <a:rPr lang="ru-RU" sz="1800" baseline="30000" dirty="0" smtClean="0"/>
              <a:t>2-</a:t>
            </a:r>
            <a:endParaRPr lang="ru-RU" sz="1800" dirty="0" smtClean="0"/>
          </a:p>
          <a:p>
            <a:r>
              <a:rPr lang="ru-RU" sz="1800" dirty="0" smtClean="0"/>
              <a:t>3) </a:t>
            </a:r>
            <a:r>
              <a:rPr lang="en-US" sz="1800" dirty="0" smtClean="0"/>
              <a:t>H</a:t>
            </a:r>
            <a:r>
              <a:rPr lang="ru-RU" sz="1800" baseline="30000" dirty="0" smtClean="0"/>
              <a:t>+  </a:t>
            </a:r>
            <a:r>
              <a:rPr lang="ru-RU" sz="1800" dirty="0" smtClean="0"/>
              <a:t>и </a:t>
            </a:r>
            <a:r>
              <a:rPr lang="en-US" sz="1800" dirty="0" smtClean="0"/>
              <a:t>OH</a:t>
            </a:r>
            <a:r>
              <a:rPr lang="ru-RU" sz="1800" baseline="30000" dirty="0" smtClean="0"/>
              <a:t>-</a:t>
            </a:r>
            <a:endParaRPr lang="ru-RU" sz="1800" dirty="0" smtClean="0"/>
          </a:p>
          <a:p>
            <a:r>
              <a:rPr lang="ru-RU" sz="1800" dirty="0" smtClean="0"/>
              <a:t>4)</a:t>
            </a:r>
            <a:r>
              <a:rPr lang="en-US" sz="1800" dirty="0" smtClean="0"/>
              <a:t>Cu</a:t>
            </a:r>
            <a:r>
              <a:rPr lang="ru-RU" sz="1800" baseline="30000" dirty="0" smtClean="0"/>
              <a:t>2+ </a:t>
            </a:r>
            <a:r>
              <a:rPr lang="ru-RU" sz="1800" dirty="0" smtClean="0"/>
              <a:t> и </a:t>
            </a:r>
            <a:r>
              <a:rPr lang="en-US" sz="1800" dirty="0" smtClean="0"/>
              <a:t>S</a:t>
            </a:r>
            <a:r>
              <a:rPr lang="ru-RU" sz="1800" baseline="30000" dirty="0" smtClean="0"/>
              <a:t>2-</a:t>
            </a:r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33947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76672"/>
            <a:ext cx="5652120" cy="15031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4,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надо было выбрать правильный ответ, связанный с валентностью химических элементов. Степенью окисления химических элементов 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91880" y="1988840"/>
            <a:ext cx="5652120" cy="4639607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1900" b="1" dirty="0" smtClean="0"/>
              <a:t>Вещество, в котором степень окисления атом серы равна +4, имеет формулу</a:t>
            </a:r>
          </a:p>
          <a:p>
            <a:r>
              <a:rPr lang="en-US" sz="1900" dirty="0" smtClean="0"/>
              <a:t>1)H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SO</a:t>
            </a:r>
            <a:r>
              <a:rPr lang="en-US" sz="1900" baseline="-25000" dirty="0" smtClean="0"/>
              <a:t>4</a:t>
            </a:r>
            <a:endParaRPr lang="ru-RU" sz="1900" dirty="0" smtClean="0"/>
          </a:p>
          <a:p>
            <a:r>
              <a:rPr lang="en-US" sz="1900" dirty="0" smtClean="0"/>
              <a:t>2)H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S</a:t>
            </a:r>
            <a:endParaRPr lang="ru-RU" sz="1900" dirty="0" smtClean="0"/>
          </a:p>
          <a:p>
            <a:r>
              <a:rPr lang="en-US" sz="1900" dirty="0" smtClean="0"/>
              <a:t>3)SO</a:t>
            </a:r>
            <a:r>
              <a:rPr lang="en-US" sz="1900" baseline="-25000" dirty="0" smtClean="0"/>
              <a:t>2</a:t>
            </a:r>
            <a:endParaRPr lang="ru-RU" sz="1900" dirty="0" smtClean="0"/>
          </a:p>
          <a:p>
            <a:r>
              <a:rPr lang="en-US" sz="1900" dirty="0" smtClean="0"/>
              <a:t>4)CuSO</a:t>
            </a:r>
            <a:r>
              <a:rPr lang="en-US" sz="1900" baseline="-25000" dirty="0" smtClean="0"/>
              <a:t>4</a:t>
            </a:r>
            <a:endParaRPr lang="ru-RU" sz="1900" dirty="0" smtClean="0"/>
          </a:p>
          <a:p>
            <a:pPr>
              <a:buFont typeface="Arial" pitchFamily="34" charset="0"/>
              <a:buChar char="•"/>
            </a:pPr>
            <a:r>
              <a:rPr lang="ru-RU" sz="1900" b="1" dirty="0" smtClean="0"/>
              <a:t>Вещество, в котором степень окисления атомов азота равна +2, имеет формулы</a:t>
            </a:r>
          </a:p>
          <a:p>
            <a:r>
              <a:rPr lang="en-US" sz="1900" dirty="0" smtClean="0"/>
              <a:t>1)NO</a:t>
            </a:r>
            <a:endParaRPr lang="ru-RU" sz="1900" dirty="0" smtClean="0"/>
          </a:p>
          <a:p>
            <a:r>
              <a:rPr lang="en-US" sz="1900" dirty="0" smtClean="0"/>
              <a:t>2)AgNO</a:t>
            </a:r>
            <a:r>
              <a:rPr lang="en-US" sz="1900" baseline="-25000" dirty="0" smtClean="0"/>
              <a:t>3</a:t>
            </a:r>
            <a:endParaRPr lang="ru-RU" sz="1900" dirty="0" smtClean="0"/>
          </a:p>
          <a:p>
            <a:r>
              <a:rPr lang="en-US" sz="1900" dirty="0" smtClean="0"/>
              <a:t>3)NaNO</a:t>
            </a:r>
            <a:r>
              <a:rPr lang="en-US" sz="1900" baseline="-25000" dirty="0" smtClean="0"/>
              <a:t>2</a:t>
            </a:r>
            <a:endParaRPr lang="ru-RU" sz="1900" dirty="0" smtClean="0"/>
          </a:p>
          <a:p>
            <a:r>
              <a:rPr lang="en-US" sz="1900" dirty="0" smtClean="0"/>
              <a:t>4)N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O</a:t>
            </a:r>
            <a:r>
              <a:rPr lang="en-US" sz="1900" baseline="-25000" dirty="0" smtClean="0"/>
              <a:t>3</a:t>
            </a:r>
            <a:endParaRPr lang="ru-RU" sz="1900" dirty="0" smtClean="0"/>
          </a:p>
          <a:p>
            <a:pPr>
              <a:buFont typeface="Arial" pitchFamily="34" charset="0"/>
              <a:buChar char="•"/>
            </a:pPr>
            <a:r>
              <a:rPr lang="ru-RU" sz="1900" b="1" dirty="0" smtClean="0"/>
              <a:t>Такую же степень окисления, как и в </a:t>
            </a:r>
            <a:r>
              <a:rPr lang="en-US" sz="1900" b="1" dirty="0" smtClean="0"/>
              <a:t>N</a:t>
            </a:r>
            <a:r>
              <a:rPr lang="en-US" sz="1900" b="1" baseline="-25000" dirty="0" smtClean="0"/>
              <a:t>2</a:t>
            </a:r>
            <a:r>
              <a:rPr lang="en-US" sz="1900" b="1" dirty="0" smtClean="0"/>
              <a:t>O</a:t>
            </a:r>
            <a:r>
              <a:rPr lang="en-US" sz="1900" b="1" baseline="-25000" dirty="0" smtClean="0"/>
              <a:t>5</a:t>
            </a:r>
            <a:r>
              <a:rPr lang="ru-RU" sz="1900" b="1" dirty="0" smtClean="0"/>
              <a:t>, азот имеет в соединении</a:t>
            </a:r>
          </a:p>
          <a:p>
            <a:r>
              <a:rPr lang="ru-RU" sz="1900" dirty="0" smtClean="0"/>
              <a:t>1)</a:t>
            </a:r>
            <a:r>
              <a:rPr lang="en-US" sz="1900" dirty="0" smtClean="0"/>
              <a:t>NO</a:t>
            </a:r>
            <a:r>
              <a:rPr lang="en-US" sz="1900" baseline="-25000" dirty="0" smtClean="0"/>
              <a:t>2</a:t>
            </a:r>
            <a:endParaRPr lang="ru-RU" sz="1900" dirty="0" smtClean="0"/>
          </a:p>
          <a:p>
            <a:r>
              <a:rPr lang="en-US" sz="1900" dirty="0" smtClean="0"/>
              <a:t>2)HNO</a:t>
            </a:r>
            <a:r>
              <a:rPr lang="en-US" sz="1900" baseline="-25000" dirty="0" smtClean="0"/>
              <a:t>3</a:t>
            </a:r>
            <a:endParaRPr lang="ru-RU" sz="1900" dirty="0" smtClean="0"/>
          </a:p>
          <a:p>
            <a:r>
              <a:rPr lang="en-US" sz="1900" dirty="0" smtClean="0"/>
              <a:t>3)NH</a:t>
            </a:r>
            <a:r>
              <a:rPr lang="en-US" sz="1900" baseline="-25000" dirty="0" smtClean="0"/>
              <a:t>3</a:t>
            </a:r>
            <a:endParaRPr lang="ru-RU" sz="1900" dirty="0" smtClean="0"/>
          </a:p>
          <a:p>
            <a:r>
              <a:rPr lang="en-US" sz="1900" dirty="0" smtClean="0"/>
              <a:t>4)NH</a:t>
            </a:r>
            <a:r>
              <a:rPr lang="en-US" sz="1900" baseline="-25000" dirty="0" smtClean="0"/>
              <a:t>4</a:t>
            </a:r>
            <a:r>
              <a:rPr lang="en-US" sz="1900" dirty="0" smtClean="0"/>
              <a:t>Cl</a:t>
            </a:r>
            <a:endParaRPr lang="ru-RU" sz="19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baseline="-25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33947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84576" cy="10801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вызвали задания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1920" y="1412776"/>
            <a:ext cx="5184576" cy="5215671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№17  </a:t>
            </a:r>
            <a:r>
              <a:rPr lang="ru-RU" dirty="0" smtClean="0"/>
              <a:t>со знанием первоначальных понятий по органической химии</a:t>
            </a:r>
          </a:p>
          <a:p>
            <a:pPr lvl="0"/>
            <a:r>
              <a:rPr lang="ru-RU" b="1" dirty="0" smtClean="0"/>
              <a:t>Для уксусной кислоты верны следующие утверждения:</a:t>
            </a:r>
          </a:p>
          <a:p>
            <a:pPr marL="352044" lvl="0" indent="-342900"/>
            <a:r>
              <a:rPr lang="ru-RU" dirty="0" smtClean="0"/>
              <a:t>1) В молекуле содержится два атома кислорода</a:t>
            </a:r>
          </a:p>
          <a:p>
            <a:pPr marL="352044" lvl="0" indent="-342900"/>
            <a:r>
              <a:rPr lang="ru-RU" dirty="0" smtClean="0"/>
              <a:t>2) все атомы в молекуле соединены одинарными связями</a:t>
            </a:r>
          </a:p>
          <a:p>
            <a:pPr marL="352044" lvl="0" indent="-342900"/>
            <a:r>
              <a:rPr lang="ru-RU" dirty="0" smtClean="0"/>
              <a:t>3) Не растворяется в воде</a:t>
            </a:r>
          </a:p>
          <a:p>
            <a:pPr marL="352044" lvl="0" indent="-342900"/>
            <a:r>
              <a:rPr lang="ru-RU" dirty="0" smtClean="0"/>
              <a:t>4) Реагирует с медью</a:t>
            </a:r>
          </a:p>
          <a:p>
            <a:pPr marL="352044" lvl="0" indent="-342900"/>
            <a:r>
              <a:rPr lang="ru-RU" dirty="0" smtClean="0"/>
              <a:t>5) Вступает в реакцию с карбонатом кальция</a:t>
            </a:r>
          </a:p>
          <a:p>
            <a:r>
              <a:rPr lang="ru-RU" b="1" dirty="0" smtClean="0"/>
              <a:t>№ 18 </a:t>
            </a:r>
            <a:r>
              <a:rPr lang="ru-RU" dirty="0" smtClean="0"/>
              <a:t>со знанием качественных реакций на катионы и анионы</a:t>
            </a:r>
          </a:p>
          <a:p>
            <a:r>
              <a:rPr lang="ru-RU" b="1" dirty="0" smtClean="0"/>
              <a:t>Вещества                       Реактивы</a:t>
            </a:r>
          </a:p>
          <a:p>
            <a:r>
              <a:rPr lang="ru-RU" dirty="0" smtClean="0"/>
              <a:t>А)</a:t>
            </a:r>
            <a:r>
              <a:rPr lang="en-US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  и </a:t>
            </a:r>
            <a:r>
              <a:rPr lang="en-US" dirty="0" smtClean="0"/>
              <a:t>K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      1)</a:t>
            </a:r>
            <a:r>
              <a:rPr lang="en-US" dirty="0" err="1" smtClean="0"/>
              <a:t>AgNO</a:t>
            </a:r>
            <a:r>
              <a:rPr lang="ru-RU" baseline="-25000" dirty="0" smtClean="0"/>
              <a:t>3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en-US" dirty="0" smtClean="0"/>
              <a:t>)BaCl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ru-RU" dirty="0" smtClean="0"/>
              <a:t>и </a:t>
            </a:r>
            <a:r>
              <a:rPr lang="en-US" dirty="0" smtClean="0"/>
              <a:t>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             </a:t>
            </a:r>
            <a:r>
              <a:rPr lang="en-US" dirty="0" smtClean="0"/>
              <a:t>2)Na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)Na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  </a:t>
            </a:r>
            <a:r>
              <a:rPr lang="ru-RU" dirty="0" smtClean="0"/>
              <a:t>и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             </a:t>
            </a:r>
            <a:r>
              <a:rPr lang="en-US" dirty="0" smtClean="0"/>
              <a:t>3)</a:t>
            </a:r>
            <a:r>
              <a:rPr lang="en-US" dirty="0" err="1" smtClean="0"/>
              <a:t>HCl</a:t>
            </a:r>
            <a:endParaRPr lang="ru-RU" dirty="0" smtClean="0"/>
          </a:p>
          <a:p>
            <a:r>
              <a:rPr lang="en-US" dirty="0" smtClean="0"/>
              <a:t>                                        </a:t>
            </a:r>
            <a:r>
              <a:rPr lang="ru-RU" dirty="0" smtClean="0"/>
              <a:t>       </a:t>
            </a:r>
            <a:r>
              <a:rPr lang="en-US" dirty="0" smtClean="0"/>
              <a:t>4) </a:t>
            </a:r>
            <a:r>
              <a:rPr lang="ru-RU" dirty="0" smtClean="0"/>
              <a:t>фенолфталеин</a:t>
            </a:r>
          </a:p>
          <a:p>
            <a:r>
              <a:rPr lang="ru-RU" b="1" dirty="0" smtClean="0"/>
              <a:t>№ 19 </a:t>
            </a:r>
            <a:r>
              <a:rPr lang="ru-RU" dirty="0" smtClean="0"/>
              <a:t>со знанием химических свойств простых и сложных веществ, их общих и особенных свойств </a:t>
            </a:r>
          </a:p>
          <a:p>
            <a:r>
              <a:rPr lang="ru-RU" b="1" dirty="0" smtClean="0"/>
              <a:t>Формула вещества            Реагенты</a:t>
            </a:r>
          </a:p>
          <a:p>
            <a:r>
              <a:rPr lang="ru-RU" dirty="0" smtClean="0"/>
              <a:t>А</a:t>
            </a:r>
            <a:r>
              <a:rPr lang="en-US" dirty="0" smtClean="0"/>
              <a:t>)S                                    1)FeCl</a:t>
            </a:r>
            <a:r>
              <a:rPr lang="en-US" baseline="-25000" dirty="0" smtClean="0"/>
              <a:t>3</a:t>
            </a:r>
            <a:r>
              <a:rPr lang="en-US" dirty="0" smtClean="0"/>
              <a:t>,SO</a:t>
            </a:r>
            <a:r>
              <a:rPr lang="en-US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en-US" dirty="0" smtClean="0"/>
              <a:t>) CuSO</a:t>
            </a:r>
            <a:r>
              <a:rPr lang="en-US" baseline="-25000" dirty="0" smtClean="0"/>
              <a:t>4</a:t>
            </a:r>
            <a:r>
              <a:rPr lang="en-US" dirty="0" smtClean="0"/>
              <a:t>                           2) O</a:t>
            </a:r>
            <a:r>
              <a:rPr lang="en-US" baseline="-25000" dirty="0" smtClean="0"/>
              <a:t>2</a:t>
            </a:r>
            <a:r>
              <a:rPr lang="en-US" dirty="0" smtClean="0"/>
              <a:t>, Zn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 err="1" smtClean="0"/>
              <a:t>NaOH</a:t>
            </a:r>
            <a:r>
              <a:rPr lang="en-US" dirty="0" smtClean="0"/>
              <a:t>                           3) Fe,BaCl</a:t>
            </a:r>
            <a:r>
              <a:rPr lang="en-US" baseline="-25000" dirty="0" smtClean="0"/>
              <a:t>2</a:t>
            </a:r>
            <a:endParaRPr lang="ru-RU" dirty="0" smtClean="0"/>
          </a:p>
          <a:p>
            <a:r>
              <a:rPr lang="en-US" dirty="0" smtClean="0"/>
              <a:t>                                           4) Ag, </a:t>
            </a:r>
            <a:r>
              <a:rPr lang="en-US" dirty="0" err="1" smtClean="0"/>
              <a:t>CaO</a:t>
            </a:r>
            <a:endParaRPr lang="ru-RU" dirty="0" smtClean="0"/>
          </a:p>
          <a:p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69951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вызвали задания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472608" cy="5215671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b="1" u="sng" dirty="0" smtClean="0"/>
              <a:t>№ 22.  </a:t>
            </a:r>
            <a:r>
              <a:rPr lang="ru-RU" dirty="0" smtClean="0"/>
              <a:t>Химические свойства простых веществ.</a:t>
            </a:r>
          </a:p>
          <a:p>
            <a:r>
              <a:rPr lang="ru-RU" dirty="0" smtClean="0"/>
              <a:t>Химические свойства сложных веществ.</a:t>
            </a:r>
          </a:p>
          <a:p>
            <a:r>
              <a:rPr lang="ru-RU" dirty="0" smtClean="0"/>
              <a:t>Взаимосвязь различных классов неорганических веществ. Реакции ионного обмена и условия их осуществления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Для проведения эксперимента предложены следующие реактивы</a:t>
            </a:r>
            <a:r>
              <a:rPr lang="ru-RU" dirty="0" smtClean="0"/>
              <a:t>: </a:t>
            </a:r>
            <a:r>
              <a:rPr lang="en-US" dirty="0" smtClean="0"/>
              <a:t>Fe, Zn; </a:t>
            </a:r>
            <a:r>
              <a:rPr lang="ru-RU" dirty="0" smtClean="0"/>
              <a:t>растворы</a:t>
            </a:r>
            <a:r>
              <a:rPr lang="en-US" dirty="0" smtClean="0"/>
              <a:t>: FeSO</a:t>
            </a:r>
            <a:r>
              <a:rPr lang="en-US" baseline="-25000" dirty="0" smtClean="0"/>
              <a:t>4</a:t>
            </a:r>
            <a:r>
              <a:rPr lang="en-US" dirty="0" smtClean="0"/>
              <a:t>,Fe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NaOH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. </a:t>
            </a:r>
            <a:endParaRPr lang="ru-RU" dirty="0" smtClean="0"/>
          </a:p>
          <a:p>
            <a:r>
              <a:rPr lang="ru-RU" dirty="0" smtClean="0"/>
              <a:t>Используя воду и необходимые вещества из этого списка, получите в две стадии </a:t>
            </a:r>
            <a:r>
              <a:rPr lang="ru-RU" b="1" dirty="0" err="1" smtClean="0"/>
              <a:t>гидроксид</a:t>
            </a:r>
            <a:r>
              <a:rPr lang="ru-RU" b="1" dirty="0" smtClean="0"/>
              <a:t> железа (</a:t>
            </a:r>
            <a:r>
              <a:rPr lang="en-US" b="1" dirty="0" smtClean="0"/>
              <a:t>II)</a:t>
            </a:r>
            <a:r>
              <a:rPr lang="ru-RU" b="1" dirty="0" smtClean="0"/>
              <a:t>. </a:t>
            </a:r>
            <a:r>
              <a:rPr lang="ru-RU" dirty="0" smtClean="0"/>
              <a:t>Опишите признаки проводимых реакций. Для второй реакции напишите сокращенное ионное уравнение.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Даны вещества: </a:t>
            </a:r>
            <a:r>
              <a:rPr lang="en-US" b="1" dirty="0" smtClean="0"/>
              <a:t>AgNO</a:t>
            </a:r>
            <a:r>
              <a:rPr lang="en-US" b="1" baseline="-25000" dirty="0" smtClean="0"/>
              <a:t>3</a:t>
            </a:r>
            <a:r>
              <a:rPr lang="en-US" b="1" dirty="0" smtClean="0"/>
              <a:t>, CuSO</a:t>
            </a:r>
            <a:r>
              <a:rPr lang="en-US" b="1" baseline="-25000" dirty="0" smtClean="0"/>
              <a:t>4</a:t>
            </a:r>
            <a:r>
              <a:rPr lang="en-US" b="1" dirty="0" smtClean="0"/>
              <a:t>, </a:t>
            </a:r>
            <a:r>
              <a:rPr lang="en-US" b="1" dirty="0" err="1" smtClean="0"/>
              <a:t>NaCl</a:t>
            </a:r>
            <a:r>
              <a:rPr lang="en-US" b="1" dirty="0" smtClean="0"/>
              <a:t>, </a:t>
            </a:r>
            <a:r>
              <a:rPr lang="en-US" b="1" dirty="0" err="1" smtClean="0"/>
              <a:t>NaOH</a:t>
            </a:r>
            <a:r>
              <a:rPr lang="en-US" b="1" dirty="0" smtClean="0"/>
              <a:t>, </a:t>
            </a:r>
            <a:r>
              <a:rPr lang="ru-RU" b="1" dirty="0" smtClean="0"/>
              <a:t>раствор </a:t>
            </a:r>
            <a:r>
              <a:rPr lang="en-US" b="1" dirty="0" err="1" smtClean="0"/>
              <a:t>HCl</a:t>
            </a:r>
            <a:r>
              <a:rPr lang="ru-RU" b="1" dirty="0" smtClean="0"/>
              <a:t>. </a:t>
            </a:r>
            <a:r>
              <a:rPr lang="ru-RU" dirty="0" smtClean="0"/>
              <a:t>Используя воду и необходимые вещества только из этого списка, получите в две стадии </a:t>
            </a:r>
            <a:r>
              <a:rPr lang="ru-RU" b="1" dirty="0" smtClean="0"/>
              <a:t>раствор хлорида меди (</a:t>
            </a:r>
            <a:r>
              <a:rPr lang="en-US" b="1" dirty="0" smtClean="0"/>
              <a:t>II</a:t>
            </a:r>
            <a:r>
              <a:rPr lang="ru-RU" b="1" dirty="0" smtClean="0"/>
              <a:t>)</a:t>
            </a:r>
            <a:r>
              <a:rPr lang="ru-RU" dirty="0" smtClean="0"/>
              <a:t>. Опишите признаки проводимых реакций. Для второй реакции напишите сокращенное ионное уравнение реакции.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Даны вещества:</a:t>
            </a:r>
            <a:r>
              <a:rPr lang="en-US" dirty="0" smtClean="0"/>
              <a:t> Cu, </a:t>
            </a:r>
            <a:r>
              <a:rPr lang="en-US" dirty="0" err="1" smtClean="0"/>
              <a:t>CuO</a:t>
            </a:r>
            <a:r>
              <a:rPr lang="en-US" dirty="0" smtClean="0"/>
              <a:t>,  </a:t>
            </a:r>
            <a:r>
              <a:rPr lang="en-US" dirty="0" err="1" smtClean="0"/>
              <a:t>NaCl</a:t>
            </a:r>
            <a:r>
              <a:rPr lang="en-US" dirty="0" smtClean="0"/>
              <a:t>, BaCl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ru-RU" dirty="0" err="1" smtClean="0"/>
              <a:t>р</a:t>
            </a:r>
            <a:r>
              <a:rPr lang="en-US" dirty="0" smtClean="0"/>
              <a:t>-</a:t>
            </a:r>
            <a:r>
              <a:rPr lang="ru-RU" dirty="0" err="1" smtClean="0"/>
              <a:t>р</a:t>
            </a:r>
            <a:r>
              <a:rPr lang="en-US" dirty="0" smtClean="0"/>
              <a:t>),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ru-RU" baseline="-25000" dirty="0" smtClean="0"/>
              <a:t>.  </a:t>
            </a:r>
            <a:endParaRPr lang="ru-RU" dirty="0" smtClean="0"/>
          </a:p>
          <a:p>
            <a:r>
              <a:rPr lang="ru-RU" dirty="0" smtClean="0"/>
              <a:t>Используя воду и необходимые </a:t>
            </a:r>
            <a:r>
              <a:rPr lang="ru-RU" dirty="0" err="1" smtClean="0"/>
              <a:t>вещсетва</a:t>
            </a:r>
            <a:r>
              <a:rPr lang="ru-RU" dirty="0" smtClean="0"/>
              <a:t> </a:t>
            </a:r>
            <a:r>
              <a:rPr lang="ru-RU" dirty="0" smtClean="0"/>
              <a:t>только из этого списка, получите в две стадии </a:t>
            </a:r>
            <a:r>
              <a:rPr lang="ru-RU" b="1" dirty="0" smtClean="0"/>
              <a:t>хлорид меди (</a:t>
            </a:r>
            <a:r>
              <a:rPr lang="en-US" b="1" dirty="0" smtClean="0"/>
              <a:t>II</a:t>
            </a:r>
            <a:r>
              <a:rPr lang="ru-RU" b="1" dirty="0" smtClean="0"/>
              <a:t>). </a:t>
            </a:r>
            <a:r>
              <a:rPr lang="ru-RU" dirty="0" smtClean="0"/>
              <a:t>Опишите признаки проводимых реакций. Для второй реакции напишите сокращенное ионное уравнение реакции.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степень окисления химических элементов в сложных веществах, 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роли химического элемента в окислительно-восстановительной реакции;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расстановка коэффициентов в  уравнениях окислительно-восстановительных реакций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метод электронного баланса, составьте уравнение реакции</a:t>
            </a:r>
          </a:p>
          <a:p>
            <a:pPr>
              <a:buNone/>
            </a:pPr>
            <a:r>
              <a:rPr lang="en-US" sz="1600" b="1" dirty="0" smtClean="0"/>
              <a:t>Br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KI + 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 → KIO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 +</a:t>
            </a:r>
            <a:r>
              <a:rPr lang="en-US" sz="1600" b="1" dirty="0" err="1" smtClean="0"/>
              <a:t>HBr</a:t>
            </a:r>
            <a:r>
              <a:rPr lang="ru-RU" sz="1600" b="1" dirty="0" smtClean="0"/>
              <a:t>          </a:t>
            </a:r>
            <a:r>
              <a:rPr lang="ru-RU" sz="1600" dirty="0" smtClean="0"/>
              <a:t>Определите окислитель и восстановитель.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Элементы ответа: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 электронный баланс:</a:t>
            </a:r>
          </a:p>
          <a:p>
            <a:pPr>
              <a:buNone/>
            </a:pPr>
            <a:r>
              <a:rPr lang="ru-RU" sz="1600" dirty="0" smtClean="0"/>
              <a:t>3| </a:t>
            </a:r>
            <a:r>
              <a:rPr lang="en-US" sz="1600" dirty="0" smtClean="0"/>
              <a:t>Br</a:t>
            </a:r>
            <a:r>
              <a:rPr lang="en-US" sz="1600" b="1" baseline="-25000" dirty="0" smtClean="0"/>
              <a:t>2</a:t>
            </a:r>
            <a:r>
              <a:rPr lang="ru-RU" sz="1600" baseline="30000" dirty="0" smtClean="0"/>
              <a:t>0</a:t>
            </a:r>
            <a:r>
              <a:rPr lang="ru-RU" sz="1600" dirty="0" smtClean="0"/>
              <a:t> + </a:t>
            </a:r>
            <a:r>
              <a:rPr lang="ru-RU" sz="1600" b="1" dirty="0" smtClean="0"/>
              <a:t>2</a:t>
            </a:r>
            <a:r>
              <a:rPr lang="en-US" sz="1600" dirty="0" smtClean="0"/>
              <a:t>ē →</a:t>
            </a:r>
            <a:r>
              <a:rPr lang="en-US" sz="1600" b="1" dirty="0" smtClean="0"/>
              <a:t>2</a:t>
            </a:r>
            <a:r>
              <a:rPr lang="en-US" sz="1600" dirty="0" smtClean="0"/>
              <a:t> Br</a:t>
            </a:r>
            <a:r>
              <a:rPr lang="en-US" sz="1600" baseline="30000" dirty="0" smtClean="0"/>
              <a:t>-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1|I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- 6ē → I</a:t>
            </a:r>
            <a:r>
              <a:rPr lang="en-US" sz="1600" baseline="30000" dirty="0" smtClean="0"/>
              <a:t>+5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Указано, что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степени окисления -1 (или </a:t>
            </a:r>
            <a:r>
              <a:rPr lang="en-US" sz="1600" dirty="0" smtClean="0"/>
              <a:t>KI</a:t>
            </a:r>
            <a:r>
              <a:rPr lang="ru-RU" sz="1600" dirty="0" smtClean="0"/>
              <a:t>) является восстановителем, а бром в степени окисления 0 (или </a:t>
            </a:r>
            <a:r>
              <a:rPr lang="en-US" sz="1600" dirty="0" smtClean="0"/>
              <a:t>Br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) – окислителем.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Составлено уравнение реакции:</a:t>
            </a:r>
          </a:p>
          <a:p>
            <a:pPr marL="452628" indent="-342900">
              <a:buNone/>
            </a:pPr>
            <a:r>
              <a:rPr lang="ru-RU" sz="1600" dirty="0" smtClean="0"/>
              <a:t>3</a:t>
            </a:r>
            <a:r>
              <a:rPr lang="en-US" sz="1600" dirty="0" smtClean="0"/>
              <a:t>Br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+ KI + </a:t>
            </a:r>
            <a:r>
              <a:rPr lang="ru-RU" sz="1600" dirty="0" smtClean="0"/>
              <a:t>3</a:t>
            </a:r>
            <a:r>
              <a:rPr lang="en-US" sz="1600" dirty="0" smtClean="0"/>
              <a:t>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 → KIO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+</a:t>
            </a:r>
            <a:r>
              <a:rPr lang="ru-RU" sz="1600" dirty="0" smtClean="0"/>
              <a:t>6</a:t>
            </a:r>
            <a:r>
              <a:rPr lang="en-US" sz="1600" dirty="0" err="1" smtClean="0"/>
              <a:t>HBr</a:t>
            </a:r>
            <a:endParaRPr lang="ru-RU" sz="1600" dirty="0" smtClean="0"/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Используя метод электронного баланса, составьте уравнение реакции</a:t>
            </a:r>
          </a:p>
          <a:p>
            <a:pPr marL="452628" indent="-342900">
              <a:buNone/>
            </a:pPr>
            <a:r>
              <a:rPr lang="en-US" sz="1600" b="1" dirty="0" err="1" smtClean="0"/>
              <a:t>HCl</a:t>
            </a:r>
            <a:r>
              <a:rPr lang="en-US" sz="1600" b="1" dirty="0" smtClean="0"/>
              <a:t> + MnO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→ MnCl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</a:t>
            </a:r>
            <a:r>
              <a:rPr lang="ru-RU" sz="1600" b="1" dirty="0" smtClean="0"/>
              <a:t> </a:t>
            </a:r>
            <a:r>
              <a:rPr lang="ru-RU" sz="1600" dirty="0" smtClean="0"/>
              <a:t>Определите окислитель и восстановитель.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Элементы ответа: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 электронный баланс:</a:t>
            </a:r>
          </a:p>
          <a:p>
            <a:pPr>
              <a:buNone/>
            </a:pPr>
            <a:r>
              <a:rPr lang="en-US" sz="1600" dirty="0" smtClean="0"/>
              <a:t>1| Mn</a:t>
            </a:r>
            <a:r>
              <a:rPr lang="en-US" sz="1600" baseline="30000" dirty="0" smtClean="0"/>
              <a:t>+4</a:t>
            </a:r>
            <a:r>
              <a:rPr lang="en-US" sz="1600" dirty="0" smtClean="0"/>
              <a:t> + 2ē → Mn</a:t>
            </a:r>
            <a:r>
              <a:rPr lang="en-US" sz="1600" baseline="30000" dirty="0" smtClean="0"/>
              <a:t>+2</a:t>
            </a:r>
            <a:endParaRPr lang="ru-RU" sz="1600" dirty="0" smtClean="0"/>
          </a:p>
          <a:p>
            <a:pPr>
              <a:buNone/>
            </a:pPr>
            <a:r>
              <a:rPr lang="en-US" sz="1600" dirty="0" smtClean="0"/>
              <a:t>1|</a:t>
            </a:r>
            <a:r>
              <a:rPr lang="en-US" sz="1600" b="1" dirty="0" smtClean="0"/>
              <a:t>2</a:t>
            </a:r>
            <a:r>
              <a:rPr lang="en-US" sz="1600" dirty="0" smtClean="0"/>
              <a:t>Cl</a:t>
            </a:r>
            <a:r>
              <a:rPr lang="en-US" sz="1600" baseline="30000" dirty="0" smtClean="0"/>
              <a:t>-1 </a:t>
            </a:r>
            <a:r>
              <a:rPr lang="en-US" sz="1600" dirty="0" smtClean="0"/>
              <a:t>- </a:t>
            </a:r>
            <a:r>
              <a:rPr lang="en-US" sz="1600" b="1" dirty="0" smtClean="0"/>
              <a:t>2</a:t>
            </a:r>
            <a:r>
              <a:rPr lang="en-US" sz="1600" dirty="0" smtClean="0"/>
              <a:t>ē → Cl</a:t>
            </a:r>
            <a:r>
              <a:rPr lang="en-US" sz="1600" b="1" baseline="-25000" dirty="0" smtClean="0"/>
              <a:t>2</a:t>
            </a:r>
            <a:r>
              <a:rPr lang="en-US" sz="1600" baseline="30000" dirty="0" smtClean="0"/>
              <a:t>0</a:t>
            </a:r>
          </a:p>
          <a:p>
            <a:pPr marL="0" indent="-3429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Указано, что хлор в степени окисления -1 (или </a:t>
            </a:r>
            <a:r>
              <a:rPr lang="en-US" sz="1600" dirty="0" err="1" smtClean="0"/>
              <a:t>HCl</a:t>
            </a:r>
            <a:r>
              <a:rPr lang="ru-RU" sz="1600" dirty="0" smtClean="0"/>
              <a:t>) является восстановителем, а марганец в с степени окисления +4 (или </a:t>
            </a:r>
            <a:r>
              <a:rPr lang="en-US" sz="1600" dirty="0" smtClean="0"/>
              <a:t>MnO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) – окислителем.</a:t>
            </a:r>
          </a:p>
          <a:p>
            <a:pPr marL="0" indent="-342900">
              <a:spcBef>
                <a:spcPts val="0"/>
              </a:spcBef>
              <a:buNone/>
            </a:pPr>
            <a:r>
              <a:rPr lang="ru-RU" sz="1600" dirty="0" smtClean="0"/>
              <a:t>4</a:t>
            </a:r>
            <a:r>
              <a:rPr lang="en-US" sz="1600" b="1" dirty="0" err="1" smtClean="0"/>
              <a:t>HCl</a:t>
            </a:r>
            <a:r>
              <a:rPr lang="en-US" sz="1600" b="1" dirty="0" smtClean="0"/>
              <a:t> + MnO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→ MnCl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Cl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 + </a:t>
            </a:r>
            <a:r>
              <a:rPr lang="ru-RU" sz="1600" dirty="0" smtClean="0"/>
              <a:t>2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Задание № 21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формул веществ;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составление уравнений реакций;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вычисление массовой доли растворенного вещества в растворе;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вычисление массы и количества вещества;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объема газа;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Вычислите массу осадка, который образуется при действии раствора избытка хлорида меди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на 80 г 10% раствора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натрия.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К 170 г раствора с массовой долей нитрата серебра 3% добавили избыток хлорида алюминия. Вычислите массу образовавшегося осадка.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/>
              <a:t>Раствор </a:t>
            </a:r>
            <a:r>
              <a:rPr lang="ru-RU" sz="2000" dirty="0" smtClean="0"/>
              <a:t>азотной кислоты массой 25,2 г и массовой долей 10% прилили к избытку карбоната магния. Вычислите объем выделившегося газа.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случае если в записи уравнения реакции допущена ошибка в расстановке коэффициентов, которая привела к ошибке в арифметических расчетах, то оценка задания снижается на 1 балл.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>химические свойства простых и сложных веществ;</a:t>
            </a:r>
          </a:p>
          <a:p>
            <a:pPr lvl="0"/>
            <a:r>
              <a:rPr lang="ru-RU" sz="1800" dirty="0" smtClean="0"/>
              <a:t>качественные реакций на ионы: иодид, хлорид, сульфат, карбонат-ион, ион аммония;</a:t>
            </a:r>
          </a:p>
          <a:p>
            <a:pPr lvl="0"/>
            <a:r>
              <a:rPr lang="ru-RU" sz="1800" dirty="0" smtClean="0"/>
              <a:t>признаки, сопровождающие качественные реакции;</a:t>
            </a:r>
          </a:p>
          <a:p>
            <a:pPr lvl="0"/>
            <a:r>
              <a:rPr lang="ru-RU" sz="1800" dirty="0" smtClean="0"/>
              <a:t>составление уравнений химических реакций;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Пример 1: </a:t>
            </a:r>
            <a:r>
              <a:rPr lang="ru-RU" sz="1800" b="1" dirty="0" smtClean="0"/>
              <a:t>Даны вещества: </a:t>
            </a:r>
            <a:r>
              <a:rPr lang="en-US" sz="1800" b="1" dirty="0" smtClean="0"/>
              <a:t>AgNO</a:t>
            </a:r>
            <a:r>
              <a:rPr lang="en-US" sz="1800" b="1" baseline="-25000" dirty="0" smtClean="0"/>
              <a:t>3</a:t>
            </a:r>
            <a:r>
              <a:rPr lang="en-US" sz="1800" b="1" dirty="0" smtClean="0"/>
              <a:t>, CuSO</a:t>
            </a:r>
            <a:r>
              <a:rPr lang="en-US" sz="1800" b="1" baseline="-25000" dirty="0" smtClean="0"/>
              <a:t>4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NaCl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NaOH</a:t>
            </a:r>
            <a:r>
              <a:rPr lang="en-US" sz="1800" b="1" dirty="0" smtClean="0"/>
              <a:t>, </a:t>
            </a:r>
            <a:r>
              <a:rPr lang="ru-RU" sz="1800" b="1" dirty="0" smtClean="0"/>
              <a:t>раствор </a:t>
            </a:r>
            <a:r>
              <a:rPr lang="en-US" sz="1800" b="1" dirty="0" err="1" smtClean="0"/>
              <a:t>HCl</a:t>
            </a:r>
            <a:r>
              <a:rPr lang="ru-RU" sz="1800" b="1" dirty="0" smtClean="0"/>
              <a:t>. </a:t>
            </a:r>
            <a:r>
              <a:rPr lang="ru-RU" sz="1800" dirty="0" smtClean="0"/>
              <a:t>Используя воду и необходимые вещества только из этого списка, получите в две стадии </a:t>
            </a:r>
            <a:r>
              <a:rPr lang="ru-RU" sz="1800" b="1" dirty="0" smtClean="0"/>
              <a:t>раствор хлорида меди (</a:t>
            </a:r>
            <a:r>
              <a:rPr lang="en-US" sz="1800" b="1" dirty="0" smtClean="0"/>
              <a:t>II</a:t>
            </a:r>
            <a:r>
              <a:rPr lang="ru-RU" sz="1800" b="1" dirty="0" smtClean="0"/>
              <a:t>)</a:t>
            </a:r>
            <a:r>
              <a:rPr lang="ru-RU" sz="1800" dirty="0" smtClean="0"/>
              <a:t>. Опишите признаки проводимых реакций. Для второй реакции напишите сокращенное ионное уравнение реакции.</a:t>
            </a:r>
          </a:p>
          <a:p>
            <a:pPr>
              <a:buNone/>
            </a:pPr>
            <a:r>
              <a:rPr lang="ru-RU" sz="1800" dirty="0" smtClean="0"/>
              <a:t>Составлены два уравнения реакций:</a:t>
            </a:r>
          </a:p>
          <a:p>
            <a:pPr>
              <a:buNone/>
            </a:pPr>
            <a:r>
              <a:rPr lang="ru-RU" sz="1800" dirty="0" smtClean="0"/>
              <a:t>1)</a:t>
            </a:r>
            <a:r>
              <a:rPr lang="en-US" sz="1800" dirty="0" smtClean="0"/>
              <a:t> 2NaOH + CuSO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=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+ Cu(OH)</a:t>
            </a:r>
            <a:r>
              <a:rPr lang="en-US" sz="1800" baseline="-25000" dirty="0" smtClean="0"/>
              <a:t>2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2)</a:t>
            </a:r>
            <a:r>
              <a:rPr lang="en-US" sz="1800" dirty="0" smtClean="0"/>
              <a:t>Cu(OH)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+ 2HCl = CuCl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Описаны признаки протекания реакций:</a:t>
            </a:r>
          </a:p>
          <a:p>
            <a:pPr>
              <a:buNone/>
            </a:pPr>
            <a:r>
              <a:rPr lang="ru-RU" sz="1800" dirty="0" smtClean="0"/>
              <a:t>3)Для первой реакции выпадение </a:t>
            </a:r>
            <a:r>
              <a:rPr lang="ru-RU" sz="1800" b="1" dirty="0" smtClean="0"/>
              <a:t>голубого</a:t>
            </a:r>
            <a:r>
              <a:rPr lang="ru-RU" sz="1800" dirty="0" smtClean="0"/>
              <a:t> осадка</a:t>
            </a:r>
          </a:p>
          <a:p>
            <a:pPr>
              <a:buNone/>
            </a:pPr>
            <a:r>
              <a:rPr lang="ru-RU" sz="1800" dirty="0" smtClean="0"/>
              <a:t>4)Для второй реакции: растворение осадка, образование раствора </a:t>
            </a:r>
            <a:r>
              <a:rPr lang="ru-RU" sz="1800" b="1" dirty="0" smtClean="0"/>
              <a:t>сине-зеленого</a:t>
            </a:r>
            <a:r>
              <a:rPr lang="ru-RU" sz="1800" dirty="0" smtClean="0"/>
              <a:t> цвета;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1800" dirty="0" smtClean="0"/>
              <a:t>Cu(OH)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+ 2H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= Cu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+ 2H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380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Пример 2.</a:t>
            </a:r>
          </a:p>
          <a:p>
            <a:pPr marL="0" indent="-457200">
              <a:buNone/>
            </a:pPr>
            <a:r>
              <a:rPr lang="ru-RU" sz="1800" b="1" dirty="0" smtClean="0"/>
              <a:t> Для проведения эксперимента предложены следующие реактивы</a:t>
            </a:r>
            <a:r>
              <a:rPr lang="ru-RU" sz="1800" dirty="0" smtClean="0"/>
              <a:t>: </a:t>
            </a:r>
            <a:r>
              <a:rPr lang="en-US" sz="1800" dirty="0" smtClean="0"/>
              <a:t>Fe, Zn; </a:t>
            </a:r>
            <a:r>
              <a:rPr lang="ru-RU" sz="1800" dirty="0" smtClean="0"/>
              <a:t>растворы</a:t>
            </a:r>
            <a:r>
              <a:rPr lang="en-US" sz="1800" dirty="0" smtClean="0"/>
              <a:t>: 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,Fe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, </a:t>
            </a:r>
            <a:r>
              <a:rPr lang="en-US" sz="1800" dirty="0" err="1" smtClean="0"/>
              <a:t>NaOH</a:t>
            </a:r>
            <a:r>
              <a:rPr lang="en-US" sz="1800" dirty="0" smtClean="0"/>
              <a:t>,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ru-RU" sz="1800" baseline="-25000" dirty="0" smtClean="0"/>
              <a:t>. </a:t>
            </a:r>
            <a:endParaRPr lang="ru-RU" sz="1800" dirty="0" smtClean="0"/>
          </a:p>
          <a:p>
            <a:pPr marL="0" indent="-457200">
              <a:buNone/>
            </a:pPr>
            <a:r>
              <a:rPr lang="ru-RU" sz="1800" dirty="0" smtClean="0"/>
              <a:t>Используя воду и необходимые вещества из этого списка, получите в две стадии </a:t>
            </a:r>
            <a:r>
              <a:rPr lang="ru-RU" sz="1800" b="1" dirty="0" err="1" smtClean="0"/>
              <a:t>гидроксид</a:t>
            </a:r>
            <a:r>
              <a:rPr lang="ru-RU" sz="1800" b="1" dirty="0" smtClean="0"/>
              <a:t> железа (</a:t>
            </a:r>
            <a:r>
              <a:rPr lang="en-US" sz="1800" b="1" dirty="0" smtClean="0"/>
              <a:t>II)</a:t>
            </a:r>
            <a:r>
              <a:rPr lang="ru-RU" sz="1800" b="1" dirty="0" smtClean="0"/>
              <a:t>. </a:t>
            </a:r>
            <a:r>
              <a:rPr lang="ru-RU" sz="1800" dirty="0" smtClean="0"/>
              <a:t>Опишите признаки проводимых реакций. Для второй реакции напишите сокращенное ионное уравнение.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/>
              <a:t>Составлены два уравнения реакций:</a:t>
            </a:r>
          </a:p>
          <a:p>
            <a:pPr>
              <a:buNone/>
            </a:pPr>
            <a:r>
              <a:rPr lang="ru-RU" sz="1800" dirty="0" smtClean="0"/>
              <a:t>1)</a:t>
            </a:r>
            <a:r>
              <a:rPr lang="en-US" sz="1800" dirty="0" smtClean="0"/>
              <a:t> Fe + Fe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= 3FeSO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ru-RU" sz="1800" dirty="0" smtClean="0"/>
              <a:t>или </a:t>
            </a:r>
            <a:r>
              <a:rPr lang="en-US" sz="1800" dirty="0" smtClean="0"/>
              <a:t>Fe + 2NaOH 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 +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2)</a:t>
            </a:r>
            <a:r>
              <a:rPr lang="en-US" sz="1800" dirty="0" smtClean="0"/>
              <a:t>FeSO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+ 2NaOH 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 + Na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endParaRPr lang="ru-RU" sz="1800" baseline="-25000" dirty="0" smtClean="0"/>
          </a:p>
          <a:p>
            <a:pPr>
              <a:buNone/>
            </a:pPr>
            <a:r>
              <a:rPr lang="ru-RU" sz="1800" dirty="0" smtClean="0"/>
              <a:t>Описаны признаки протекания реакций:</a:t>
            </a:r>
          </a:p>
          <a:p>
            <a:pPr>
              <a:buNone/>
            </a:pPr>
            <a:r>
              <a:rPr lang="ru-RU" sz="1800" dirty="0" smtClean="0"/>
              <a:t>3)для первой реакции: растворение металл, изменение цвета раствора; или растворение металла и выделение газа</a:t>
            </a:r>
          </a:p>
          <a:p>
            <a:pPr>
              <a:buNone/>
            </a:pPr>
            <a:r>
              <a:rPr lang="ru-RU" sz="1800" dirty="0" smtClean="0"/>
              <a:t>4)Для второй реакции: выпадение </a:t>
            </a:r>
            <a:r>
              <a:rPr lang="ru-RU" sz="1800" b="1" dirty="0" smtClean="0"/>
              <a:t>серо-зеленого</a:t>
            </a:r>
            <a:r>
              <a:rPr lang="ru-RU" sz="1800" dirty="0" smtClean="0"/>
              <a:t> осадка;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5)Составлено сокращенное ионное уравнение второй реакции: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Fe</a:t>
            </a:r>
            <a:r>
              <a:rPr lang="en-US" sz="1800" baseline="30000" dirty="0" smtClean="0"/>
              <a:t>2+</a:t>
            </a:r>
            <a:r>
              <a:rPr lang="en-US" sz="1800" dirty="0" smtClean="0"/>
              <a:t> + 2OH</a:t>
            </a:r>
            <a:r>
              <a:rPr lang="en-US" sz="1800" baseline="30000" dirty="0" smtClean="0"/>
              <a:t>- 1 </a:t>
            </a:r>
            <a:r>
              <a:rPr lang="en-US" sz="1800" dirty="0" smtClean="0"/>
              <a:t>= Fe(OH)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↓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0688"/>
            <a:ext cx="8964488" cy="618630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В 2017 году результаты ОГЭ по предметам по выбору будут влиять на выставление оценок в аттестат об основном общем образовании. Пересдача предусмотрена при наличии неудовлетворительных результатов не более чем по двум учебным предметам.</a:t>
            </a:r>
          </a:p>
          <a:p>
            <a:pPr indent="457200"/>
            <a:endParaRPr lang="ru-RU" dirty="0" smtClean="0"/>
          </a:p>
          <a:p>
            <a:pPr algn="ctr"/>
            <a:r>
              <a:rPr lang="ru-RU" b="1" dirty="0" smtClean="0"/>
              <a:t>Рекомендации специалистам-предметникам для дальнейшей подготовки обучающихся</a:t>
            </a:r>
          </a:p>
          <a:p>
            <a:pPr indent="457200">
              <a:buFont typeface="Arial" pitchFamily="34" charset="0"/>
              <a:buChar char="•"/>
            </a:pPr>
            <a:r>
              <a:rPr lang="ru-RU" b="1" dirty="0" smtClean="0"/>
              <a:t> </a:t>
            </a:r>
            <a:r>
              <a:rPr lang="ru-RU" dirty="0" smtClean="0"/>
              <a:t>При подготовке к решению заданий ОГЭ по химии необходимо сформировать комплексные умения по знаниям свойств и способов получения веществ, их состава и строения. Продолжать изучать взаимосвязь неорганических веществ, признаки и условия протекания химических реакций.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Задания с № 1-3, 5-7, 9-10, 13-14, 16  на протяжении 3 лет имеют высокий процент выполнения (60-90%).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Обратить внимание на задания № : 4,8, 11, 12, 15, 22 , где произошло снижение процента выполнения заданий (67-13,9%).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Требуют дополнительного изучения задания 17-18, которые имеют стабильно низкий процент выполнения (30-34%).</a:t>
            </a:r>
          </a:p>
          <a:p>
            <a:pPr indent="457200">
              <a:buFont typeface="Arial" pitchFamily="34" charset="0"/>
              <a:buChar char="•"/>
            </a:pPr>
            <a:r>
              <a:rPr lang="ru-RU" dirty="0" smtClean="0"/>
              <a:t>Продолжить работу по отработке заданий № 20,21 (процент выполнения задания 44-56%).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2014-2016 г.г. в Тверской области экзамен по химии проводился по первой модели, то есть без проведения реального химического эксперимента.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 экзаменационной работы построен по единому плану: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состояла из двух частей, включающих в себя 22 задания.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1 содержала 19 заданий 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15 заданий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сложности (1-15) и 4 задания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сложности (16-19).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2 содержала 3 задания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высокого уровня сложности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 развернутым ответом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(20-22).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правилам, разрешалось пользоваться непрограммируемым калькулятором и таблицами: Периодической системой химических элементов Д.И.Менделеева, рядом активности металлов и таблицей растворимости кислот, солей и оснований в воде.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- 120 минут.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Аналитический отчет по результатам основного государственного экзамена (ОГЭ) по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9-х классах по программам основного общего образования в Тверской области за  2014-2016 г.г.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495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15404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Отчетный период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2013-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34,0%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45,0%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1,9%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23,3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2014-2015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38,5%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42,8%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24,0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27,3%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36,4%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474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29,1%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7,2%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20, 64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году число выпускников сдававших экзамен по химии увеличилось в 6,3 раза ,по сравнению,  с 2015 годом, что связано с необходимостью сдачи экзаменов по выбору.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12875"/>
          <a:ext cx="4038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412875"/>
          <a:ext cx="4038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2014-2016 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9"/>
          <a:ext cx="9143999" cy="602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3"/>
                <a:gridCol w="5600622"/>
                <a:gridCol w="651564"/>
                <a:gridCol w="880098"/>
                <a:gridCol w="800089"/>
                <a:gridCol w="731573"/>
              </a:tblGrid>
              <a:tr h="1014454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Строение атома. Строение электронных оболочек атомов первых 20 элементов Периодической системы Д.И. Менделеева.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Arial Unicode MS"/>
                          <a:cs typeface="Times New Roman"/>
                        </a:rPr>
                        <a:t>  94,6</a:t>
                      </a:r>
                      <a:endParaRPr lang="ru-RU" sz="1400" b="0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92,99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Периодический закон и Периодическая система химических элементов Д.И. Менделеева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76,7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82,49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83,59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Строение молекул. Химическая связь: ковалентная (полярная и неполярная), ионная, металлическая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81,3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85,99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78,07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Валентность химических элементов.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Степень окисления химических элементов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  <a:cs typeface="Times New Roman"/>
                        </a:rPr>
                        <a:t>93,5</a:t>
                      </a: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88,72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78,68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Простые и сложные вещества. Основные классы неорганических веществ. Номенклатура неорганических соединений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Arial Unicode MS"/>
                          <a:cs typeface="Times New Roman"/>
                        </a:rPr>
                        <a:t>86,6</a:t>
                      </a:r>
                      <a:endParaRPr lang="ru-RU" sz="1400" b="1" dirty="0"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95,33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77,02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300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Химическая реакция. Условия и признаки протекания химических реакций. Химические уравнения. Сохранение массы веществ при химических реакциях. Классификация химических реакций по различным признакам: количеству и составу исходных и полученных веществ, изменению степеней окисления химических элементов, поглощению и выделению энергии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  <a:cs typeface="Times New Roman"/>
                        </a:rPr>
                        <a:t>93,5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75,1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80,40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Электролиты 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неэлектролиты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. Катионы и анионы. Электролитическая диссоциация кислот, щелочей и солей (средних)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74,4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84,82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80,34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1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Реакции ионного обмена и условия их осуществления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 Unicode MS"/>
                          <a:cs typeface="Times New Roman"/>
                        </a:rPr>
                        <a:t>89,7</a:t>
                      </a: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80,16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69,71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981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 Unicode MS"/>
                        </a:rPr>
                        <a:t>Химические свойства простых веществ: металлов и неметаллов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  <a:cs typeface="Times New Roman"/>
                        </a:rPr>
                        <a:t>51,5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70,04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72,29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476671"/>
          <a:ext cx="9143999" cy="6933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4"/>
                <a:gridCol w="5600622"/>
                <a:gridCol w="651564"/>
                <a:gridCol w="880097"/>
                <a:gridCol w="800089"/>
                <a:gridCol w="731573"/>
              </a:tblGrid>
              <a:tr h="747609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оксидов: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оснόвных, амфотерных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, кислотных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Arial Unicode MS"/>
                        </a:rPr>
                        <a:t>56,5</a:t>
                      </a:r>
                      <a:endParaRPr lang="ru-RU" sz="1400" b="0" dirty="0">
                        <a:latin typeface="Times New Roman"/>
                        <a:ea typeface="Arial Unicode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</a:rPr>
                        <a:t>72,76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70,76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оснований. Химические свойства кислот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68,7</a:t>
                      </a: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</a:rPr>
                        <a:t>84,05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63,45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солей (средних)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79,0</a:t>
                      </a: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</a:rPr>
                        <a:t>75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57,13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13083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Чистые вещества и смеси. Правила безопасной работы в школьной лаборатории. Лабораторная посуда и оборудование. Человек в мире веществ, материалов и химических реакций. Проблемы безопасного использования веществ и химических реакций в повседневной жизни. Разделение смесей и очистка веществ. Приготовление растворов. Химическое загрязнение окружающей среды и его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последствия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75,6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 smtClean="0">
                          <a:latin typeface="Times New Roman"/>
                        </a:rPr>
                        <a:t>37,74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62,65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Степень окисления химических элементов. Окислитель и восстановитель. Окислительно-восстановительные реакции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83,6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</a:rPr>
                        <a:t>64,98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68,12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Вычисление массовой доли химического элемента в веществе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87,4</a:t>
                      </a: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latin typeface="Times New Roman"/>
                        </a:rPr>
                        <a:t>89,1</a:t>
                      </a:r>
                      <a:endParaRPr lang="ru-RU" sz="1400" b="0" dirty="0">
                        <a:latin typeface="Arial Unicode MS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29,61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5607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Периодический закон Д.И. Менделеева.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Закономерности изменения свойств элементов и их соединений в связи с положением в Периодической системе химических элементов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70,2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71,59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64,8 %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934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Первоначальные сведения об органических веществах: предельных и непредельных углеводородах (метане, этане, этилене, ацетилене) и кислородсодержащих веществах: спиртах (метаноле, этаноле, глицерине), карбоновых кислотах (уксусной и стеариновой). Биологически важные вещества: белки, жиры, углеводы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32,1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35,4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33,9 %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9345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Определение характера среды раствора кислот и щелочей с помощью индикаторов. Качественные реакции на ионы в растворе (хлорид-, сульфат-,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карбонат-ионы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, ион аммония). Получение газообразных веществ. Качественные реакции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на газообразные вещества (кислород, водород, углекислый газ, аммиак)</a:t>
                      </a:r>
                      <a:endParaRPr lang="ru-RU" sz="13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2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32,4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Arial Unicode MS"/>
                        </a:rPr>
                        <a:t>42,0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</a:rPr>
                        <a:t>33 %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548680"/>
          <a:ext cx="9143999" cy="428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4"/>
                <a:gridCol w="5600622"/>
                <a:gridCol w="651564"/>
                <a:gridCol w="880097"/>
                <a:gridCol w="800089"/>
                <a:gridCol w="731573"/>
              </a:tblGrid>
              <a:tr h="747609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от общего количества участников экзамена, справившихся с заданием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46,6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39,9 %</a:t>
                      </a: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Степень окисления химических элементов. Окислитель и восстановитель.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Окислительно-восстановительные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55,3</a:t>
                      </a:r>
                      <a:endParaRPr lang="ru-RU" sz="1400" b="0" i="1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50,2</a:t>
                      </a:r>
                      <a:endParaRPr lang="ru-RU" sz="1400" b="0" i="1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marL="68580" marR="68580" marT="0" marB="0"/>
                </a:tc>
              </a:tr>
              <a:tr h="3789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47,7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44,7 %</a:t>
                      </a:r>
                    </a:p>
                  </a:txBody>
                  <a:tcPr marL="68580" marR="68580" marT="0" marB="0"/>
                </a:tc>
              </a:tr>
              <a:tr h="13083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простых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Химические свойства сложных веществ.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cs typeface="Arial Unicode MS"/>
                        </a:rPr>
                        <a:t>Взаимосвязь различных классов неорганических веществ. Реакции ионного обмена и условия их осуществления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43,3</a:t>
                      </a:r>
                      <a:endParaRPr lang="ru-RU" sz="1400" b="0" i="1" dirty="0"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13,9 %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832648" cy="12241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базового уровня сложности наибольшее затруднение у учащихся вызвали 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03848" y="1700808"/>
            <a:ext cx="5832648" cy="492763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15,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котором надо было выбрать правильный ответ, связанный с вычислением массовой доли химического элемента в веществе по формуле.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Задания: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какой диаграмме распределение массовых долей элементов соответствует количественному составу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фосфата алюминия?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какой диаграмме распределение массовых долей элементов соответствует количественному составу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сульфата натрия?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какой диаграмме распределение массовых долей элементов соответствует количественному составу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фосфата бария?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12345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92696"/>
            <a:ext cx="5400600" cy="12241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12,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надо было выбрать правильный ответ, связанный с химическими свойствами солей;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635896" y="1628800"/>
            <a:ext cx="5400600" cy="4999647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Сульфат алюминия вступает в реакцию с каждым из двух веществ:</a:t>
            </a:r>
          </a:p>
          <a:p>
            <a:pPr lvl="0"/>
            <a:r>
              <a:rPr lang="ru-RU" sz="1800" dirty="0" smtClean="0"/>
              <a:t>1.) </a:t>
            </a:r>
            <a:r>
              <a:rPr lang="en-US" sz="1800" dirty="0" smtClean="0"/>
              <a:t>BaCl</a:t>
            </a:r>
            <a:r>
              <a:rPr lang="en-US" sz="1800" baseline="-25000" dirty="0" smtClean="0"/>
              <a:t>2 </a:t>
            </a:r>
            <a:r>
              <a:rPr lang="ru-RU" sz="1800" dirty="0" smtClean="0"/>
              <a:t>и </a:t>
            </a:r>
            <a:r>
              <a:rPr lang="en-US" sz="1800" dirty="0" smtClean="0"/>
              <a:t>KOH</a:t>
            </a:r>
            <a:endParaRPr lang="ru-RU" sz="1800" dirty="0" smtClean="0"/>
          </a:p>
          <a:p>
            <a:pPr lvl="0"/>
            <a:r>
              <a:rPr lang="ru-RU" sz="1800" dirty="0" smtClean="0"/>
              <a:t>2.) </a:t>
            </a:r>
            <a:r>
              <a:rPr lang="en-US" sz="1800" dirty="0" err="1" smtClean="0"/>
              <a:t>NaCl</a:t>
            </a:r>
            <a:r>
              <a:rPr lang="en-US" sz="1800" dirty="0" smtClean="0"/>
              <a:t> </a:t>
            </a:r>
            <a:r>
              <a:rPr lang="ru-RU" sz="1800" dirty="0" smtClean="0"/>
              <a:t>и </a:t>
            </a:r>
            <a:r>
              <a:rPr lang="en-US" sz="1800" dirty="0" smtClean="0"/>
              <a:t>Cu(OH)</a:t>
            </a:r>
            <a:r>
              <a:rPr lang="en-US" sz="1800" baseline="-25000" dirty="0" smtClean="0"/>
              <a:t>2</a:t>
            </a:r>
            <a:endParaRPr lang="ru-RU" sz="1800" dirty="0" smtClean="0"/>
          </a:p>
          <a:p>
            <a:pPr lvl="0"/>
            <a:r>
              <a:rPr lang="ru-RU" sz="1800" dirty="0" smtClean="0"/>
              <a:t>3.) </a:t>
            </a:r>
            <a:r>
              <a:rPr lang="en-US" sz="1800" dirty="0" err="1" smtClean="0"/>
              <a:t>Ba</a:t>
            </a:r>
            <a:r>
              <a:rPr lang="en-US" sz="1800" dirty="0" smtClean="0"/>
              <a:t>(NO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ru-RU" sz="1800" dirty="0" smtClean="0"/>
              <a:t>и </a:t>
            </a:r>
            <a:r>
              <a:rPr lang="en-US" sz="1800" dirty="0" smtClean="0"/>
              <a:t>HNO</a:t>
            </a:r>
            <a:r>
              <a:rPr lang="en-US" sz="1800" baseline="-25000" dirty="0" smtClean="0"/>
              <a:t>3</a:t>
            </a:r>
            <a:endParaRPr lang="ru-RU" sz="1800" dirty="0" smtClean="0"/>
          </a:p>
          <a:p>
            <a:pPr lvl="0"/>
            <a:r>
              <a:rPr lang="ru-RU" sz="1800" dirty="0" smtClean="0"/>
              <a:t>4.) </a:t>
            </a:r>
            <a:r>
              <a:rPr lang="en-US" sz="1800" dirty="0" smtClean="0"/>
              <a:t>Na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PO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ru-RU" sz="1800" dirty="0" smtClean="0"/>
              <a:t>и </a:t>
            </a:r>
            <a:r>
              <a:rPr lang="en-US" sz="1800" dirty="0" err="1" smtClean="0"/>
              <a:t>HCl</a:t>
            </a:r>
            <a:endParaRPr lang="ru-RU" sz="1800" dirty="0" smtClean="0"/>
          </a:p>
          <a:p>
            <a:pPr lvl="0"/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 раствором нитрата меди (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может взаимодействовать</a:t>
            </a:r>
          </a:p>
          <a:p>
            <a:r>
              <a:rPr lang="ru-RU" sz="1800" dirty="0" smtClean="0"/>
              <a:t>1) цинк</a:t>
            </a:r>
          </a:p>
          <a:p>
            <a:r>
              <a:rPr lang="ru-RU" sz="1800" dirty="0" smtClean="0"/>
              <a:t>2) </a:t>
            </a:r>
            <a:r>
              <a:rPr lang="ru-RU" sz="1800" dirty="0" err="1" smtClean="0"/>
              <a:t>гидроксид</a:t>
            </a:r>
            <a:r>
              <a:rPr lang="ru-RU" sz="1800" dirty="0" smtClean="0"/>
              <a:t> железа (</a:t>
            </a:r>
            <a:r>
              <a:rPr lang="en-US" sz="1800" dirty="0" smtClean="0"/>
              <a:t>II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3) оксид кремния (</a:t>
            </a:r>
            <a:r>
              <a:rPr lang="en-US" sz="1800" dirty="0" smtClean="0"/>
              <a:t>IV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4) Углерод</a:t>
            </a:r>
          </a:p>
          <a:p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раствором нитрата кальция реагирует</a:t>
            </a:r>
          </a:p>
          <a:p>
            <a:pPr lvl="0"/>
            <a:r>
              <a:rPr lang="ru-RU" sz="1800" dirty="0" smtClean="0"/>
              <a:t>1) </a:t>
            </a:r>
            <a:r>
              <a:rPr lang="en-US" sz="1800" dirty="0" smtClean="0"/>
              <a:t>ZnCl</a:t>
            </a:r>
            <a:r>
              <a:rPr lang="en-US" sz="1800" baseline="-25000" dirty="0" smtClean="0"/>
              <a:t>2</a:t>
            </a:r>
            <a:endParaRPr lang="ru-RU" sz="1800" dirty="0" smtClean="0"/>
          </a:p>
          <a:p>
            <a:pPr lvl="0"/>
            <a:r>
              <a:rPr lang="ru-RU" sz="1800" dirty="0" smtClean="0"/>
              <a:t>2) </a:t>
            </a:r>
            <a:r>
              <a:rPr lang="en-US" sz="1800" dirty="0" smtClean="0"/>
              <a:t>K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CO</a:t>
            </a:r>
            <a:r>
              <a:rPr lang="en-US" sz="1800" baseline="-25000" dirty="0" smtClean="0"/>
              <a:t>3</a:t>
            </a:r>
            <a:endParaRPr lang="ru-RU" sz="1800" dirty="0" smtClean="0"/>
          </a:p>
          <a:p>
            <a:pPr lvl="0"/>
            <a:r>
              <a:rPr lang="ru-RU" sz="1800" dirty="0" smtClean="0"/>
              <a:t>3) </a:t>
            </a:r>
            <a:r>
              <a:rPr lang="en-US" sz="1800" dirty="0" smtClean="0"/>
              <a:t>CO</a:t>
            </a:r>
            <a:endParaRPr lang="ru-RU" sz="1800" dirty="0" smtClean="0"/>
          </a:p>
          <a:p>
            <a:pPr lvl="0"/>
            <a:r>
              <a:rPr lang="ru-RU" sz="1800" dirty="0" smtClean="0"/>
              <a:t>4) </a:t>
            </a:r>
            <a:r>
              <a:rPr lang="en-US" sz="1800" dirty="0" err="1" smtClean="0"/>
              <a:t>CuO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555503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776</TotalTime>
  <Words>2388</Words>
  <Application>Microsoft Office PowerPoint</Application>
  <PresentationFormat>Экран (4:3)</PresentationFormat>
  <Paragraphs>395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Организация работы по исправлению типичных ошибок в тестовой  части КИМов и заданий высокого уровня сложности по химии по результатам ОГЭ 2016 года.</vt:lpstr>
      <vt:lpstr>Слайд 2</vt:lpstr>
      <vt:lpstr>Аналитический отчет по результатам основного государственного экзамена (ОГЭ) по химии в 9-х классах по программам основного общего образования в Тверской области за  2014-2016 г.г. </vt:lpstr>
      <vt:lpstr>В 2016 году число выпускников сдававших экзамен по химии увеличилось в 6,3 раза ,по сравнению,  с 2015 годом, что связано с необходимостью сдачи экзаменов по выбору.</vt:lpstr>
      <vt:lpstr> Результаты  выполнения заданий ОГЭ по темам по химии в 2014-2016 г.г. </vt:lpstr>
      <vt:lpstr>Слайд 6</vt:lpstr>
      <vt:lpstr>Слайд 7</vt:lpstr>
      <vt:lpstr>Выводы:  В заданиях базового уровня сложности наибольшее затруднение у учащихся вызвали задания  </vt:lpstr>
      <vt:lpstr>№ 12, в котором надо было выбрать правильный ответ, связанный с химическими свойствами солей; </vt:lpstr>
      <vt:lpstr>№ 11, в котором надо было выбрать правильный ответ, связанный с химическими свойствами оснований и химическими свойствами кислот </vt:lpstr>
      <vt:lpstr>№ 8, в котором надо было выбрать правильный ответ, связанный с реакциями ионного обмена и условиями их осуществления </vt:lpstr>
      <vt:lpstr>№ 4, в котором надо было выбрать правильный ответ, связанный с валентностью химических элементов. Степенью окисления химических элементов </vt:lpstr>
      <vt:lpstr> В заданиях повышенного уровня сложности наибольшее затруднение у учащихся вызвали задания </vt:lpstr>
      <vt:lpstr> В заданиях повышенного уровня сложности наибольшее затруднение у учащихся вызвали задания </vt:lpstr>
      <vt:lpstr>  Типичные ошибки обучающихся в заданиях высокого уровня сложности:   Задание № 20  </vt:lpstr>
      <vt:lpstr>Задание № 21  </vt:lpstr>
      <vt:lpstr>Задание № 22</vt:lpstr>
      <vt:lpstr>Задание № 22</vt:lpstr>
      <vt:lpstr>Слайд 19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95</cp:revision>
  <dcterms:modified xsi:type="dcterms:W3CDTF">2016-11-06T12:30:01Z</dcterms:modified>
</cp:coreProperties>
</file>