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334" r:id="rId3"/>
    <p:sldId id="343" r:id="rId4"/>
    <p:sldId id="344" r:id="rId5"/>
    <p:sldId id="357" r:id="rId6"/>
    <p:sldId id="349" r:id="rId7"/>
    <p:sldId id="358" r:id="rId8"/>
    <p:sldId id="351" r:id="rId9"/>
    <p:sldId id="359" r:id="rId10"/>
    <p:sldId id="353" r:id="rId11"/>
    <p:sldId id="360" r:id="rId12"/>
    <p:sldId id="33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E0E"/>
    <a:srgbClr val="DB390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59F50-28DD-43E0-940F-FCB945B9576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498F-A0A6-4628-A043-4E5D57BAC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498F-A0A6-4628-A043-4E5D57BAC0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5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498F-A0A6-4628-A043-4E5D57BAC0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4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3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8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E76A-058F-4636-810B-754194C23FE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64F3-0AA0-46E1-A39F-66D5173B8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2316" y="476672"/>
            <a:ext cx="8274249" cy="1754326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«РЕФЛЕКСИИ»  </a:t>
            </a:r>
          </a:p>
          <a:p>
            <a:pPr algn="ctr"/>
            <a:r>
              <a:rPr lang="ru-RU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ФГОС </a:t>
            </a:r>
          </a:p>
        </p:txBody>
      </p:sp>
      <p:pic>
        <p:nvPicPr>
          <p:cNvPr id="1032" name="Picture 8" descr="http://www.novadel.siteedit.ru/images/7638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6" y="2303456"/>
            <a:ext cx="4767756" cy="29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u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06" y="1185222"/>
            <a:ext cx="1333113" cy="133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4178" y="5195212"/>
            <a:ext cx="3960440" cy="1344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</a:rPr>
              <a:t>Михайлова Светлана  Вячеславовна,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1 категории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МБОУ СШ №45 </a:t>
            </a:r>
            <a:r>
              <a:rPr lang="ru-RU" sz="1600" dirty="0" err="1">
                <a:solidFill>
                  <a:schemeClr val="tx1"/>
                </a:solidFill>
              </a:rPr>
              <a:t>г.Твери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043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2420888"/>
            <a:ext cx="8489602" cy="4151362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endParaRPr lang="ru-RU" dirty="0"/>
          </a:p>
        </p:txBody>
      </p:sp>
      <p:pic>
        <p:nvPicPr>
          <p:cNvPr id="105476" name="Picture 4" descr="Peterso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97" y="2837176"/>
            <a:ext cx="1514561" cy="217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85763" y="420688"/>
            <a:ext cx="8353425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8. Включение в систему знаний и повторение </a:t>
            </a:r>
            <a:endParaRPr lang="ru-RU" sz="28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353425" cy="683264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rial" charset="0"/>
              </a:rPr>
              <a:t>Цели этапа: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10548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1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2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3768" y="2781245"/>
            <a:ext cx="6022563" cy="9787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atin typeface="Arial" charset="0"/>
              </a:rPr>
              <a:t>    </a:t>
            </a:r>
            <a:r>
              <a:rPr lang="ru-RU" sz="2400" dirty="0">
                <a:latin typeface="Arial" charset="0"/>
              </a:rPr>
              <a:t>1.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Организовать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способов действий, вызвавших затруднения.                                                          </a:t>
            </a:r>
            <a:endParaRPr lang="ru-RU" sz="2400" dirty="0"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83766" y="4154937"/>
            <a:ext cx="6022563" cy="68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Организовать повторение и закрепление  изученного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0241911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2096139"/>
            <a:ext cx="8489602" cy="4476111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endParaRPr lang="ru-RU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85763" y="420688"/>
            <a:ext cx="8353425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9. Рефлексия учебной деятельности на уроке </a:t>
            </a:r>
            <a:endParaRPr lang="ru-RU" sz="28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353425" cy="683264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rial" charset="0"/>
              </a:rPr>
              <a:t>Цели этапа: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10548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1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2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95736" y="2096139"/>
            <a:ext cx="6022563" cy="13665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Зафиксировать степень соответствия поставленной цели и результатов деятельности.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39752" y="3717483"/>
            <a:ext cx="6022563" cy="9056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Организовать самооценку  деятельность на уроке.</a:t>
            </a:r>
            <a:endParaRPr lang="ru-RU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39751" y="4941168"/>
            <a:ext cx="6022563" cy="9056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Помочь детям наметить цели дальнейшей деятельности.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5" name="Picture 6" descr="Peterso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93336"/>
            <a:ext cx="1633795" cy="220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55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157" name="Picture 6" descr="su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8588" y="139700"/>
            <a:ext cx="10652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99592" y="532427"/>
            <a:ext cx="7677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618605" cy="7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758" y="1097141"/>
            <a:ext cx="866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16924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 bwMode="auto">
          <a:xfrm>
            <a:off x="467544" y="1732757"/>
            <a:ext cx="7990656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99592" y="1314225"/>
            <a:ext cx="7056783" cy="707886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</a:t>
            </a:r>
            <a:endParaRPr lang="ru-RU" sz="4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\\server\data\Работа методистов\МИД\Корректировка МиД_2 класс\Шустрик-нужный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924944"/>
            <a:ext cx="3456384" cy="31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157" name="Picture 6" descr="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662" y="146051"/>
            <a:ext cx="10652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455849" cy="5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5994" y="903487"/>
            <a:ext cx="866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16924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 bwMode="auto">
          <a:xfrm>
            <a:off x="467544" y="1732757"/>
            <a:ext cx="7990656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12150" y="410561"/>
            <a:ext cx="6636437" cy="58477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РЕФЛЕКСИИ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9087" y="1211264"/>
            <a:ext cx="8604714" cy="5364162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к рефлексии коррекционной деятельности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реализации коррекционной  нормы 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затруднений в деятельности, выявление их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причин, построение  и реализация проекта  выхода из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затруднения, преодоление затруднений в собственных учебных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действиях).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необходимости коррекция изученного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 деления многозначного числа на однозначное.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47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44221" y="3908120"/>
            <a:ext cx="8324401" cy="2329191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                  </a:t>
            </a:r>
          </a:p>
          <a:p>
            <a:r>
              <a:rPr lang="ru-RU" sz="2400" b="1" dirty="0"/>
              <a:t>       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43761" y="246554"/>
            <a:ext cx="8424861" cy="1323439"/>
          </a:xfrm>
          <a:prstGeom prst="rect">
            <a:avLst/>
          </a:prstGeom>
          <a:noFill/>
          <a:ln w="28575" cap="sq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/>
            <a:endParaRPr lang="ru-RU" sz="800" b="1" dirty="0">
              <a:solidFill>
                <a:srgbClr val="E80000"/>
              </a:solidFill>
              <a:latin typeface="Arial" charset="0"/>
            </a:endParaRPr>
          </a:p>
          <a:p>
            <a:pPr marL="457200" indent="-457200" algn="ctr">
              <a:buFontTx/>
              <a:buAutoNum type="arabicPeriod"/>
            </a:pPr>
            <a:r>
              <a:rPr lang="ru-RU" sz="3200" b="1" dirty="0">
                <a:solidFill>
                  <a:srgbClr val="EC3E0E"/>
                </a:solidFill>
                <a:latin typeface="Arial" charset="0"/>
              </a:rPr>
              <a:t>Самоопределение к  коррекционной деятельности</a:t>
            </a:r>
            <a:r>
              <a:rPr lang="ru-RU" sz="3200" dirty="0">
                <a:solidFill>
                  <a:srgbClr val="EC3E0E"/>
                </a:solidFill>
                <a:latin typeface="Arial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charset="0"/>
            </a:endParaRPr>
          </a:p>
          <a:p>
            <a:pPr marL="457200" indent="-457200"/>
            <a:endParaRPr lang="ru-RU" sz="800" dirty="0">
              <a:solidFill>
                <a:srgbClr val="EC3E0E"/>
              </a:solidFill>
              <a:latin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67618" y="1599797"/>
            <a:ext cx="8301004" cy="2308324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" charset="0"/>
              </a:rPr>
              <a:t>Цели этапа: </a:t>
            </a:r>
          </a:p>
          <a:p>
            <a:endParaRPr lang="ru-RU" sz="2400" b="1" dirty="0">
              <a:latin typeface="Arial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создать мотивацию к коррекционной  деятельности;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2) помочь детям определить тематические рамки урока.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15807" y="-55967"/>
            <a:ext cx="9144000" cy="6861175"/>
            <a:chOff x="6" y="1"/>
            <a:chExt cx="5717" cy="4322"/>
          </a:xfrm>
        </p:grpSpPr>
        <p:sp>
          <p:nvSpPr>
            <p:cNvPr id="5018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186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187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141" y="4258939"/>
            <a:ext cx="2010329" cy="153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372" y="4290196"/>
            <a:ext cx="1944216" cy="496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ТЕМА </a:t>
            </a:r>
            <a:r>
              <a:rPr lang="ru-RU" sz="2400" b="1" dirty="0">
                <a:solidFill>
                  <a:srgbClr val="C00000"/>
                </a:solidFill>
              </a:rPr>
              <a:t>урока</a:t>
            </a:r>
          </a:p>
        </p:txBody>
      </p:sp>
      <p:pic>
        <p:nvPicPr>
          <p:cNvPr id="21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9679" y="4276121"/>
            <a:ext cx="2010329" cy="153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64721" y="4290195"/>
            <a:ext cx="1584176" cy="496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ТИП </a:t>
            </a:r>
            <a:r>
              <a:rPr lang="ru-RU" sz="2000" b="1" dirty="0">
                <a:solidFill>
                  <a:srgbClr val="C00000"/>
                </a:solidFill>
              </a:rPr>
              <a:t>урока</a:t>
            </a:r>
          </a:p>
        </p:txBody>
      </p:sp>
      <p:pic>
        <p:nvPicPr>
          <p:cNvPr id="23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3575" y="4215819"/>
            <a:ext cx="2010329" cy="153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77763" y="4277669"/>
            <a:ext cx="2016224" cy="4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ЦЕЛЬ </a:t>
            </a:r>
            <a:r>
              <a:rPr lang="ru-RU" sz="2400" b="1" dirty="0">
                <a:solidFill>
                  <a:srgbClr val="C00000"/>
                </a:solidFill>
              </a:rPr>
              <a:t>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785824" y="4517497"/>
            <a:ext cx="437943" cy="208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00625" y="4508964"/>
            <a:ext cx="437943" cy="208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599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30171" y="1783978"/>
            <a:ext cx="8572205" cy="4651583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08888" y="396265"/>
            <a:ext cx="8355012" cy="100806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marL="401638" indent="-401638" algn="ctr">
              <a:spcBef>
                <a:spcPct val="30000"/>
              </a:spcBef>
              <a:tabLst>
                <a:tab pos="60325" algn="l"/>
              </a:tabLst>
            </a:pP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ru-RU" sz="3200" b="1" dirty="0">
                <a:solidFill>
                  <a:srgbClr val="EC3E0E"/>
                </a:solidFill>
                <a:latin typeface="Arial" charset="0"/>
              </a:rPr>
              <a:t>. Актуализация знаний и пробное учебное действие  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6745" y="1412875"/>
            <a:ext cx="8413750" cy="46166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charset="0"/>
              </a:rPr>
              <a:t>Цели этапа:</a:t>
            </a:r>
            <a:endParaRPr lang="ru-RU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5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0171" y="1891746"/>
            <a:ext cx="3161709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Актуализировать знания о делении многозначного числа в  столбик.</a:t>
            </a:r>
          </a:p>
        </p:txBody>
      </p:sp>
      <p:pic>
        <p:nvPicPr>
          <p:cNvPr id="21" name="Рисунок 20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6" y="5085185"/>
            <a:ext cx="115303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\\server\data\Работа методистов\МИД\Корректировка МиД_2 класс\Смайлики и рисунки\Шаги урока рефлексии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55" y="2039348"/>
            <a:ext cx="1222836" cy="138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4" y="3430589"/>
            <a:ext cx="1205522" cy="1358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413145" y="1891746"/>
            <a:ext cx="3420289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2.      Организовать фиксацию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способов действий в речи  и в  знаках (эталонах).</a:t>
            </a:r>
            <a:endParaRPr lang="ru-RU" sz="2000" dirty="0">
              <a:latin typeface="Arial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293853" y="5361892"/>
            <a:ext cx="623858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    </a:t>
            </a:r>
            <a:r>
              <a:rPr lang="ru-RU" sz="2400" dirty="0">
                <a:latin typeface="Arial" charset="0"/>
              </a:rPr>
              <a:t>4.Организовать выполнение с.р.№1 (пробного действия)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268734" y="3766596"/>
            <a:ext cx="649615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3</a:t>
            </a:r>
            <a:r>
              <a:rPr lang="ru-RU" sz="2400" dirty="0">
                <a:latin typeface="Arial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обобщение актуализированных  способов действий. </a:t>
            </a:r>
            <a:endParaRPr lang="ru-RU" sz="2000" dirty="0">
              <a:latin typeface="Arial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3491880" y="2422383"/>
            <a:ext cx="432048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flipH="1">
            <a:off x="5298397" y="2422383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flipH="1">
            <a:off x="1560548" y="4094045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flipH="1">
            <a:off x="1560547" y="5569784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34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98290" y="1874540"/>
            <a:ext cx="8572205" cy="4651583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98290" y="396265"/>
            <a:ext cx="8465610" cy="100806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marL="401638" indent="-401638" algn="ctr">
              <a:spcBef>
                <a:spcPct val="30000"/>
              </a:spcBef>
              <a:tabLst>
                <a:tab pos="60325" algn="l"/>
              </a:tabLst>
            </a:pPr>
            <a:endParaRPr lang="ru-RU" sz="3200" b="1" dirty="0">
              <a:solidFill>
                <a:srgbClr val="EC3E0E"/>
              </a:solidFill>
              <a:latin typeface="Arial" charset="0"/>
            </a:endParaRPr>
          </a:p>
          <a:p>
            <a:pPr marL="401638" indent="-401638" algn="ctr">
              <a:spcBef>
                <a:spcPct val="30000"/>
              </a:spcBef>
              <a:tabLst>
                <a:tab pos="60325" algn="l"/>
              </a:tabLst>
            </a:pPr>
            <a:r>
              <a:rPr lang="ru-RU" sz="3200" b="1" dirty="0">
                <a:solidFill>
                  <a:srgbClr val="EC3E0E"/>
                </a:solidFill>
                <a:latin typeface="Arial" charset="0"/>
              </a:rPr>
              <a:t>3.</a:t>
            </a:r>
            <a:r>
              <a:rPr lang="ru-RU" sz="3200" b="1" dirty="0">
                <a:solidFill>
                  <a:srgbClr val="EC3E0E"/>
                </a:solidFill>
              </a:rPr>
              <a:t>Л</a:t>
            </a:r>
            <a:r>
              <a:rPr lang="ru-RU" altLang="ru-RU" sz="3200" b="1" dirty="0">
                <a:solidFill>
                  <a:srgbClr val="EC3E0E"/>
                </a:solidFill>
              </a:rPr>
              <a:t>окализации индивидуальных затруднений</a:t>
            </a:r>
            <a:r>
              <a:rPr lang="ru-RU" altLang="ru-RU" sz="3200" dirty="0">
                <a:solidFill>
                  <a:srgbClr val="EC3E0E"/>
                </a:solidFill>
              </a:rPr>
              <a:t>   </a:t>
            </a:r>
            <a:endParaRPr lang="ru-RU" sz="3200" b="1" dirty="0">
              <a:solidFill>
                <a:srgbClr val="7030A0"/>
              </a:solidFill>
              <a:latin typeface="Arial" charset="0"/>
            </a:endParaRPr>
          </a:p>
          <a:p>
            <a:pPr marL="401638" indent="-401638" algn="ctr">
              <a:spcBef>
                <a:spcPct val="30000"/>
              </a:spcBef>
              <a:tabLst>
                <a:tab pos="60325" algn="l"/>
              </a:tabLst>
            </a:pPr>
            <a:endParaRPr lang="ru-RU" sz="3200" b="1" dirty="0">
              <a:solidFill>
                <a:srgbClr val="EC3E0E"/>
              </a:solidFill>
              <a:latin typeface="Arial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6745" y="1412875"/>
            <a:ext cx="8413750" cy="46166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charset="0"/>
              </a:rPr>
              <a:t>Цели этапа:</a:t>
            </a:r>
            <a:endParaRPr lang="ru-RU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82765" y="1874540"/>
            <a:ext cx="575067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Arial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уточнение алгоритма исправления ошибок.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00000" y="4853855"/>
            <a:ext cx="6591037" cy="13303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3.Организовать процесс осознание места и причины собственных затруднений в выполнении изученных способов действий.</a:t>
            </a:r>
            <a:endParaRPr lang="ru-RU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344584" y="3212976"/>
            <a:ext cx="6355224" cy="13665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Arial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самопроверку учащимися своих работ по образцу и фиксацию полученных результатов.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лево 33"/>
          <p:cNvSpPr/>
          <p:nvPr/>
        </p:nvSpPr>
        <p:spPr>
          <a:xfrm flipH="1">
            <a:off x="1747190" y="3885878"/>
            <a:ext cx="496414" cy="2813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flipH="1">
            <a:off x="1619672" y="5731403"/>
            <a:ext cx="468002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15" y="1922974"/>
            <a:ext cx="1737982" cy="153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94144" y="2010140"/>
            <a:ext cx="1944216" cy="501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Алгоритм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" name="Рисунок 26" descr="Рисунок4.png"/>
          <p:cNvPicPr preferRelativeResize="0">
            <a:picLocks/>
          </p:cNvPicPr>
          <p:nvPr/>
        </p:nvPicPr>
        <p:blipFill>
          <a:blip r:embed="rId3" cstate="print">
            <a:lum bright="-10000" contrast="30000"/>
          </a:blip>
          <a:srcRect l="7310" t="15625" r="7310" b="15625"/>
          <a:stretch>
            <a:fillRect/>
          </a:stretch>
        </p:blipFill>
        <p:spPr bwMode="auto">
          <a:xfrm>
            <a:off x="388056" y="3602628"/>
            <a:ext cx="1231616" cy="141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трелка влево 27"/>
          <p:cNvSpPr/>
          <p:nvPr/>
        </p:nvSpPr>
        <p:spPr>
          <a:xfrm flipH="1">
            <a:off x="2596053" y="2260780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Peterso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56" y="5082941"/>
            <a:ext cx="1078196" cy="129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4436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5288" y="404812"/>
            <a:ext cx="8353425" cy="1440012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400" b="1" dirty="0">
                <a:solidFill>
                  <a:srgbClr val="DB390D"/>
                </a:solidFill>
                <a:latin typeface="Arial" charset="0"/>
              </a:rPr>
              <a:t>4</a:t>
            </a:r>
            <a:r>
              <a:rPr lang="ru-RU" sz="3200" b="1" dirty="0">
                <a:solidFill>
                  <a:srgbClr val="DB390D"/>
                </a:solidFill>
                <a:latin typeface="Arial" charset="0"/>
              </a:rPr>
              <a:t>.</a:t>
            </a:r>
            <a:r>
              <a:rPr lang="ru-RU" altLang="ru-RU" sz="3200" b="1" dirty="0">
                <a:solidFill>
                  <a:srgbClr val="DB390D"/>
                </a:solidFill>
              </a:rPr>
              <a:t> Постановка цели коррекционной деятельности и построение проекта  выхода из  затруднений</a:t>
            </a:r>
            <a:r>
              <a:rPr lang="ru-RU" sz="3200" b="1" dirty="0">
                <a:solidFill>
                  <a:srgbClr val="DB390D"/>
                </a:solidFill>
                <a:latin typeface="Arial" charset="0"/>
              </a:rPr>
              <a:t> </a:t>
            </a:r>
            <a:endParaRPr lang="ru-RU" sz="4000" b="1" dirty="0">
              <a:solidFill>
                <a:srgbClr val="DB390D"/>
              </a:solidFill>
              <a:latin typeface="Arial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59569" y="1883505"/>
            <a:ext cx="8424862" cy="1938992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charset="0"/>
              </a:rPr>
              <a:t>Цели этапа: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организовать уточнение индивидуальных целей предстоящих действий;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организовать согласование плана достижения поставленной цели.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73504" y="4068719"/>
            <a:ext cx="8596991" cy="239033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9144000" cy="6741368"/>
            <a:chOff x="6" y="1"/>
            <a:chExt cx="5717" cy="4322"/>
          </a:xfrm>
        </p:grpSpPr>
        <p:sp>
          <p:nvSpPr>
            <p:cNvPr id="8295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2953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2954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7" descr="Peterso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11194"/>
            <a:ext cx="1800200" cy="21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293096"/>
            <a:ext cx="2448272" cy="205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07704" y="4437113"/>
            <a:ext cx="158417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ЦЕЛЬ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331088" y="4890427"/>
            <a:ext cx="360040" cy="983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292080" y="5013177"/>
            <a:ext cx="144016" cy="1888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10036" y="4725145"/>
            <a:ext cx="166120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0192" y="4869161"/>
            <a:ext cx="166120" cy="2384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937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3698" y="319601"/>
            <a:ext cx="8353425" cy="821531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30000"/>
              </a:spcBef>
            </a:pPr>
            <a:endParaRPr lang="ru-RU" sz="2800" b="1" dirty="0">
              <a:solidFill>
                <a:srgbClr val="E80000"/>
              </a:solidFill>
              <a:latin typeface="Arial" charset="0"/>
            </a:endParaRPr>
          </a:p>
          <a:p>
            <a:pPr algn="just">
              <a:spcBef>
                <a:spcPct val="30000"/>
              </a:spcBef>
            </a:pP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5. Реализация построенного проекта </a:t>
            </a:r>
          </a:p>
          <a:p>
            <a:pPr algn="ctr">
              <a:spcBef>
                <a:spcPct val="30000"/>
              </a:spcBef>
            </a:pPr>
            <a:endParaRPr lang="ru-RU" sz="40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66592" y="1268409"/>
            <a:ext cx="8353425" cy="46166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Цели этапа: </a:t>
            </a:r>
            <a:endParaRPr lang="ru-RU" sz="2000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09681" y="1786739"/>
            <a:ext cx="8353425" cy="4707238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93698" y="3717032"/>
            <a:ext cx="4466334" cy="18251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050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учащихся, допустивших ошибки в с/р №1:</a:t>
            </a:r>
          </a:p>
          <a:p>
            <a:pPr>
              <a:spcBef>
                <a:spcPct val="15000"/>
              </a:spcBef>
              <a:spcAft>
                <a:spcPct val="105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коррекцию          ошибок.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92166" name="Picture 6" descr="Peters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96200"/>
            <a:ext cx="1798877" cy="188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9216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170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171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43303" y="3713834"/>
            <a:ext cx="4103819" cy="21944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>
              <a:spcBef>
                <a:spcPct val="15000"/>
              </a:spcBef>
              <a:spcAft>
                <a:spcPct val="1050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учащихся, правильно выполнивших с/р №1: </a:t>
            </a:r>
          </a:p>
          <a:p>
            <a:pPr lvl="0">
              <a:spcBef>
                <a:spcPct val="15000"/>
              </a:spcBef>
              <a:spcAft>
                <a:spcPct val="105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выполнение заданий творческого характера.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804801">
            <a:off x="2561430" y="2968671"/>
            <a:ext cx="360040" cy="68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553932">
            <a:off x="5634743" y="2978381"/>
            <a:ext cx="360040" cy="68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069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5763" y="2276872"/>
            <a:ext cx="8218685" cy="3888432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проговаривание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формулировок способов действий,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которые вызвали затруднение.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0156" y="476672"/>
            <a:ext cx="8372475" cy="863860"/>
          </a:xfrm>
          <a:ln w="28575">
            <a:solidFill>
              <a:srgbClr val="6699FF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30000"/>
              </a:spcBef>
            </a:pPr>
            <a:br>
              <a:rPr lang="ru-RU" sz="2800" b="1" dirty="0">
                <a:solidFill>
                  <a:srgbClr val="E80000"/>
                </a:solidFill>
                <a:latin typeface="Arial" charset="0"/>
              </a:rPr>
            </a:b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6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. Обобщение затруднений  во      внешней речи </a:t>
            </a:r>
            <a:br>
              <a:rPr lang="ru-RU" sz="3200" b="1" dirty="0">
                <a:solidFill>
                  <a:srgbClr val="E80000"/>
                </a:solidFill>
                <a:latin typeface="Arial" charset="0"/>
              </a:rPr>
            </a:br>
            <a:endParaRPr lang="ru-RU" sz="32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20393" y="1484784"/>
            <a:ext cx="8377237" cy="46166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9933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9337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9338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9" y="2852937"/>
            <a:ext cx="246052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673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46635" y="1847766"/>
            <a:ext cx="8572205" cy="4651583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08888" y="396265"/>
            <a:ext cx="8355012" cy="100806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7. 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Самостоятельная работа с самопроверкой по образцу   </a:t>
            </a:r>
            <a:r>
              <a:rPr lang="ru-RU" sz="36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6745" y="1412875"/>
            <a:ext cx="8413750" cy="46166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charset="0"/>
              </a:rPr>
              <a:t>Цели этапа:</a:t>
            </a:r>
            <a:endParaRPr lang="ru-RU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5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3" y="2060848"/>
            <a:ext cx="115303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89033" y="2293421"/>
            <a:ext cx="623858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    </a:t>
            </a:r>
            <a:r>
              <a:rPr lang="ru-RU" sz="2400" dirty="0">
                <a:latin typeface="Arial" charset="0"/>
              </a:rPr>
              <a:t>1.Организовать выполнение с.р.№2.</a:t>
            </a:r>
          </a:p>
        </p:txBody>
      </p:sp>
      <p:sp>
        <p:nvSpPr>
          <p:cNvPr id="34" name="Стрелка влево 33"/>
          <p:cNvSpPr/>
          <p:nvPr/>
        </p:nvSpPr>
        <p:spPr>
          <a:xfrm flipH="1">
            <a:off x="1777972" y="4094044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flipH="1">
            <a:off x="2123728" y="5569783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3728" y="3863212"/>
            <a:ext cx="6238587" cy="9056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6096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charset="0"/>
              </a:rPr>
              <a:t>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Организовать самопроверку  своих     работ по образцу для самопроверки.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Рисунок4.png"/>
          <p:cNvPicPr preferRelativeResize="0">
            <a:picLocks/>
          </p:cNvPicPr>
          <p:nvPr/>
        </p:nvPicPr>
        <p:blipFill>
          <a:blip r:embed="rId3" cstate="print">
            <a:lum bright="-10000" contrast="30000"/>
          </a:blip>
          <a:srcRect l="7310" t="15625" r="7310" b="15625"/>
          <a:stretch>
            <a:fillRect/>
          </a:stretch>
        </p:blipFill>
        <p:spPr bwMode="auto">
          <a:xfrm>
            <a:off x="379885" y="3645449"/>
            <a:ext cx="132711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елка влево 24"/>
          <p:cNvSpPr/>
          <p:nvPr/>
        </p:nvSpPr>
        <p:spPr>
          <a:xfrm flipH="1">
            <a:off x="1771608" y="2428141"/>
            <a:ext cx="434849" cy="32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680520" y="5443911"/>
            <a:ext cx="6238587" cy="9056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6096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фиксацию полученных  результатов.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" descr="C:\Users\user\Desktop\МиД_презентации_2 класс\Шаги урока ОНЗ\Цель (2).g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47" y="4972601"/>
            <a:ext cx="1440160" cy="1409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00710" y="4971433"/>
            <a:ext cx="158417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Самооценка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687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418</Words>
  <Application>Microsoft Office PowerPoint</Application>
  <PresentationFormat>Экран (4:3)</PresentationFormat>
  <Paragraphs>119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6. Обобщение затруднений  во      внешней речи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Светлана</cp:lastModifiedBy>
  <cp:revision>201</cp:revision>
  <dcterms:created xsi:type="dcterms:W3CDTF">2012-10-31T22:27:56Z</dcterms:created>
  <dcterms:modified xsi:type="dcterms:W3CDTF">2017-03-27T14:42:53Z</dcterms:modified>
</cp:coreProperties>
</file>