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57" r:id="rId6"/>
    <p:sldId id="258" r:id="rId7"/>
    <p:sldId id="262" r:id="rId8"/>
    <p:sldId id="264" r:id="rId9"/>
    <p:sldId id="286" r:id="rId10"/>
    <p:sldId id="268" r:id="rId11"/>
    <p:sldId id="272" r:id="rId12"/>
    <p:sldId id="273" r:id="rId13"/>
    <p:sldId id="275" r:id="rId14"/>
    <p:sldId id="33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90D"/>
    <a:srgbClr val="EC3E0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59F50-28DD-43E0-940F-FCB945B9576C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F498F-A0A6-4628-A043-4E5D57BAC0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5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498F-A0A6-4628-A043-4E5D57BAC0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35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23C5C-38B6-44B6-B3D2-6156E86AD594}" type="slidenum">
              <a:rPr lang="ru-RU" smtClean="0">
                <a:cs typeface="Arial" charset="0"/>
              </a:rPr>
              <a:pPr/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723C5C-38B6-44B6-B3D2-6156E86AD594}" type="slidenum">
              <a:rPr lang="ru-RU" smtClean="0">
                <a:cs typeface="Arial" charset="0"/>
              </a:rPr>
              <a:pPr/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F498F-A0A6-4628-A043-4E5D57BAC0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4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830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9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92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5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71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2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51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8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FE76A-058F-4636-810B-754194C23FE6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664F3-0AA0-46E1-A39F-66D5173B8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1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9157" name="Picture 6" descr="s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0686" y="293816"/>
            <a:ext cx="1333113" cy="133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24039"/>
            <a:ext cx="834627" cy="100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1468" y="1288148"/>
            <a:ext cx="938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/>
              <a:t> </a:t>
            </a:r>
            <a:r>
              <a:rPr lang="ru-RU" altLang="ru-RU" sz="1600" b="1" dirty="0"/>
              <a:t>ФГОС</a:t>
            </a:r>
            <a:r>
              <a:rPr lang="ru-RU" altLang="ru-RU" sz="1200" dirty="0"/>
              <a:t> </a:t>
            </a:r>
            <a:endParaRPr lang="ru-RU" altLang="ru-RU" dirty="0"/>
          </a:p>
        </p:txBody>
      </p:sp>
      <p:pic>
        <p:nvPicPr>
          <p:cNvPr id="9" name="Picture 9" descr="http://standart.edu.ru/attachment.aspx?id=4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406">
            <a:off x="1968885" y="3484353"/>
            <a:ext cx="1726637" cy="268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21537" y="1681078"/>
            <a:ext cx="7891413" cy="1754326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«Открытия» нового знания по ФГОС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86512" y="5157192"/>
            <a:ext cx="3960440" cy="13446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chemeClr val="tx1"/>
                </a:solidFill>
              </a:rPr>
              <a:t>Михайлова Светлана  Вячеславовна,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учитель начальных классов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1 категории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МБОУ СШ №45 </a:t>
            </a:r>
            <a:r>
              <a:rPr lang="ru-RU" sz="1600" dirty="0" err="1">
                <a:solidFill>
                  <a:schemeClr val="tx1"/>
                </a:solidFill>
              </a:rPr>
              <a:t>г.Твери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04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95288" y="404812"/>
            <a:ext cx="8353425" cy="93662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6</a:t>
            </a: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. Реализация построенного проекта </a:t>
            </a:r>
          </a:p>
          <a:p>
            <a:pPr algn="ctr">
              <a:spcBef>
                <a:spcPct val="30000"/>
              </a:spcBef>
            </a:pP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(5 – 8 мин)</a:t>
            </a:r>
            <a:endParaRPr lang="ru-RU" sz="40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95288" y="1341438"/>
            <a:ext cx="8353425" cy="83099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</a:t>
            </a:r>
            <a:r>
              <a:rPr lang="ru-RU" sz="2400" dirty="0">
                <a:latin typeface="Arial" charset="0"/>
              </a:rPr>
              <a:t>построение и фиксация нового знания (получение результата).</a:t>
            </a:r>
            <a:r>
              <a:rPr lang="ru-RU" sz="2000" dirty="0"/>
              <a:t> 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93700" y="2652565"/>
            <a:ext cx="8353425" cy="3784747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268538" y="2846019"/>
            <a:ext cx="6551612" cy="277922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>
              <a:spcBef>
                <a:spcPct val="15000"/>
              </a:spcBef>
              <a:spcAft>
                <a:spcPct val="105000"/>
              </a:spcAft>
              <a:buAutoNum type="arabicPeriod"/>
            </a:pPr>
            <a:r>
              <a:rPr lang="ru-RU" sz="2800" b="1" i="1" dirty="0">
                <a:latin typeface="Arial" charset="0"/>
              </a:rPr>
              <a:t>Реализация </a:t>
            </a:r>
            <a:r>
              <a:rPr lang="ru-RU" sz="2800" b="1" dirty="0">
                <a:latin typeface="Arial" charset="0"/>
              </a:rPr>
              <a:t>построенного проекта.</a:t>
            </a:r>
          </a:p>
          <a:p>
            <a:pPr>
              <a:spcBef>
                <a:spcPct val="90000"/>
              </a:spcBef>
            </a:pPr>
            <a:r>
              <a:rPr lang="ru-RU" sz="2400" b="1" dirty="0">
                <a:latin typeface="Arial" charset="0"/>
              </a:rPr>
              <a:t>2</a:t>
            </a: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sz="2800" b="1" dirty="0">
                <a:latin typeface="Arial" charset="0"/>
              </a:rPr>
              <a:t> </a:t>
            </a:r>
            <a:r>
              <a:rPr lang="ru-RU" sz="2800" b="1" i="1" dirty="0">
                <a:latin typeface="Arial" charset="0"/>
              </a:rPr>
              <a:t>Фиксация </a:t>
            </a:r>
            <a:r>
              <a:rPr lang="ru-RU" sz="2800" b="1" dirty="0">
                <a:latin typeface="Arial" charset="0"/>
              </a:rPr>
              <a:t>нового знания в речи и </a:t>
            </a:r>
            <a:r>
              <a:rPr lang="ru-RU" sz="2800" b="1" dirty="0" err="1">
                <a:latin typeface="Arial" charset="0"/>
              </a:rPr>
              <a:t>знаково</a:t>
            </a:r>
            <a:r>
              <a:rPr lang="ru-RU" sz="2800" b="1" dirty="0">
                <a:latin typeface="Arial" charset="0"/>
              </a:rPr>
              <a:t>   </a:t>
            </a:r>
            <a:r>
              <a:rPr lang="ru-RU" sz="3600" b="1" dirty="0">
                <a:solidFill>
                  <a:srgbClr val="C00000"/>
                </a:solidFill>
                <a:latin typeface="Arial" charset="0"/>
              </a:rPr>
              <a:t>(</a:t>
            </a:r>
            <a:r>
              <a:rPr lang="ru-RU" sz="3600" b="1" i="1" dirty="0">
                <a:solidFill>
                  <a:srgbClr val="C00000"/>
                </a:solidFill>
                <a:latin typeface="Arial" charset="0"/>
              </a:rPr>
              <a:t>эталон</a:t>
            </a:r>
            <a:r>
              <a:rPr lang="ru-RU" sz="3600" b="1" dirty="0">
                <a:solidFill>
                  <a:srgbClr val="C00000"/>
                </a:solidFill>
                <a:latin typeface="Arial" charset="0"/>
              </a:rPr>
              <a:t>).</a:t>
            </a:r>
            <a:endParaRPr lang="ru-RU" sz="32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92166" name="Picture 6" descr="Peterson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2697963"/>
            <a:ext cx="1565275" cy="164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7" descr="Peterson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" y="4560888"/>
            <a:ext cx="15652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9216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170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2171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5763" y="2708275"/>
            <a:ext cx="8377237" cy="3717925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5763" y="332892"/>
            <a:ext cx="8372475" cy="1296566"/>
          </a:xfrm>
          <a:ln w="28575">
            <a:solidFill>
              <a:srgbClr val="6699FF"/>
            </a:solidFill>
          </a:ln>
        </p:spPr>
        <p:txBody>
          <a:bodyPr>
            <a:noAutofit/>
          </a:bodyPr>
          <a:lstStyle/>
          <a:p>
            <a:pPr eaLnBrk="1" hangingPunct="1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7. Первичное закрепление с комментированием    во      внешней речи </a:t>
            </a:r>
            <a:br>
              <a:rPr lang="ru-RU" sz="2800" b="1" dirty="0">
                <a:solidFill>
                  <a:srgbClr val="E80000"/>
                </a:solidFill>
                <a:latin typeface="Arial" charset="0"/>
              </a:rPr>
            </a:b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(4–5 мин)</a:t>
            </a:r>
          </a:p>
        </p:txBody>
      </p:sp>
      <p:pic>
        <p:nvPicPr>
          <p:cNvPr id="99332" name="Picture 4" descr="Peterson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4" y="3429000"/>
            <a:ext cx="20578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2465491" y="2786151"/>
            <a:ext cx="6297509" cy="40934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800" b="1" dirty="0">
                <a:latin typeface="Arial" charset="0"/>
              </a:rPr>
              <a:t>  </a:t>
            </a:r>
            <a:r>
              <a:rPr lang="ru-RU" sz="3200" b="1" dirty="0">
                <a:latin typeface="Arial" charset="0"/>
              </a:rPr>
              <a:t>Решение типовых заданий  </a:t>
            </a:r>
          </a:p>
          <a:p>
            <a:pPr marL="457200" indent="-457200">
              <a:spcAft>
                <a:spcPct val="50000"/>
              </a:spcAft>
            </a:pPr>
            <a:r>
              <a:rPr lang="ru-RU" sz="3200" b="1" dirty="0">
                <a:latin typeface="Arial" charset="0"/>
              </a:rPr>
              <a:t>     на новое знание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(фронтальная работа)</a:t>
            </a:r>
          </a:p>
          <a:p>
            <a:pPr marL="514350" indent="-514350">
              <a:spcBef>
                <a:spcPct val="50000"/>
              </a:spcBef>
              <a:buAutoNum type="arabicPeriod" startAt="2"/>
            </a:pPr>
            <a:r>
              <a:rPr lang="ru-RU" sz="3200" b="1" dirty="0">
                <a:latin typeface="Arial" charset="0"/>
              </a:rPr>
              <a:t>Проговаривание во внешней речи  </a:t>
            </a:r>
            <a:r>
              <a:rPr lang="ru-RU" sz="3200" b="1" u="sng" dirty="0">
                <a:latin typeface="Arial" charset="0"/>
              </a:rPr>
              <a:t>всеми учащимися</a:t>
            </a:r>
            <a:r>
              <a:rPr lang="ru-RU" sz="3200" b="1" dirty="0">
                <a:solidFill>
                  <a:srgbClr val="C00000"/>
                </a:solidFill>
                <a:latin typeface="Arial" charset="0"/>
              </a:rPr>
              <a:t>  </a:t>
            </a: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(парная работа)</a:t>
            </a:r>
          </a:p>
          <a:p>
            <a:pPr marL="514350" indent="-514350">
              <a:spcBef>
                <a:spcPct val="50000"/>
              </a:spcBef>
              <a:buAutoNum type="arabicPeriod" startAt="2"/>
            </a:pPr>
            <a:endParaRPr lang="ru-RU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385764" y="1772816"/>
            <a:ext cx="8377237" cy="83099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 </a:t>
            </a:r>
            <a:r>
              <a:rPr lang="ru-RU" sz="2400" dirty="0">
                <a:latin typeface="Arial" charset="0"/>
              </a:rPr>
              <a:t>применение нового знания в типовых заданиях</a:t>
            </a:r>
            <a:r>
              <a:rPr lang="ru-RU" sz="2000" b="1" dirty="0"/>
              <a:t>.</a:t>
            </a:r>
            <a:r>
              <a:rPr lang="ru-RU" sz="2000" dirty="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99336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9337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99338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74650" y="2531805"/>
            <a:ext cx="8383587" cy="4069155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74650" y="366712"/>
            <a:ext cx="8404225" cy="1262087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8. </a:t>
            </a: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Самостоятельная работа с самопроверкой по эталону   </a:t>
            </a: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(3–5 мин)</a:t>
            </a:r>
            <a:r>
              <a:rPr lang="ru-RU" sz="3600" b="1" dirty="0">
                <a:solidFill>
                  <a:srgbClr val="7030A0"/>
                </a:solidFill>
                <a:latin typeface="Arial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384281" y="1700808"/>
            <a:ext cx="8404225" cy="83099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 </a:t>
            </a:r>
            <a:r>
              <a:rPr lang="ru-RU" sz="2400" dirty="0">
                <a:latin typeface="Arial" charset="0"/>
              </a:rPr>
              <a:t>самопроверка умения применять новое знание в типовых условиях</a:t>
            </a:r>
            <a:r>
              <a:rPr lang="ru-RU" sz="2000" dirty="0">
                <a:latin typeface="Arial" charset="0"/>
              </a:rPr>
              <a:t>.</a:t>
            </a:r>
          </a:p>
        </p:txBody>
      </p:sp>
      <p:pic>
        <p:nvPicPr>
          <p:cNvPr id="101381" name="Picture 5" descr="Peterson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9" y="3130398"/>
            <a:ext cx="2113957" cy="266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590206" y="2531805"/>
            <a:ext cx="6130452" cy="408111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400" b="1" dirty="0">
                <a:latin typeface="Arial" charset="0"/>
              </a:rPr>
              <a:t>  </a:t>
            </a:r>
            <a:r>
              <a:rPr lang="ru-RU" sz="2800" b="1" dirty="0">
                <a:latin typeface="Arial" charset="0"/>
              </a:rPr>
              <a:t>Выполнение самостоятельной работы</a:t>
            </a:r>
          </a:p>
          <a:p>
            <a:pPr marL="457200" indent="-457200"/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     (</a:t>
            </a:r>
            <a:r>
              <a:rPr lang="ru-RU" sz="2400" b="1" i="1" dirty="0">
                <a:solidFill>
                  <a:srgbClr val="7030A0"/>
                </a:solidFill>
                <a:latin typeface="Arial" charset="0"/>
              </a:rPr>
              <a:t>решение типовых заданий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)</a:t>
            </a:r>
          </a:p>
          <a:p>
            <a:pPr marL="457200" indent="-457200">
              <a:spcBef>
                <a:spcPct val="80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sz="2800" b="1" dirty="0">
                <a:latin typeface="Arial" charset="0"/>
              </a:rPr>
              <a:t>  Самопроверка по эталону для самопроверки  </a:t>
            </a:r>
            <a:r>
              <a:rPr lang="ru-RU" sz="2400" b="1" dirty="0">
                <a:latin typeface="Arial" charset="0"/>
              </a:rPr>
              <a:t>    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  <a:p>
            <a:pPr marL="457200" indent="-457200">
              <a:spcBef>
                <a:spcPct val="80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000" b="1" dirty="0">
                <a:latin typeface="Arial" charset="0"/>
              </a:rPr>
              <a:t>  </a:t>
            </a:r>
            <a:r>
              <a:rPr lang="ru-RU" sz="2800" b="1" dirty="0">
                <a:latin typeface="Arial" charset="0"/>
              </a:rPr>
              <a:t>Коррекция ошибок</a:t>
            </a:r>
          </a:p>
          <a:p>
            <a:pPr marL="457200" indent="-457200">
              <a:spcBef>
                <a:spcPct val="80000"/>
              </a:spcBef>
            </a:pP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4</a:t>
            </a:r>
            <a:r>
              <a:rPr lang="ru-RU" sz="2400" b="1" dirty="0">
                <a:latin typeface="Arial" charset="0"/>
              </a:rPr>
              <a:t>.  </a:t>
            </a:r>
            <a:r>
              <a:rPr lang="ru-RU" sz="2800" b="1" dirty="0">
                <a:latin typeface="Arial" charset="0"/>
              </a:rPr>
              <a:t>Ситуация  успеха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101384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1385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1386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95288" y="2348880"/>
            <a:ext cx="8489602" cy="422337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2428048" y="2901065"/>
            <a:ext cx="6715952" cy="33609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85000"/>
              </a:spcBef>
            </a:pPr>
            <a:r>
              <a:rPr lang="ru-RU" sz="2100" b="1" dirty="0">
                <a:solidFill>
                  <a:schemeClr val="accent2"/>
                </a:solidFill>
                <a:latin typeface="Arial" charset="0"/>
              </a:rPr>
              <a:t>1</a:t>
            </a: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.</a:t>
            </a:r>
            <a:r>
              <a:rPr lang="ru-RU" sz="2400" b="1" dirty="0">
                <a:latin typeface="Arial" charset="0"/>
              </a:rPr>
              <a:t>  Границы применимости нового знания</a:t>
            </a:r>
          </a:p>
          <a:p>
            <a:pPr marL="457200" indent="-457200">
              <a:spcBef>
                <a:spcPct val="85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400" b="1" dirty="0">
                <a:latin typeface="Arial" charset="0"/>
              </a:rPr>
              <a:t>  Задания, в которых новое</a:t>
            </a:r>
          </a:p>
          <a:p>
            <a:pPr marL="457200" indent="-457200"/>
            <a:r>
              <a:rPr lang="ru-RU" sz="2400" b="1" dirty="0">
                <a:latin typeface="Arial" charset="0"/>
              </a:rPr>
              <a:t>     знание связывается с ранее изученными</a:t>
            </a:r>
          </a:p>
          <a:p>
            <a:pPr marL="457200" indent="-457200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3. </a:t>
            </a:r>
            <a:r>
              <a:rPr lang="ru-RU" sz="2400" b="1" dirty="0">
                <a:latin typeface="Arial" charset="0"/>
              </a:rPr>
              <a:t> Задания на повторение</a:t>
            </a:r>
          </a:p>
          <a:p>
            <a:pPr marL="457200" indent="-457200"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2400" b="1" dirty="0">
                <a:latin typeface="Arial" charset="0"/>
              </a:rPr>
              <a:t>  Задания на пропедевтику изучения</a:t>
            </a:r>
          </a:p>
          <a:p>
            <a:pPr marL="457200" indent="-457200"/>
            <a:r>
              <a:rPr lang="ru-RU" sz="2400" b="1" dirty="0">
                <a:latin typeface="Arial" charset="0"/>
              </a:rPr>
              <a:t>     последующих тем</a:t>
            </a:r>
            <a:endParaRPr lang="ru-RU" sz="2100" b="1" dirty="0">
              <a:latin typeface="Arial" charset="0"/>
            </a:endParaRPr>
          </a:p>
        </p:txBody>
      </p:sp>
      <p:pic>
        <p:nvPicPr>
          <p:cNvPr id="105476" name="Picture 4" descr="Peterson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90838"/>
            <a:ext cx="1796714" cy="25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85763" y="420688"/>
            <a:ext cx="8353425" cy="838200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9. Включение в систему знаний и повторение 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(5–8 мин)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95288" y="1412875"/>
            <a:ext cx="8353425" cy="83099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 </a:t>
            </a:r>
            <a:r>
              <a:rPr lang="ru-RU" sz="2400" dirty="0">
                <a:latin typeface="Arial" charset="0"/>
              </a:rPr>
              <a:t>включение нового знания в систему знаний, повторение и закрепление ранее изученного.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105480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5481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05482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9157" name="Picture 6" descr="su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8588" y="139700"/>
            <a:ext cx="106521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899592" y="532427"/>
            <a:ext cx="7677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24039"/>
            <a:ext cx="618605" cy="7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758" y="1097141"/>
            <a:ext cx="866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ФГОС</a:t>
            </a:r>
            <a:r>
              <a:rPr lang="ru-RU" altLang="ru-RU" sz="1200" dirty="0"/>
              <a:t> </a:t>
            </a:r>
            <a:endParaRPr lang="ru-RU" altLang="ru-RU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67544" y="1692448"/>
            <a:ext cx="8109846" cy="40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/>
        </p:nvSpPr>
        <p:spPr bwMode="auto">
          <a:xfrm>
            <a:off x="467544" y="1732757"/>
            <a:ext cx="7990656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99592" y="1314225"/>
            <a:ext cx="7056783" cy="707886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</a:t>
            </a:r>
            <a:endParaRPr lang="ru-RU" sz="4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\\server\data\Работа методистов\МИД\Корректировка МиД_2 класс\Шустрик-нужный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960961" cy="358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12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24039"/>
            <a:ext cx="618605" cy="7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758" y="1097141"/>
            <a:ext cx="866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ФГОС</a:t>
            </a:r>
            <a:r>
              <a:rPr lang="ru-RU" altLang="ru-RU" sz="1200" dirty="0"/>
              <a:t> </a:t>
            </a:r>
            <a:endParaRPr lang="ru-RU" altLang="ru-RU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67544" y="2060848"/>
            <a:ext cx="8109846" cy="40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60336" y="512366"/>
            <a:ext cx="7012064" cy="707886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ru-RU" sz="4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 УРОКОВ ПО  ФГОС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6060" y="2060848"/>
            <a:ext cx="8532814" cy="4514578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«открытия» нового знания.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рефлексии.		</a:t>
            </a:r>
          </a:p>
          <a:p>
            <a:pPr>
              <a:lnSpc>
                <a:spcPct val="150000"/>
              </a:lnSpc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Урок развивающего контроля.	</a:t>
            </a:r>
          </a:p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Урок общеметодологической </a:t>
            </a:r>
          </a:p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</a:p>
          <a:p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758" y="1253032"/>
            <a:ext cx="8485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100000"/>
              </a:spcBef>
            </a:pP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(технология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метода)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3" name="Picture 6" descr="su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229200"/>
            <a:ext cx="1336554" cy="13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541013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899592" y="532427"/>
            <a:ext cx="7677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324039"/>
            <a:ext cx="618605" cy="7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3758" y="1097141"/>
            <a:ext cx="866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 dirty="0"/>
              <a:t>ФГОС</a:t>
            </a:r>
            <a:r>
              <a:rPr lang="ru-RU" altLang="ru-RU" sz="1200" dirty="0"/>
              <a:t> </a:t>
            </a:r>
            <a:endParaRPr lang="ru-RU" altLang="ru-RU" dirty="0"/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67544" y="1692448"/>
            <a:ext cx="8109846" cy="40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/>
        </p:nvSpPr>
        <p:spPr bwMode="auto">
          <a:xfrm>
            <a:off x="527139" y="1442161"/>
            <a:ext cx="7990656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028959" y="543145"/>
            <a:ext cx="7619064" cy="1077218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ru-RU" sz="32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«ОТКРЫТИЯ» НОВОГО  ЗНАНИЯ</a:t>
            </a:r>
            <a:endParaRPr lang="ru-RU" sz="24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3758" y="1916832"/>
            <a:ext cx="8510042" cy="4648071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ru-RU" alt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Деятельностная</a:t>
            </a:r>
            <a: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</a:t>
            </a:r>
          </a:p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  умений реализации новых </a:t>
            </a:r>
          </a:p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действия.</a:t>
            </a:r>
          </a:p>
          <a:p>
            <a:pPr>
              <a:lnSpc>
                <a:spcPct val="150000"/>
              </a:lnSpc>
            </a:pPr>
            <a:r>
              <a:rPr lang="ru-RU" alt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цель: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</a:p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понятийной базы за счет   включения </a:t>
            </a:r>
          </a:p>
          <a:p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нее новых элементов.</a:t>
            </a:r>
          </a:p>
          <a:p>
            <a:pPr algn="ctr">
              <a:spcBef>
                <a:spcPct val="100000"/>
              </a:spcBef>
            </a:pPr>
            <a:endParaRPr lang="ru-RU" sz="2400" dirty="0"/>
          </a:p>
          <a:p>
            <a:endParaRPr lang="ru-RU" dirty="0"/>
          </a:p>
        </p:txBody>
      </p:sp>
      <p:pic>
        <p:nvPicPr>
          <p:cNvPr id="16" name="Picture 6" descr="su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7364" y="4982643"/>
            <a:ext cx="2009231" cy="160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412391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49161" name="Rectangle 3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162" name="Rectangle 4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9157" name="Picture 6" descr="s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617" y="5200649"/>
            <a:ext cx="1065212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9"/>
          <p:cNvSpPr txBox="1">
            <a:spLocks noChangeArrowheads="1"/>
          </p:cNvSpPr>
          <p:nvPr/>
        </p:nvSpPr>
        <p:spPr bwMode="auto">
          <a:xfrm>
            <a:off x="899592" y="532427"/>
            <a:ext cx="7677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2" y="334519"/>
            <a:ext cx="442683" cy="5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467544" y="1692448"/>
            <a:ext cx="8109846" cy="404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endParaRPr lang="ru-RU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/>
        </p:nvSpPr>
        <p:spPr bwMode="auto">
          <a:xfrm>
            <a:off x="280987" y="1393826"/>
            <a:ext cx="853281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Мотивация (самоопределение) к учебной деятельности.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Актуализация знаний и пробное учебное действие.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Выявление места и причины затруднения.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Постановка учебной цели.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Построение проекта выхода из затруднения.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Реализация построенного проекта.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Первичное закрепление с проговариванием во внешней речи.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Самостоятельная работа с самопроверкой по эталону.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Включение в систему знаний и повторения.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Рефлексия учебной деятельности на уроке.</a:t>
            </a:r>
          </a:p>
          <a:p>
            <a:pPr marL="0" indent="0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58326" y="484005"/>
            <a:ext cx="7619064" cy="523220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«</a:t>
            </a:r>
            <a:r>
              <a:rPr lang="ru-RU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ОТКРЫТИЯ» НОВОГО  ЗНАНИЯ</a:t>
            </a:r>
            <a:endParaRPr lang="ru-RU" sz="2000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12892" y="6262384"/>
            <a:ext cx="8500908" cy="313041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100000"/>
              </a:spcBef>
            </a:pPr>
            <a:endParaRPr lang="ru-RU" sz="4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100000"/>
              </a:spcBef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80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372983" y="2647364"/>
            <a:ext cx="8424862" cy="3850362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58156" y="332656"/>
            <a:ext cx="8424861" cy="1323439"/>
          </a:xfrm>
          <a:prstGeom prst="rect">
            <a:avLst/>
          </a:prstGeom>
          <a:noFill/>
          <a:ln w="28575" cap="sq">
            <a:solidFill>
              <a:srgbClr val="6699FF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/>
            <a:endParaRPr lang="ru-RU" sz="800" b="1" dirty="0">
              <a:solidFill>
                <a:srgbClr val="E80000"/>
              </a:solidFill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Самоопределение (мотивация) к учебной деятельности  </a:t>
            </a:r>
            <a:r>
              <a:rPr lang="ru-RU" sz="32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(1–2 </a:t>
            </a: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мин</a:t>
            </a:r>
            <a:r>
              <a:rPr lang="ru-RU" sz="32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)</a:t>
            </a:r>
            <a:r>
              <a:rPr lang="ru-RU" sz="3200" dirty="0">
                <a:solidFill>
                  <a:schemeClr val="tx2"/>
                </a:solidFill>
                <a:latin typeface="Arial" charset="0"/>
              </a:rPr>
              <a:t> </a:t>
            </a:r>
          </a:p>
          <a:p>
            <a:pPr marL="457200" indent="-457200"/>
            <a:endParaRPr lang="ru-RU" sz="800" dirty="0">
              <a:latin typeface="Arial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5289" y="1749604"/>
            <a:ext cx="8424862" cy="830997"/>
          </a:xfrm>
          <a:prstGeom prst="rect">
            <a:avLst/>
          </a:prstGeom>
          <a:solidFill>
            <a:srgbClr val="FFFFE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2400" b="1" dirty="0">
                <a:latin typeface="Arial" charset="0"/>
              </a:rPr>
              <a:t>Цель этапа: </a:t>
            </a:r>
            <a:r>
              <a:rPr lang="ru-RU" sz="2400" dirty="0">
                <a:latin typeface="Arial" charset="0"/>
              </a:rPr>
              <a:t>включение в учебную деятельность на личностно значимом уровне.</a:t>
            </a:r>
            <a:endParaRPr lang="ru-RU" sz="2000" dirty="0"/>
          </a:p>
        </p:txBody>
      </p:sp>
      <p:pic>
        <p:nvPicPr>
          <p:cNvPr id="50181" name="Picture 5" descr="Peterson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7809838" y="361214"/>
            <a:ext cx="973179" cy="126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72092" y="2638915"/>
            <a:ext cx="8639507" cy="4181145"/>
          </a:xfrm>
          <a:prstGeom prst="rect">
            <a:avLst/>
          </a:prstGeom>
          <a:noFill/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90000"/>
              </a:spcBef>
              <a:buAutoNum type="arabicPeriod"/>
            </a:pP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Знаю</a:t>
            </a:r>
            <a:r>
              <a:rPr lang="ru-RU" sz="3200" b="1" dirty="0">
                <a:latin typeface="Arial" charset="0"/>
              </a:rPr>
              <a:t>, что значит уметь учиться.</a:t>
            </a:r>
          </a:p>
          <a:p>
            <a:pPr marL="355600" indent="-355600">
              <a:lnSpc>
                <a:spcPct val="200000"/>
              </a:lnSpc>
              <a:spcBef>
                <a:spcPct val="105000"/>
              </a:spcBef>
            </a:pPr>
            <a:endParaRPr lang="ru-RU" b="1" i="1" dirty="0">
              <a:latin typeface="Arial" charset="0"/>
            </a:endParaRPr>
          </a:p>
          <a:p>
            <a:pPr marL="355600" indent="-355600"/>
            <a:r>
              <a:rPr lang="ru-RU" b="1" i="1" dirty="0">
                <a:latin typeface="Arial" charset="0"/>
              </a:rPr>
              <a:t>    </a:t>
            </a:r>
          </a:p>
          <a:p>
            <a:pPr marL="355600" indent="-355600"/>
            <a:r>
              <a:rPr lang="ru-RU" b="1" i="1" dirty="0">
                <a:latin typeface="Arial" charset="0"/>
              </a:rPr>
              <a:t> </a:t>
            </a:r>
          </a:p>
          <a:p>
            <a:pPr marL="355600" indent="-355600"/>
            <a:r>
              <a:rPr lang="ru-RU" b="1" i="1" dirty="0">
                <a:latin typeface="Arial" charset="0"/>
              </a:rPr>
              <a:t>           </a:t>
            </a:r>
          </a:p>
          <a:p>
            <a:pPr marL="355600" indent="-355600">
              <a:lnSpc>
                <a:spcPct val="150000"/>
              </a:lnSpc>
              <a:spcBef>
                <a:spcPct val="30000"/>
              </a:spcBef>
            </a:pP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. Хочу </a:t>
            </a:r>
            <a:r>
              <a:rPr lang="ru-RU" sz="3200" b="1" dirty="0">
                <a:latin typeface="Arial" charset="0"/>
              </a:rPr>
              <a:t>учиться.</a:t>
            </a:r>
            <a:endParaRPr lang="ru-RU" sz="3200" b="1" dirty="0">
              <a:solidFill>
                <a:srgbClr val="FF0000"/>
              </a:solidFill>
              <a:latin typeface="Arial" charset="0"/>
            </a:endParaRPr>
          </a:p>
          <a:p>
            <a:pPr marL="355600" indent="-355600">
              <a:spcBef>
                <a:spcPct val="20000"/>
              </a:spcBef>
            </a:pP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3</a:t>
            </a: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. Могу </a:t>
            </a:r>
            <a:r>
              <a:rPr lang="ru-RU" sz="3200" b="1" dirty="0">
                <a:latin typeface="Arial" charset="0"/>
              </a:rPr>
              <a:t>учиться. </a:t>
            </a:r>
          </a:p>
          <a:p>
            <a:pPr marL="355600" indent="-355600">
              <a:spcBef>
                <a:spcPct val="20000"/>
              </a:spcBef>
            </a:pPr>
            <a:endParaRPr lang="ru-RU" sz="2400" b="1" dirty="0">
              <a:solidFill>
                <a:srgbClr val="009999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46629" y="3573016"/>
            <a:ext cx="4104456" cy="1547638"/>
            <a:chOff x="1852" y="255"/>
            <a:chExt cx="2115" cy="681"/>
          </a:xfrm>
        </p:grpSpPr>
        <p:pic>
          <p:nvPicPr>
            <p:cNvPr id="50188" name="Picture 8" descr="Peterson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255"/>
              <a:ext cx="906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9" descr="Peterson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2" y="256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-15807" y="-55967"/>
            <a:ext cx="9144000" cy="6861175"/>
            <a:chOff x="6" y="1"/>
            <a:chExt cx="5717" cy="4322"/>
          </a:xfrm>
        </p:grpSpPr>
        <p:sp>
          <p:nvSpPr>
            <p:cNvPr id="5018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0186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0187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6" descr="su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9360" y="5640054"/>
            <a:ext cx="844107" cy="85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234475" y="2657708"/>
            <a:ext cx="8572205" cy="3983037"/>
          </a:xfrm>
          <a:prstGeom prst="rect">
            <a:avLst/>
          </a:prstGeom>
          <a:solidFill>
            <a:srgbClr val="CCFFFF"/>
          </a:solidFill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endParaRPr lang="ru-RU" b="1" dirty="0">
              <a:latin typeface="Arial" charset="0"/>
            </a:endParaRPr>
          </a:p>
          <a:p>
            <a:r>
              <a:rPr lang="ru-RU" sz="2000" b="1" dirty="0">
                <a:latin typeface="Arial" charset="0"/>
              </a:rPr>
              <a:t>1. Актуализация </a:t>
            </a:r>
          </a:p>
          <a:p>
            <a:r>
              <a:rPr lang="ru-RU" sz="2000" b="1" u="sng" dirty="0">
                <a:latin typeface="Arial" charset="0"/>
              </a:rPr>
              <a:t>необходимых</a:t>
            </a:r>
            <a:r>
              <a:rPr lang="ru-RU" sz="2000" b="1" dirty="0">
                <a:latin typeface="Arial" charset="0"/>
              </a:rPr>
              <a:t>  ЗУН</a:t>
            </a:r>
            <a:endParaRPr lang="ru-RU" sz="2000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5288" y="404812"/>
            <a:ext cx="8355012" cy="1008063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marL="401638" indent="-401638" algn="just">
              <a:spcBef>
                <a:spcPct val="30000"/>
              </a:spcBef>
              <a:tabLst>
                <a:tab pos="60325" algn="l"/>
              </a:tabLst>
            </a:pP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2. Актуализация знаний и пробное учебное действие   </a:t>
            </a:r>
            <a:r>
              <a:rPr lang="ru-RU" sz="32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(4–5 </a:t>
            </a:r>
            <a:r>
              <a:rPr lang="ru-RU" sz="3200" b="1" dirty="0">
                <a:solidFill>
                  <a:schemeClr val="tx2"/>
                </a:solidFill>
                <a:latin typeface="Arial" charset="0"/>
              </a:rPr>
              <a:t>мин</a:t>
            </a:r>
            <a:r>
              <a:rPr lang="ru-RU" sz="32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) </a:t>
            </a:r>
            <a:endParaRPr lang="ru-RU" sz="32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31426" y="1556792"/>
            <a:ext cx="8413750" cy="936000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</a:t>
            </a:r>
            <a:r>
              <a:rPr lang="ru-RU" sz="2400" dirty="0">
                <a:latin typeface="Arial" charset="0"/>
              </a:rPr>
              <a:t>готовность мышления и осознание потребности к построению нового способа действия.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latin typeface="Arial" charset="0"/>
              </a:rPr>
              <a:t> </a:t>
            </a:r>
            <a:endParaRPr lang="ru-RU" sz="2000" dirty="0"/>
          </a:p>
        </p:txBody>
      </p:sp>
      <p:pic>
        <p:nvPicPr>
          <p:cNvPr id="54277" name="Picture 5" descr="Peterson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0067" y="2747478"/>
            <a:ext cx="1360463" cy="169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8" name="Picture 6" descr="Peterso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7392" y="2921857"/>
            <a:ext cx="1289214" cy="161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295" name="Picture 7" descr="Peterso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344392"/>
            <a:ext cx="1440160" cy="1800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 descr="Peterson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9" y="2912942"/>
            <a:ext cx="1296342" cy="1620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297" name="Picture 9" descr="Peterson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788" y="3753140"/>
            <a:ext cx="1520924" cy="199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5428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4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54285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1979712" y="5043725"/>
            <a:ext cx="2232247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2.  Обобщение ЗУН</a:t>
            </a:r>
            <a:endParaRPr lang="ru-RU" sz="2000" dirty="0">
              <a:latin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46757" y="4649227"/>
            <a:ext cx="3034664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3.  Пробное учебное действие</a:t>
            </a:r>
            <a:endParaRPr lang="ru-RU" sz="2000" dirty="0">
              <a:latin typeface="Arial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588225" y="4585465"/>
            <a:ext cx="2278656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ru-RU" sz="2000" b="1" dirty="0">
                <a:latin typeface="Arial" charset="0"/>
              </a:rPr>
              <a:t>4.  Фиксация затруднения</a:t>
            </a:r>
            <a:endParaRPr lang="ru-RU" sz="2000" dirty="0">
              <a:latin typeface="Arial" charset="0"/>
            </a:endParaRPr>
          </a:p>
        </p:txBody>
      </p:sp>
      <p:pic>
        <p:nvPicPr>
          <p:cNvPr id="17" name="Picture 6" descr="sun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7443" y="5703489"/>
            <a:ext cx="864096" cy="87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5288" y="404812"/>
            <a:ext cx="8353425" cy="93662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3. Выявление места и причины затруднения </a:t>
            </a: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(3–4 мин)</a:t>
            </a:r>
            <a:endParaRPr lang="ru-RU" sz="40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82695" y="1484784"/>
            <a:ext cx="8424862" cy="83099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</a:t>
            </a:r>
            <a:r>
              <a:rPr lang="ru-RU" sz="2400" dirty="0">
                <a:latin typeface="Arial" charset="0"/>
              </a:rPr>
              <a:t>выявление и фиксация места и причины затруднения. 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273504" y="2315781"/>
            <a:ext cx="8475209" cy="4256469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813718" y="2315781"/>
            <a:ext cx="5934995" cy="4099584"/>
          </a:xfrm>
          <a:prstGeom prst="rect">
            <a:avLst/>
          </a:prstGeom>
          <a:noFill/>
          <a:ln w="1270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44500" indent="-444500"/>
            <a:r>
              <a:rPr lang="ru-RU" sz="2400" b="1" dirty="0">
                <a:solidFill>
                  <a:schemeClr val="accent2"/>
                </a:solidFill>
                <a:latin typeface="Arial" charset="0"/>
              </a:rPr>
              <a:t>1.</a:t>
            </a:r>
            <a:r>
              <a:rPr lang="ru-RU" sz="2400" b="1" dirty="0">
                <a:latin typeface="Arial" charset="0"/>
              </a:rPr>
              <a:t> </a:t>
            </a:r>
            <a:r>
              <a:rPr lang="ru-RU" sz="2800" b="1" dirty="0">
                <a:latin typeface="Arial" charset="0"/>
              </a:rPr>
              <a:t>Перестаю действовать – </a:t>
            </a:r>
          </a:p>
          <a:p>
            <a:pPr marL="444500" indent="-444500"/>
            <a:r>
              <a:rPr lang="ru-RU" sz="2800" b="1" dirty="0">
                <a:latin typeface="Arial" charset="0"/>
              </a:rPr>
              <a:t>    начинаю думать.</a:t>
            </a:r>
          </a:p>
          <a:p>
            <a:pPr marL="444500" indent="-444500">
              <a:spcBef>
                <a:spcPct val="50000"/>
              </a:spcBef>
            </a:pP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2.</a:t>
            </a:r>
            <a:r>
              <a:rPr lang="ru-RU" sz="2800" b="1" dirty="0">
                <a:latin typeface="Arial" charset="0"/>
              </a:rPr>
              <a:t> Что я делал, какие знания  применял?</a:t>
            </a:r>
          </a:p>
          <a:p>
            <a:pPr marL="444500" indent="-444500">
              <a:spcBef>
                <a:spcPct val="40000"/>
              </a:spcBef>
            </a:pP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3.</a:t>
            </a:r>
            <a:r>
              <a:rPr lang="ru-RU" sz="2800" b="1" dirty="0">
                <a:latin typeface="Arial" charset="0"/>
              </a:rPr>
              <a:t>  Где возникло затруднение?</a:t>
            </a:r>
          </a:p>
          <a:p>
            <a:pPr marL="444500" indent="-444500" algn="just"/>
            <a:r>
              <a:rPr lang="ru-RU" sz="2800" b="1" dirty="0">
                <a:latin typeface="Arial" charset="0"/>
              </a:rPr>
              <a:t>		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       (</a:t>
            </a:r>
            <a:r>
              <a:rPr lang="ru-RU" sz="2800" b="1" i="1" dirty="0">
                <a:solidFill>
                  <a:srgbClr val="7030A0"/>
                </a:solidFill>
                <a:latin typeface="Arial" charset="0"/>
              </a:rPr>
              <a:t>место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)</a:t>
            </a:r>
          </a:p>
          <a:p>
            <a:pPr marL="444500" indent="-444500">
              <a:spcBef>
                <a:spcPct val="40000"/>
              </a:spcBef>
            </a:pPr>
            <a:r>
              <a:rPr lang="ru-RU" sz="2800" b="1" dirty="0">
                <a:solidFill>
                  <a:schemeClr val="accent2"/>
                </a:solidFill>
                <a:latin typeface="Arial" charset="0"/>
              </a:rPr>
              <a:t>4.</a:t>
            </a:r>
            <a:r>
              <a:rPr lang="ru-RU" sz="2800" b="1" dirty="0">
                <a:latin typeface="Arial" charset="0"/>
              </a:rPr>
              <a:t>  Почему оно возникло?</a:t>
            </a:r>
          </a:p>
          <a:p>
            <a:pPr marL="444500" indent="-444500"/>
            <a:r>
              <a:rPr lang="ru-RU" sz="2800" b="1" dirty="0">
                <a:latin typeface="Arial" charset="0"/>
              </a:rPr>
              <a:t>                 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(</a:t>
            </a:r>
            <a:r>
              <a:rPr lang="ru-RU" sz="2800" b="1" i="1" dirty="0">
                <a:solidFill>
                  <a:srgbClr val="7030A0"/>
                </a:solidFill>
                <a:latin typeface="Arial" charset="0"/>
              </a:rPr>
              <a:t>причина</a:t>
            </a:r>
            <a:r>
              <a:rPr lang="ru-RU" sz="2800" b="1" dirty="0">
                <a:solidFill>
                  <a:srgbClr val="7030A0"/>
                </a:solidFill>
                <a:latin typeface="Arial" charset="0"/>
              </a:rPr>
              <a:t>)</a:t>
            </a:r>
          </a:p>
        </p:txBody>
      </p:sp>
      <p:pic>
        <p:nvPicPr>
          <p:cNvPr id="82950" name="Picture 6" descr="Peterson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924027"/>
            <a:ext cx="2354279" cy="30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82952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2953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2954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8" y="404811"/>
            <a:ext cx="474589" cy="56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65125" y="404812"/>
            <a:ext cx="8383588" cy="93662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4</a:t>
            </a: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. Постановка учебной  цели </a:t>
            </a: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(1 мин)</a:t>
            </a:r>
            <a:endParaRPr lang="ru-RU" sz="40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80205" y="1572270"/>
            <a:ext cx="8383588" cy="941796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 </a:t>
            </a:r>
            <a:r>
              <a:rPr lang="ru-RU" sz="2400" dirty="0">
                <a:latin typeface="Arial" charset="0"/>
              </a:rPr>
              <a:t>постановка цели учебной деятельности.</a:t>
            </a:r>
          </a:p>
          <a:p>
            <a:pPr>
              <a:spcBef>
                <a:spcPct val="30000"/>
              </a:spcBef>
            </a:pPr>
            <a:r>
              <a:rPr lang="ru-RU" sz="2400" dirty="0">
                <a:latin typeface="Arial" charset="0"/>
              </a:rPr>
              <a:t> 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62643" y="2549524"/>
            <a:ext cx="8383588" cy="3784600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66FF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92262" y="2636912"/>
            <a:ext cx="8129314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15000"/>
              </a:spcBef>
            </a:pPr>
            <a:r>
              <a:rPr lang="ru-RU" sz="2400" b="1" dirty="0">
                <a:latin typeface="Arial" charset="0"/>
              </a:rPr>
              <a:t> </a:t>
            </a:r>
            <a:r>
              <a:rPr lang="ru-RU" sz="3200" b="1" dirty="0">
                <a:latin typeface="Arial" charset="0"/>
              </a:rPr>
              <a:t>Какое знание строю, чему учусь?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8602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6026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6027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pic>
        <p:nvPicPr>
          <p:cNvPr id="12" name="Picture 5" descr="07"/>
          <p:cNvPicPr>
            <a:picLocks noChangeAspect="1" noChangeArrowheads="1"/>
          </p:cNvPicPr>
          <p:nvPr/>
        </p:nvPicPr>
        <p:blipFill>
          <a:blip r:embed="rId3" cstate="print">
            <a:lum bright="-30000" contrast="72000"/>
          </a:blip>
          <a:srcRect/>
          <a:stretch>
            <a:fillRect/>
          </a:stretch>
        </p:blipFill>
        <p:spPr bwMode="auto">
          <a:xfrm>
            <a:off x="755575" y="3567756"/>
            <a:ext cx="2428323" cy="2681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40662" y="3445045"/>
            <a:ext cx="2500330" cy="552689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solidFill>
                  <a:srgbClr val="E91B4C"/>
                </a:solidFill>
                <a:latin typeface="Franklin Gothic Heavy" pitchFamily="34" charset="0"/>
              </a:rPr>
              <a:t>ПРИЧИНА</a:t>
            </a: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755575" y="5886230"/>
            <a:ext cx="2485417" cy="616799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B05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>
              <a:spcAft>
                <a:spcPts val="1000"/>
              </a:spcAft>
              <a:defRPr/>
            </a:pPr>
            <a:r>
              <a:rPr lang="ru-RU" sz="24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Я НЕ ЗНАЮ</a:t>
            </a:r>
          </a:p>
        </p:txBody>
      </p:sp>
      <p:sp>
        <p:nvSpPr>
          <p:cNvPr id="15" name="Oval 36"/>
          <p:cNvSpPr>
            <a:spLocks noChangeArrowheads="1"/>
          </p:cNvSpPr>
          <p:nvPr/>
        </p:nvSpPr>
        <p:spPr bwMode="auto">
          <a:xfrm>
            <a:off x="2733143" y="5993228"/>
            <a:ext cx="428628" cy="428628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pic>
        <p:nvPicPr>
          <p:cNvPr id="16" name="Рисунок 15" descr="Peterson8"/>
          <p:cNvPicPr>
            <a:picLocks noChangeAspect="1" noChangeArrowheads="1"/>
          </p:cNvPicPr>
          <p:nvPr/>
        </p:nvPicPr>
        <p:blipFill>
          <a:blip r:embed="rId4" cstate="print">
            <a:lum bright="-19000" contrast="58000"/>
          </a:blip>
          <a:srcRect/>
          <a:stretch>
            <a:fillRect/>
          </a:stretch>
        </p:blipFill>
        <p:spPr bwMode="auto">
          <a:xfrm>
            <a:off x="5705318" y="3647575"/>
            <a:ext cx="2448272" cy="268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643570" y="3445045"/>
            <a:ext cx="2571768" cy="552690"/>
          </a:xfrm>
          <a:prstGeom prst="rect">
            <a:avLst/>
          </a:prstGeom>
          <a:solidFill>
            <a:srgbClr val="FFFFCC"/>
          </a:solidFill>
          <a:ln w="28575">
            <a:solidFill>
              <a:srgbClr val="00B05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solidFill>
                  <a:srgbClr val="E91B4C"/>
                </a:solidFill>
                <a:latin typeface="Franklin Gothic Heavy" pitchFamily="34" charset="0"/>
              </a:rPr>
              <a:t>Ц Е Л Ь</a:t>
            </a: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5705318" y="5905495"/>
            <a:ext cx="2571768" cy="626500"/>
          </a:xfrm>
          <a:prstGeom prst="round2DiagRect">
            <a:avLst>
              <a:gd name="adj1" fmla="val 32392"/>
              <a:gd name="adj2" fmla="val 0"/>
            </a:avLst>
          </a:prstGeom>
          <a:solidFill>
            <a:srgbClr val="FFFF99"/>
          </a:solidFill>
          <a:ln w="57150">
            <a:solidFill>
              <a:srgbClr val="00B05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588" lvl="1" fontAlgn="auto">
              <a:spcBef>
                <a:spcPts val="0"/>
              </a:spcBef>
              <a:spcAft>
                <a:spcPts val="1000"/>
              </a:spcAft>
              <a:defRPr/>
            </a:pPr>
            <a:r>
              <a:rPr lang="ru-RU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EA005F"/>
                </a:solidFill>
                <a:latin typeface="Tahoma" pitchFamily="34" charset="0"/>
                <a:cs typeface="Tahoma" pitchFamily="34" charset="0"/>
              </a:rPr>
              <a:t>УЗНАТЬ</a:t>
            </a:r>
          </a:p>
        </p:txBody>
      </p:sp>
      <p:sp>
        <p:nvSpPr>
          <p:cNvPr id="19" name="Oval 36"/>
          <p:cNvSpPr>
            <a:spLocks noChangeArrowheads="1"/>
          </p:cNvSpPr>
          <p:nvPr/>
        </p:nvSpPr>
        <p:spPr bwMode="auto">
          <a:xfrm>
            <a:off x="7666634" y="5993228"/>
            <a:ext cx="428628" cy="434981"/>
          </a:xfrm>
          <a:prstGeom prst="ellipse">
            <a:avLst/>
          </a:prstGeom>
          <a:solidFill>
            <a:srgbClr val="FF0066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 anchorCtr="1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0" name="AutoShape 9"/>
          <p:cNvSpPr>
            <a:spLocks noChangeAspect="1" noChangeArrowheads="1"/>
          </p:cNvSpPr>
          <p:nvPr/>
        </p:nvSpPr>
        <p:spPr bwMode="auto">
          <a:xfrm>
            <a:off x="3827540" y="4771649"/>
            <a:ext cx="1357322" cy="214314"/>
          </a:xfrm>
          <a:prstGeom prst="rightArrow">
            <a:avLst>
              <a:gd name="adj1" fmla="val 50000"/>
              <a:gd name="adj2" fmla="val 37213"/>
            </a:avLst>
          </a:prstGeom>
          <a:solidFill>
            <a:schemeClr val="accent4">
              <a:lumMod val="50000"/>
            </a:schemeClr>
          </a:solidFill>
          <a:ln w="57150">
            <a:solidFill>
              <a:srgbClr val="7030A0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65125" y="404812"/>
            <a:ext cx="8383588" cy="93662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30000"/>
              </a:spcBef>
            </a:pPr>
            <a:r>
              <a:rPr lang="ru-RU" sz="2800" b="1" dirty="0">
                <a:solidFill>
                  <a:srgbClr val="E80000"/>
                </a:solidFill>
                <a:latin typeface="Arial" charset="0"/>
              </a:rPr>
              <a:t>5. </a:t>
            </a:r>
            <a:r>
              <a:rPr lang="ru-RU" sz="3200" b="1" dirty="0">
                <a:solidFill>
                  <a:srgbClr val="E80000"/>
                </a:solidFill>
                <a:latin typeface="Arial" charset="0"/>
              </a:rPr>
              <a:t>Построение проекта выхода из затруднения </a:t>
            </a:r>
            <a:r>
              <a:rPr lang="ru-RU" sz="3200" b="1" dirty="0">
                <a:solidFill>
                  <a:srgbClr val="7030A0"/>
                </a:solidFill>
                <a:latin typeface="Arial" charset="0"/>
              </a:rPr>
              <a:t>(4–5 мин)</a:t>
            </a:r>
            <a:endParaRPr lang="ru-RU" sz="4000" b="1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94600" y="1556792"/>
            <a:ext cx="8383588" cy="830997"/>
          </a:xfrm>
          <a:prstGeom prst="rect">
            <a:avLst/>
          </a:prstGeom>
          <a:solidFill>
            <a:srgbClr val="FFFFD9"/>
          </a:solidFill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400" b="1" dirty="0">
                <a:latin typeface="Arial" charset="0"/>
              </a:rPr>
              <a:t>Цель этапа:  </a:t>
            </a:r>
            <a:r>
              <a:rPr lang="ru-RU" sz="2400" dirty="0">
                <a:latin typeface="Arial" charset="0"/>
              </a:rPr>
              <a:t>выбор способа</a:t>
            </a:r>
            <a:r>
              <a:rPr lang="ru-RU" sz="2000" dirty="0"/>
              <a:t> </a:t>
            </a:r>
            <a:r>
              <a:rPr lang="ru-RU" sz="2400" dirty="0">
                <a:latin typeface="Arial" charset="0"/>
              </a:rPr>
              <a:t>и средств    реализации поставленной  цели.  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321996" y="2387789"/>
            <a:ext cx="8383588" cy="4010255"/>
          </a:xfrm>
          <a:prstGeom prst="rect">
            <a:avLst/>
          </a:prstGeom>
          <a:solidFill>
            <a:srgbClr val="CCFFFF"/>
          </a:solidFill>
          <a:ln w="19050" cap="sq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2196307" y="2678527"/>
            <a:ext cx="6552406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85000"/>
              </a:spcBef>
              <a:spcAft>
                <a:spcPct val="15000"/>
              </a:spcAft>
            </a:pPr>
            <a:r>
              <a:rPr lang="ru-RU" sz="2800" b="1" dirty="0">
                <a:solidFill>
                  <a:srgbClr val="C00000"/>
                </a:solidFill>
                <a:latin typeface="Arial" charset="0"/>
              </a:rPr>
              <a:t>  План построения нового знания. </a:t>
            </a:r>
          </a:p>
        </p:txBody>
      </p:sp>
      <p:pic>
        <p:nvPicPr>
          <p:cNvPr id="86023" name="Picture 7" descr="Peterson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81" y="3068960"/>
            <a:ext cx="2189378" cy="303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61175"/>
            <a:chOff x="6" y="1"/>
            <a:chExt cx="5717" cy="4322"/>
          </a:xfrm>
        </p:grpSpPr>
        <p:sp>
          <p:nvSpPr>
            <p:cNvPr id="86025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6026" name="Rectangle 6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86027" name="Rectangle 6"/>
            <p:cNvSpPr>
              <a:spLocks noChangeArrowheads="1"/>
            </p:cNvSpPr>
            <p:nvPr/>
          </p:nvSpPr>
          <p:spPr bwMode="auto">
            <a:xfrm>
              <a:off x="186" y="181"/>
              <a:ext cx="5375" cy="3960"/>
            </a:xfrm>
            <a:prstGeom prst="rect">
              <a:avLst/>
            </a:prstGeom>
            <a:noFill/>
            <a:ln w="57150">
              <a:solidFill>
                <a:srgbClr val="558EC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</p:grp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11760" y="3247176"/>
            <a:ext cx="6293823" cy="291812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marL="457200" indent="-457200">
              <a:buAutoNum type="arabicPeriod"/>
            </a:pPr>
            <a:r>
              <a:rPr lang="ru-RU" sz="2400" b="1" dirty="0">
                <a:latin typeface="Arial" charset="0"/>
              </a:rPr>
              <a:t>Воспользоваться выбранным </a:t>
            </a:r>
          </a:p>
          <a:p>
            <a:r>
              <a:rPr lang="ru-RU" sz="2400" b="1" dirty="0">
                <a:latin typeface="Arial" charset="0"/>
              </a:rPr>
              <a:t>средством. </a:t>
            </a:r>
          </a:p>
          <a:p>
            <a:endParaRPr lang="ru-RU" sz="2400" b="1" dirty="0">
              <a:latin typeface="Arial" charset="0"/>
            </a:endParaRPr>
          </a:p>
          <a:p>
            <a:r>
              <a:rPr lang="ru-RU" sz="2400" b="1" dirty="0">
                <a:latin typeface="Arial" charset="0"/>
              </a:rPr>
              <a:t>2. Построить новый способ.</a:t>
            </a:r>
          </a:p>
          <a:p>
            <a:endParaRPr lang="ru-RU" sz="2400" b="1" dirty="0">
              <a:latin typeface="Arial" charset="0"/>
            </a:endParaRPr>
          </a:p>
          <a:p>
            <a:r>
              <a:rPr lang="ru-RU" sz="2400" b="1" dirty="0">
                <a:latin typeface="Arial" charset="0"/>
              </a:rPr>
              <a:t>3. Проверить правильность полученного </a:t>
            </a:r>
          </a:p>
          <a:p>
            <a:r>
              <a:rPr lang="ru-RU" sz="2400" b="1" dirty="0">
                <a:latin typeface="Arial" charset="0"/>
              </a:rPr>
              <a:t>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3797178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589</Words>
  <Application>Microsoft Office PowerPoint</Application>
  <PresentationFormat>Экран (4:3)</PresentationFormat>
  <Paragraphs>126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Franklin Gothic Heavy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 Первичное закрепление с комментированием    во      внешней речи  (4–5 мин)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Светлана</cp:lastModifiedBy>
  <cp:revision>137</cp:revision>
  <dcterms:created xsi:type="dcterms:W3CDTF">2012-10-31T22:27:56Z</dcterms:created>
  <dcterms:modified xsi:type="dcterms:W3CDTF">2017-03-27T14:40:12Z</dcterms:modified>
</cp:coreProperties>
</file>