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76" r:id="rId2"/>
    <p:sldId id="259" r:id="rId3"/>
    <p:sldId id="265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2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8A09A-CC76-4536-919F-8EE6EAA1AF16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2D5-4800-4A65-8275-732D05E4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8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2D5-4800-4A65-8275-732D05E4AE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8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2D5-4800-4A65-8275-732D05E4AE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0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5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4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5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4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1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7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4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2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инклюзивного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33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инклюзивного образования: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Принцип </a:t>
            </a:r>
            <a:r>
              <a:rPr lang="ru-RU" b="1" dirty="0"/>
              <a:t>индивидуального </a:t>
            </a:r>
            <a:r>
              <a:rPr lang="ru-RU" b="1" dirty="0" smtClean="0"/>
              <a:t>подхода</a:t>
            </a:r>
          </a:p>
          <a:p>
            <a:r>
              <a:rPr lang="ru-RU" b="1" dirty="0" smtClean="0"/>
              <a:t>Принцип </a:t>
            </a:r>
            <a:r>
              <a:rPr lang="ru-RU" b="1" dirty="0"/>
              <a:t>поддержки самостоятельной активности </a:t>
            </a:r>
            <a:r>
              <a:rPr lang="ru-RU" b="1" dirty="0" smtClean="0"/>
              <a:t>ребенка</a:t>
            </a:r>
          </a:p>
          <a:p>
            <a:r>
              <a:rPr lang="ru-RU" b="1" dirty="0" smtClean="0"/>
              <a:t>Принцип </a:t>
            </a:r>
            <a:r>
              <a:rPr lang="ru-RU" b="1" dirty="0"/>
              <a:t>активного включения в образовательный процесс всех его участников </a:t>
            </a:r>
            <a:endParaRPr lang="ru-RU" b="1" dirty="0" smtClean="0"/>
          </a:p>
          <a:p>
            <a:r>
              <a:rPr lang="ru-RU" b="1" dirty="0" smtClean="0"/>
              <a:t>Принцип </a:t>
            </a:r>
            <a:r>
              <a:rPr lang="ru-RU" b="1" dirty="0"/>
              <a:t>междисциплинарного </a:t>
            </a:r>
            <a:r>
              <a:rPr lang="ru-RU" b="1" dirty="0" smtClean="0"/>
              <a:t>подхода</a:t>
            </a:r>
          </a:p>
          <a:p>
            <a:r>
              <a:rPr lang="ru-RU" b="1" dirty="0" smtClean="0"/>
              <a:t>Принцип </a:t>
            </a:r>
            <a:r>
              <a:rPr lang="ru-RU" b="1" dirty="0"/>
              <a:t>вариативности в организации процессов обучения и </a:t>
            </a:r>
            <a:r>
              <a:rPr lang="ru-RU" b="1" dirty="0" smtClean="0"/>
              <a:t>воспитания </a:t>
            </a:r>
          </a:p>
          <a:p>
            <a:r>
              <a:rPr lang="ru-RU" b="1" dirty="0" smtClean="0"/>
              <a:t>Принцип </a:t>
            </a:r>
            <a:r>
              <a:rPr lang="ru-RU" b="1" dirty="0"/>
              <a:t>партнерского взаимодействия с </a:t>
            </a:r>
            <a:r>
              <a:rPr lang="ru-RU" b="1" dirty="0" smtClean="0"/>
              <a:t>семьей</a:t>
            </a:r>
            <a:endParaRPr lang="ru-RU" dirty="0"/>
          </a:p>
          <a:p>
            <a:r>
              <a:rPr lang="ru-RU" b="1" dirty="0"/>
              <a:t>Принцип динамического развития образовательной модели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0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ФГОС ДО в отношении детей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5608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0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1-ый 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7931224" cy="23762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Организационные процедуры</a:t>
            </a:r>
          </a:p>
          <a:p>
            <a:r>
              <a:rPr lang="ru-RU" dirty="0" smtClean="0"/>
              <a:t>Анализ кадрового потенциала</a:t>
            </a:r>
          </a:p>
          <a:p>
            <a:r>
              <a:rPr lang="ru-RU" dirty="0" smtClean="0"/>
              <a:t>Знакомство с семьями</a:t>
            </a:r>
          </a:p>
          <a:p>
            <a:r>
              <a:rPr lang="ru-RU" dirty="0" smtClean="0"/>
              <a:t>Разработка образовательного маршрута для ребенка</a:t>
            </a:r>
          </a:p>
          <a:p>
            <a:r>
              <a:rPr lang="ru-RU" dirty="0" smtClean="0"/>
              <a:t>Подписание договоров с родителями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604867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2-щй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404863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организационной модели </a:t>
            </a:r>
          </a:p>
          <a:p>
            <a:r>
              <a:rPr lang="ru-RU" dirty="0" smtClean="0"/>
              <a:t>Методическое обеспечение </a:t>
            </a:r>
          </a:p>
          <a:p>
            <a:r>
              <a:rPr lang="ru-RU" dirty="0" smtClean="0"/>
              <a:t>Повышение квалификации педагогов</a:t>
            </a:r>
          </a:p>
          <a:p>
            <a:r>
              <a:rPr lang="ru-RU" dirty="0" smtClean="0"/>
              <a:t>Создание предметно-развивающей среды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8965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9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Условия реализации </a:t>
            </a:r>
            <a:r>
              <a:rPr lang="ru-RU" b="1" dirty="0" smtClean="0"/>
              <a:t>инклюзивной </a:t>
            </a:r>
            <a:r>
              <a:rPr lang="ru-RU" b="1" dirty="0"/>
              <a:t>практики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5488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Профессиональная квалификация педагогов и специалистов, реализующих инклюзивный подход</a:t>
            </a:r>
            <a:endParaRPr lang="ru-RU" dirty="0"/>
          </a:p>
          <a:p>
            <a:pPr lvl="0"/>
            <a:r>
              <a:rPr lang="ru-RU" b="1" dirty="0" smtClean="0"/>
              <a:t>Организация </a:t>
            </a:r>
            <a:r>
              <a:rPr lang="ru-RU" b="1" dirty="0"/>
              <a:t>предметно-развивающей среды образовательного процесса</a:t>
            </a:r>
            <a:endParaRPr lang="ru-RU" dirty="0"/>
          </a:p>
          <a:p>
            <a:pPr lvl="0"/>
            <a:r>
              <a:rPr lang="ru-RU" b="1" dirty="0" smtClean="0"/>
              <a:t>Организация </a:t>
            </a:r>
            <a:r>
              <a:rPr lang="ru-RU" b="1" dirty="0"/>
              <a:t>отношений между участниками образовательных отношений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861048"/>
            <a:ext cx="548005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71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Критерии успешной реализации инклюзивной </a:t>
            </a:r>
            <a:r>
              <a:rPr lang="ru-RU" sz="3200" b="1" dirty="0" smtClean="0"/>
              <a:t>практики касаются всех категорий участников образовательного процесса:</a:t>
            </a:r>
            <a:endParaRPr lang="ru-RU" sz="32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все </a:t>
            </a:r>
            <a:r>
              <a:rPr lang="ru-RU" b="1" dirty="0" smtClean="0"/>
              <a:t>дети</a:t>
            </a:r>
            <a:endParaRPr lang="ru-RU" dirty="0"/>
          </a:p>
          <a:p>
            <a:r>
              <a:rPr lang="ru-RU" b="1" dirty="0"/>
              <a:t>родители детей с ОВЗ</a:t>
            </a:r>
            <a:endParaRPr lang="ru-RU" dirty="0"/>
          </a:p>
          <a:p>
            <a:r>
              <a:rPr lang="ru-RU" b="1" dirty="0"/>
              <a:t>родители всех детей, посещающих инклюзивную группу </a:t>
            </a:r>
            <a:endParaRPr lang="ru-RU" b="1" dirty="0" smtClean="0"/>
          </a:p>
          <a:p>
            <a:r>
              <a:rPr lang="ru-RU" b="1" dirty="0" smtClean="0"/>
              <a:t>педагоги</a:t>
            </a:r>
          </a:p>
          <a:p>
            <a:r>
              <a:rPr lang="ru-RU" b="1" dirty="0"/>
              <a:t>специалисты психолого-педагогического </a:t>
            </a:r>
            <a:r>
              <a:rPr lang="ru-RU" b="1" dirty="0" smtClean="0"/>
              <a:t>сопровождения</a:t>
            </a:r>
          </a:p>
          <a:p>
            <a:r>
              <a:rPr lang="ru-RU" b="1" dirty="0"/>
              <a:t>руководители образовательных </a:t>
            </a:r>
            <a:r>
              <a:rPr lang="ru-RU" b="1" dirty="0" smtClean="0"/>
              <a:t>учреждений</a:t>
            </a:r>
          </a:p>
          <a:p>
            <a:r>
              <a:rPr lang="ru-RU" b="1" dirty="0"/>
              <a:t>представители администрации образовательного </a:t>
            </a:r>
            <a:r>
              <a:rPr lang="ru-RU" b="1" dirty="0" smtClean="0"/>
              <a:t>учреждения</a:t>
            </a:r>
          </a:p>
          <a:p>
            <a:r>
              <a:rPr lang="ru-RU" b="1" dirty="0"/>
              <a:t>координаторы по инклюзивному образованию в окружном управлении образования, городском ресурсном центре, окружном методическом центре, ТПМПК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Инклюзивная практика</a:t>
            </a:r>
            <a:endParaRPr lang="ru-RU" dirty="0">
              <a:effectLst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232" y="2128719"/>
            <a:ext cx="5907536" cy="34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«инклюзия»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007296" cy="5589240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/>
              <a:t>Инклюзия (калька с англ. </a:t>
            </a:r>
            <a:r>
              <a:rPr lang="ru-RU" sz="3200" dirty="0" err="1"/>
              <a:t>inclusion</a:t>
            </a:r>
            <a:r>
              <a:rPr lang="ru-RU" sz="3200" dirty="0"/>
              <a:t>) – включение, добавление, прибавление, присоединение;</a:t>
            </a:r>
          </a:p>
          <a:p>
            <a:r>
              <a:rPr lang="ru-RU" sz="3200" dirty="0"/>
              <a:t>вовлечение в образовательный процесс каждого ученика с помощью образовательной программы, которая соответствует его способностям;</a:t>
            </a:r>
          </a:p>
          <a:p>
            <a:r>
              <a:rPr lang="ru-RU" sz="3200" dirty="0"/>
              <a:t>удовлетворение индивидуальных образовательных потребностей, обеспечение специальных </a:t>
            </a:r>
            <a:r>
              <a:rPr lang="ru-RU" sz="3200" dirty="0" smtClean="0"/>
              <a:t>условий.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924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Саламанкская</a:t>
            </a:r>
            <a:r>
              <a:rPr lang="ru-RU" b="1" dirty="0" smtClean="0"/>
              <a:t> декларация о принципах, политике и практической деятельности в сфере образования лиц с особыми потребностями</a:t>
            </a:r>
          </a:p>
          <a:p>
            <a:r>
              <a:rPr lang="ru-RU" b="1" dirty="0" err="1" smtClean="0"/>
              <a:t>Дакарская</a:t>
            </a:r>
            <a:r>
              <a:rPr lang="ru-RU" b="1" dirty="0" smtClean="0"/>
              <a:t> рамочная концепция действий  </a:t>
            </a:r>
          </a:p>
          <a:p>
            <a:r>
              <a:rPr lang="ru-RU" b="1" dirty="0" smtClean="0"/>
              <a:t>Конвенция о правах инвалидов</a:t>
            </a:r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sz="2400" i="1" dirty="0" smtClean="0"/>
              <a:t>ст.24 Конвенции «Государство обязано обеспечить равный доступ для всех детей с инвалидностью к образованию, и это должно происходить путем обеспечения </a:t>
            </a:r>
            <a:r>
              <a:rPr lang="ru-RU" sz="2400" i="1" dirty="0" err="1" smtClean="0"/>
              <a:t>инклюзивности</a:t>
            </a:r>
            <a:r>
              <a:rPr lang="ru-RU" sz="2400" i="1" dirty="0" smtClean="0"/>
              <a:t> системы образования».</a:t>
            </a:r>
          </a:p>
          <a:p>
            <a:endParaRPr lang="ru-RU" dirty="0"/>
          </a:p>
        </p:txBody>
      </p:sp>
      <p:pic>
        <p:nvPicPr>
          <p:cNvPr id="4" name="Рисунок 3" descr="http://go4.imgsmail.ru/imgpreview?key=f133fc4b961af22&amp;mb=imgdb_preview_12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3816424" cy="216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зарубежного опыта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5760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 1971 г. в Италии был принят первый закон о праве детей с особыми потребностями на обучение в массовых школах</a:t>
            </a:r>
            <a:r>
              <a:rPr lang="ru-RU" b="1" dirty="0"/>
              <a:t>. </a:t>
            </a:r>
            <a:endParaRPr lang="ru-RU" b="1" dirty="0" smtClean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r>
              <a:rPr lang="ru-RU" b="1" dirty="0" smtClean="0"/>
              <a:t>Обязательное условие:</a:t>
            </a:r>
            <a:endParaRPr lang="ru-RU" b="1" dirty="0"/>
          </a:p>
          <a:p>
            <a:r>
              <a:rPr lang="ru-RU" b="1" dirty="0"/>
              <a:t>наличие команды поддержки классного </a:t>
            </a:r>
            <a:r>
              <a:rPr lang="ru-RU" b="1" dirty="0" smtClean="0"/>
              <a:t>руководителя;</a:t>
            </a:r>
            <a:endParaRPr lang="ru-RU" b="1" dirty="0"/>
          </a:p>
          <a:p>
            <a:r>
              <a:rPr lang="ru-RU" b="1" dirty="0"/>
              <a:t>разделение ответственности между родителями, педагогами, медицинским персоналом и представителями местного </a:t>
            </a:r>
            <a:r>
              <a:rPr lang="ru-RU" b="1" dirty="0" smtClean="0"/>
              <a:t>общества;</a:t>
            </a:r>
            <a:endParaRPr lang="ru-RU" b="1" dirty="0"/>
          </a:p>
          <a:p>
            <a:r>
              <a:rPr lang="ru-RU" b="1" dirty="0"/>
              <a:t>просвещение общества 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ru-RU" b="1" dirty="0"/>
              <a:t>наличие </a:t>
            </a:r>
            <a:r>
              <a:rPr lang="ru-RU" b="1" dirty="0" err="1"/>
              <a:t>харизматичных</a:t>
            </a:r>
            <a:r>
              <a:rPr lang="ru-RU" b="1" dirty="0"/>
              <a:t> лидеров на начальной стадии процесса.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740" y="2186636"/>
            <a:ext cx="3127519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 </a:t>
            </a:r>
            <a:r>
              <a:rPr lang="ru-RU" b="1" dirty="0" smtClean="0"/>
              <a:t>Великобритании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5283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68760"/>
            <a:ext cx="4697288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протяжении 20 лет с начала 1980-х система школьного образования в </a:t>
            </a:r>
            <a:r>
              <a:rPr lang="ru-RU" dirty="0" err="1" smtClean="0"/>
              <a:t>Ньюхэме</a:t>
            </a:r>
            <a:r>
              <a:rPr lang="ru-RU" dirty="0" smtClean="0"/>
              <a:t> изменилась принципиально: </a:t>
            </a:r>
          </a:p>
          <a:p>
            <a:r>
              <a:rPr lang="ru-RU" dirty="0" smtClean="0"/>
              <a:t>исчезли специальные интернаты и специальные школы.</a:t>
            </a:r>
          </a:p>
          <a:p>
            <a:r>
              <a:rPr lang="ru-RU" dirty="0" smtClean="0"/>
              <a:t>В Британии специальные школы охватывают 1,15% всех детей с ограниченными возможностями здоровья).</a:t>
            </a:r>
          </a:p>
          <a:p>
            <a:r>
              <a:rPr lang="ru-RU" dirty="0" smtClean="0"/>
              <a:t>Общество отказалось от термина «необучаемый ребенок».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стран бывшего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800" cy="55732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2000 г. в Латвии и Эстонии была принята доктрина инклюзивного образования, пересмотрен ряд положений, включены дополнения и изменения в закон об образовании и нормативные документы. Результатом этого стало увеличение числа учащихся с ОВЗ в массовых школах до 89 %; в коррекционных классах осталось 1,4 % детей, в специальных школах – 9,6 % (до 2003 г. в специальных школах обучалось более 14 % детей).</a:t>
            </a:r>
          </a:p>
          <a:p>
            <a:r>
              <a:rPr lang="ru-RU" dirty="0" smtClean="0"/>
              <a:t>В Украине в 2009 г. стартовал первый проект по совместному обучению нормально развивающихся детей и детей с ограниченными возможностями здоровья «Инклюзивное образование для детей с особыми потребностями в Украине» Согласно законодательству дети с инвалидностью могут учиться в обычных школах.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Азербайджане в 2000 г. были созданы экспериментальные площадки; итогом их деятельности в 2001 г. стал Закон об образовании детей с инвалидностью.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04" y="3140968"/>
            <a:ext cx="42587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Отечественный опыт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007296" cy="478539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 </a:t>
            </a:r>
            <a:r>
              <a:rPr lang="ru-RU" b="1" dirty="0" smtClean="0"/>
              <a:t>Самарской области</a:t>
            </a:r>
            <a:r>
              <a:rPr lang="ru-RU" dirty="0" smtClean="0"/>
              <a:t> образовательная политика региона формировалась по двум приоритетным направлениям:</a:t>
            </a:r>
          </a:p>
          <a:p>
            <a:r>
              <a:rPr lang="ru-RU" dirty="0" smtClean="0"/>
              <a:t>1) обеспечение своевременного выявления и коррекции отклоняющегося развития;</a:t>
            </a:r>
          </a:p>
          <a:p>
            <a:r>
              <a:rPr lang="ru-RU" dirty="0" smtClean="0"/>
              <a:t>2) создание в образовательных учреждениях условий, необходимых для внедрения интегрированных форм образования детей с отклонениями в развитии.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340768"/>
            <a:ext cx="4697288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 </a:t>
            </a:r>
            <a:r>
              <a:rPr lang="ru-RU" b="1" dirty="0" smtClean="0"/>
              <a:t>Москве</a:t>
            </a:r>
            <a:r>
              <a:rPr lang="ru-RU" dirty="0" smtClean="0"/>
              <a:t> реализация программы интегрированного образования началась в 1990-х годах с создания с целью интеграции детей с ОВЗ в образовательную систему новых видов дошкольных образовательных учреждений – ДОУ компенсирующего и комбинированного вида. </a:t>
            </a:r>
          </a:p>
          <a:p>
            <a:r>
              <a:rPr lang="ru-RU" dirty="0" smtClean="0"/>
              <a:t>В целях психолого-педагогического сопровождения детей с ОВЗ в округах г. Москвы были созданы центры психолого-педагогического и медико-социального сопровождения, накопившие за последние годы большой опыт работы с детьми с ОВЗ. </a:t>
            </a:r>
          </a:p>
          <a:p>
            <a:r>
              <a:rPr lang="ru-RU" dirty="0" smtClean="0"/>
              <a:t>С 2002 г. в городе функционируют вариативные формы дошкольного образования – на базе групп кратковременного пребывания были созданы консультативные пункты, службы ранней помощи, </a:t>
            </a:r>
            <a:r>
              <a:rPr lang="ru-RU" dirty="0" err="1" smtClean="0"/>
              <a:t>лекотеки</a:t>
            </a:r>
            <a:r>
              <a:rPr lang="ru-RU" dirty="0" smtClean="0"/>
              <a:t>, группы «Особый ребенок», в которых получают образовательные услуги дети с ОВЗ.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4088"/>
            <a:ext cx="3638623" cy="23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Конституция Российской Федерации</a:t>
            </a:r>
          </a:p>
          <a:p>
            <a:r>
              <a:rPr lang="ru-RU" dirty="0" smtClean="0"/>
              <a:t>Закон «Об образовании в Российской Федерации»</a:t>
            </a:r>
            <a:r>
              <a:rPr lang="ru-RU" dirty="0"/>
              <a:t> от 29.12.2012 № 273-ФЗ </a:t>
            </a:r>
            <a:endParaRPr lang="ru-RU" dirty="0" smtClean="0"/>
          </a:p>
          <a:p>
            <a:r>
              <a:rPr lang="ru-RU" dirty="0" smtClean="0"/>
              <a:t>Федеральный закон от 24 ноября 1995 г. 181-ФЗ «О социальной защите инвалидов в Российской Федерации»</a:t>
            </a:r>
          </a:p>
          <a:p>
            <a:r>
              <a:rPr lang="ru-RU" dirty="0" smtClean="0"/>
              <a:t>Федеральный закон от 24 июля 1998 г. 124-ФЗ «Об основных гарантиях прав ребенка в Российской Федерации»</a:t>
            </a:r>
          </a:p>
          <a:p>
            <a:r>
              <a:rPr lang="ru-RU" dirty="0" smtClean="0"/>
              <a:t>Федеральный закон от 6 октября 1999 г. 184-ФЗ «Об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</a:p>
          <a:p>
            <a:r>
              <a:rPr lang="ru-RU" dirty="0" smtClean="0"/>
              <a:t>Федеральный закон от 6 октября 2003 г. 131-ФЗ «Об общих принципах организации местного самоуправления в Российской Федерации».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408"/>
            <a:ext cx="9468544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197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568</Words>
  <Application>Microsoft Office PowerPoint</Application>
  <PresentationFormat>Экран (4:3)</PresentationFormat>
  <Paragraphs>83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Реализация инклюзивного образования</vt:lpstr>
      <vt:lpstr>Понятие «инклюзия»</vt:lpstr>
      <vt:lpstr>Международные документы</vt:lpstr>
      <vt:lpstr>Анализ зарубежного опыта </vt:lpstr>
      <vt:lpstr>Опыт Великобритании</vt:lpstr>
      <vt:lpstr>Опыт стран бывшего СССР</vt:lpstr>
      <vt:lpstr>Отечественный опыт</vt:lpstr>
      <vt:lpstr>Нормативно-правовая база</vt:lpstr>
      <vt:lpstr>Презентация PowerPoint</vt:lpstr>
      <vt:lpstr>Принципы инклюзивного образования:</vt:lpstr>
      <vt:lpstr>Задачи ФГОС ДО в отношении детей с ОВЗ</vt:lpstr>
      <vt:lpstr>1-ый этап </vt:lpstr>
      <vt:lpstr>2-щй этап</vt:lpstr>
      <vt:lpstr>Условия реализации инклюзивной практики </vt:lpstr>
      <vt:lpstr>Критерии успешной реализации инклюзивной практики касаются всех категорий участников образовательного процесса:</vt:lpstr>
      <vt:lpstr>Инклюзивная практика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инклюзивного образования В ДОУ</dc:title>
  <dc:creator>Институт</dc:creator>
  <cp:lastModifiedBy>Пользователь Windows</cp:lastModifiedBy>
  <cp:revision>25</cp:revision>
  <dcterms:created xsi:type="dcterms:W3CDTF">2016-09-12T08:55:58Z</dcterms:created>
  <dcterms:modified xsi:type="dcterms:W3CDTF">2017-03-20T18:12:29Z</dcterms:modified>
</cp:coreProperties>
</file>