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92" r:id="rId10"/>
    <p:sldId id="293" r:id="rId11"/>
    <p:sldId id="266" r:id="rId12"/>
    <p:sldId id="265" r:id="rId13"/>
    <p:sldId id="294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3" r:id="rId22"/>
    <p:sldId id="274" r:id="rId23"/>
    <p:sldId id="275" r:id="rId24"/>
    <p:sldId id="276" r:id="rId25"/>
    <p:sldId id="278" r:id="rId26"/>
    <p:sldId id="279" r:id="rId27"/>
    <p:sldId id="281" r:id="rId28"/>
    <p:sldId id="280" r:id="rId29"/>
    <p:sldId id="282" r:id="rId30"/>
    <p:sldId id="283" r:id="rId31"/>
    <p:sldId id="284" r:id="rId32"/>
    <p:sldId id="290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714356"/>
            <a:ext cx="821534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Системно–</a:t>
            </a:r>
            <a:r>
              <a:rPr lang="ru-RU" sz="3200" b="1" kern="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деятельностный</a:t>
            </a:r>
            <a:r>
              <a:rPr 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подход и пути его реализации в условиях  ФГОС</a:t>
            </a:r>
            <a:endParaRPr lang="en-US" sz="32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4282" y="2428868"/>
            <a:ext cx="5286412" cy="3103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Когда людей станут учить не тому, </a:t>
            </a:r>
            <a:endParaRPr kumimoji="0" lang="ru-RU" sz="32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они должны думать,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 тому, </a:t>
            </a: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они должны думать,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 тогда исчезнут всякие недоразумения.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Г. Лихтенберг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607220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Учитель истории и обществознания МОУ СОШ № 50 г. Твери </a:t>
            </a:r>
          </a:p>
          <a:p>
            <a:r>
              <a:rPr lang="ru-RU" sz="1400" b="1" i="1" dirty="0" smtClean="0"/>
              <a:t>Осипова Елена Яновна</a:t>
            </a:r>
            <a:endParaRPr lang="ru-RU" sz="14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2060848"/>
            <a:ext cx="6264696" cy="36809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65520"/>
          <a:lstStyle/>
          <a:p>
            <a:pPr marL="336550" indent="-336550"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подход к ученикам.</a:t>
            </a:r>
          </a:p>
          <a:p>
            <a:pPr marL="336550" indent="-336550"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коммуникативных навыков у учащихся.</a:t>
            </a:r>
          </a:p>
          <a:p>
            <a:pPr marL="336550" indent="-336550"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Ориентировка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применение творческого подхода при осуществлении педагогической 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89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ставит перед учителями новые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72013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0034" y="142852"/>
            <a:ext cx="8188325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Дидактические принципы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ситемно-деятельностного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подхода</a:t>
            </a:r>
          </a:p>
        </p:txBody>
      </p:sp>
      <p:sp>
        <p:nvSpPr>
          <p:cNvPr id="4" name="Oval 11"/>
          <p:cNvSpPr>
            <a:spLocks noChangeArrowheads="1"/>
          </p:cNvSpPr>
          <p:nvPr/>
        </p:nvSpPr>
        <p:spPr bwMode="auto">
          <a:xfrm>
            <a:off x="142844" y="1000108"/>
            <a:ext cx="2362200" cy="2209800"/>
          </a:xfrm>
          <a:prstGeom prst="ellipse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Принцип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деятельности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самостоятельное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«открытие»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детьми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нового знания </a:t>
            </a: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2357422" y="928670"/>
            <a:ext cx="2362200" cy="2209800"/>
          </a:xfrm>
          <a:prstGeom prst="ellipse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Принцип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творчества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максимальная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ориентация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на творческое начало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в учебной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деятельности</a:t>
            </a: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4643438" y="928670"/>
            <a:ext cx="2362200" cy="2209800"/>
          </a:xfrm>
          <a:prstGeom prst="ellipse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</a:rPr>
              <a:t>Принцип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</a:rPr>
              <a:t>вариативности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 </a:t>
            </a:r>
            <a:r>
              <a:rPr lang="ru-RU" sz="1400" i="1" dirty="0">
                <a:solidFill>
                  <a:srgbClr val="000000"/>
                </a:solidFill>
              </a:rPr>
              <a:t>развитие способности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к систематическому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перебору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гипотез и выбору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оптимального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варианта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42844" y="3000372"/>
            <a:ext cx="2362200" cy="2209800"/>
          </a:xfrm>
          <a:prstGeom prst="ellipse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</a:rPr>
              <a:t>Принцип</a:t>
            </a:r>
            <a:r>
              <a:rPr lang="ru-RU" b="1" dirty="0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минимакса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ученику предлагается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содержание  образования по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максимальному уровню,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а ученик усваивает это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содержание по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минимальному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уровню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643306" y="2786058"/>
            <a:ext cx="2362200" cy="2209800"/>
          </a:xfrm>
          <a:prstGeom prst="ellipse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</a:rPr>
              <a:t>Принцип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</a:rPr>
              <a:t> психологической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</a:rPr>
              <a:t>комфортности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снятие  </a:t>
            </a:r>
            <a:r>
              <a:rPr lang="ru-RU" sz="1400" i="1" dirty="0" err="1">
                <a:solidFill>
                  <a:srgbClr val="000000"/>
                </a:solidFill>
              </a:rPr>
              <a:t>стрессообразующих</a:t>
            </a:r>
            <a:endParaRPr lang="ru-RU" sz="1400" i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факторов  учебного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процесса, создание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доброжелательной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атмосферы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357290" y="4786322"/>
            <a:ext cx="2362200" cy="2209800"/>
          </a:xfrm>
          <a:prstGeom prst="ellipse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</a:rPr>
              <a:t>Принцип</a:t>
            </a:r>
            <a:r>
              <a:rPr lang="ru-RU" b="1" dirty="0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</a:rPr>
              <a:t>непрерывности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преемственность между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всеми ступенями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обучения на уровне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методологии,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содержания 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i="1" dirty="0">
                <a:solidFill>
                  <a:srgbClr val="000000"/>
                </a:solidFill>
              </a:rPr>
              <a:t> методики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500430" y="4929198"/>
            <a:ext cx="2362200" cy="2209800"/>
          </a:xfrm>
          <a:prstGeom prst="ellipse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00" b="1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Принцип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целостного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представления о мире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формирование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единой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картины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 dirty="0">
                <a:solidFill>
                  <a:srgbClr val="000000"/>
                </a:solidFill>
              </a:rPr>
              <a:t>мира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14282" y="285728"/>
            <a:ext cx="8707438" cy="1357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5720" y="1857365"/>
            <a:ext cx="3048000" cy="2507740"/>
          </a:xfrm>
          <a:prstGeom prst="ellipse">
            <a:avLst/>
          </a:prstGeom>
          <a:solidFill>
            <a:srgbClr val="E6B9B8"/>
          </a:solidFill>
          <a:ln w="101520">
            <a:solidFill>
              <a:srgbClr val="953735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 dirty="0" smtClean="0">
                <a:solidFill>
                  <a:srgbClr val="000000"/>
                </a:solidFill>
              </a:rPr>
              <a:t>Проблемно-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 dirty="0" smtClean="0">
                <a:solidFill>
                  <a:srgbClr val="000000"/>
                </a:solidFill>
              </a:rPr>
              <a:t>диалогическая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 dirty="0" smtClean="0">
                <a:solidFill>
                  <a:srgbClr val="000000"/>
                </a:solidFill>
              </a:rPr>
              <a:t>технология</a:t>
            </a:r>
            <a:endParaRPr lang="ru-RU" sz="2800" b="1" i="1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167010" y="1840086"/>
            <a:ext cx="3048000" cy="2579206"/>
          </a:xfrm>
          <a:prstGeom prst="ellipse">
            <a:avLst/>
          </a:prstGeom>
          <a:solidFill>
            <a:srgbClr val="E6B9B8"/>
          </a:solidFill>
          <a:ln w="101520">
            <a:solidFill>
              <a:srgbClr val="953735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 dirty="0" smtClean="0">
                <a:solidFill>
                  <a:srgbClr val="000000"/>
                </a:solidFill>
              </a:rPr>
              <a:t>Технология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 dirty="0" smtClean="0">
                <a:solidFill>
                  <a:srgbClr val="000000"/>
                </a:solidFill>
              </a:rPr>
              <a:t>оценивания</a:t>
            </a:r>
            <a:endParaRPr lang="ru-RU" sz="3200" i="1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57290" y="3789040"/>
            <a:ext cx="3886200" cy="3068960"/>
          </a:xfrm>
          <a:prstGeom prst="ellipse">
            <a:avLst/>
          </a:prstGeom>
          <a:solidFill>
            <a:srgbClr val="E6B9B8"/>
          </a:solidFill>
          <a:ln w="101520">
            <a:solidFill>
              <a:srgbClr val="953735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 dirty="0" smtClean="0">
                <a:solidFill>
                  <a:srgbClr val="000000"/>
                </a:solidFill>
              </a:rPr>
              <a:t>Технология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 dirty="0" smtClean="0">
                <a:solidFill>
                  <a:srgbClr val="000000"/>
                </a:solidFill>
              </a:rPr>
              <a:t>продуктивного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i="1" dirty="0" smtClean="0">
                <a:solidFill>
                  <a:srgbClr val="000000"/>
                </a:solidFill>
              </a:rPr>
              <a:t>чтения</a:t>
            </a:r>
            <a:endParaRPr lang="ru-RU" sz="32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14282" y="285728"/>
            <a:ext cx="8707438" cy="1357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положения технологии 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метода обучения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5720" y="1857364"/>
            <a:ext cx="3048000" cy="2809875"/>
          </a:xfrm>
          <a:prstGeom prst="ellipse">
            <a:avLst/>
          </a:prstGeom>
          <a:solidFill>
            <a:srgbClr val="E6B9B8"/>
          </a:solidFill>
          <a:ln w="101520">
            <a:solidFill>
              <a:srgbClr val="953735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 dirty="0">
                <a:solidFill>
                  <a:srgbClr val="000000"/>
                </a:solidFill>
              </a:rPr>
              <a:t>Процесс обучения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 dirty="0">
                <a:solidFill>
                  <a:srgbClr val="000000"/>
                </a:solidFill>
              </a:rPr>
              <a:t>есть всегда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>
                <a:solidFill>
                  <a:srgbClr val="000000"/>
                </a:solidFill>
              </a:rPr>
              <a:t>обучение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>
                <a:solidFill>
                  <a:srgbClr val="000000"/>
                </a:solidFill>
              </a:rPr>
              <a:t> деятельности</a:t>
            </a:r>
            <a:r>
              <a:rPr lang="ru-RU" b="1" i="1" dirty="0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i="1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214678" y="2000240"/>
            <a:ext cx="3048000" cy="2667000"/>
          </a:xfrm>
          <a:prstGeom prst="ellipse">
            <a:avLst/>
          </a:prstGeom>
          <a:solidFill>
            <a:srgbClr val="E6B9B8"/>
          </a:solidFill>
          <a:ln w="101520">
            <a:solidFill>
              <a:srgbClr val="953735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 dirty="0">
                <a:solidFill>
                  <a:srgbClr val="000000"/>
                </a:solidFill>
              </a:rPr>
              <a:t>Сам процесс учения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 dirty="0">
                <a:solidFill>
                  <a:srgbClr val="000000"/>
                </a:solidFill>
              </a:rPr>
              <a:t>должен быть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>
                <a:solidFill>
                  <a:srgbClr val="000000"/>
                </a:solidFill>
              </a:rPr>
              <a:t>творческим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57290" y="3657600"/>
            <a:ext cx="3886200" cy="3200400"/>
          </a:xfrm>
          <a:prstGeom prst="ellipse">
            <a:avLst/>
          </a:prstGeom>
          <a:solidFill>
            <a:srgbClr val="E6B9B8"/>
          </a:solidFill>
          <a:ln w="101520">
            <a:solidFill>
              <a:srgbClr val="953735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i="1" dirty="0">
              <a:solidFill>
                <a:srgbClr val="0000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 dirty="0">
                <a:solidFill>
                  <a:srgbClr val="000000"/>
                </a:solidFill>
              </a:rPr>
              <a:t>Обучение деятельности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 dirty="0">
                <a:solidFill>
                  <a:srgbClr val="000000"/>
                </a:solidFill>
              </a:rPr>
              <a:t>предполагает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>
                <a:solidFill>
                  <a:srgbClr val="000000"/>
                </a:solidFill>
              </a:rPr>
              <a:t>совместную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>
                <a:solidFill>
                  <a:srgbClr val="000000"/>
                </a:solidFill>
              </a:rPr>
              <a:t>учебно-познавательную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>
                <a:solidFill>
                  <a:srgbClr val="000000"/>
                </a:solidFill>
              </a:rPr>
              <a:t> деятельность</a:t>
            </a:r>
            <a:r>
              <a:rPr lang="ru-RU" sz="2000" i="1" dirty="0">
                <a:solidFill>
                  <a:srgbClr val="000000"/>
                </a:solidFill>
              </a:rPr>
              <a:t> группы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 dirty="0">
                <a:solidFill>
                  <a:srgbClr val="000000"/>
                </a:solidFill>
              </a:rPr>
              <a:t>учащихся под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 dirty="0">
                <a:solidFill>
                  <a:srgbClr val="000000"/>
                </a:solidFill>
              </a:rPr>
              <a:t>руководством учителя</a:t>
            </a:r>
            <a:r>
              <a:rPr lang="ru-RU" i="1" dirty="0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5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57200" y="252413"/>
            <a:ext cx="82296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 err="1">
                <a:solidFill>
                  <a:srgbClr val="C00000"/>
                </a:solidFill>
                <a:latin typeface="Monotype Corsiva" pitchFamily="66" charset="0"/>
              </a:rPr>
              <a:t>Системно-деятельностный</a:t>
            </a: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 подход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9" y="1341438"/>
            <a:ext cx="6248413" cy="4824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Последовательная реализация </a:t>
            </a:r>
            <a:r>
              <a:rPr lang="ru-RU" sz="2400" b="1" dirty="0" err="1">
                <a:solidFill>
                  <a:srgbClr val="C00000"/>
                </a:solidFill>
                <a:latin typeface="Calibri" pitchFamily="34" charset="0"/>
              </a:rPr>
              <a:t>деятельностного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 подхода повышает эффективность образования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Об этом свидетельствует: </a:t>
            </a:r>
          </a:p>
          <a:p>
            <a:pPr marL="336550" indent="-336550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более </a:t>
            </a:r>
            <a:r>
              <a:rPr lang="ru-RU" sz="2400" b="1" i="1" dirty="0">
                <a:solidFill>
                  <a:srgbClr val="C00000"/>
                </a:solidFill>
                <a:latin typeface="Calibri" pitchFamily="34" charset="0"/>
              </a:rPr>
              <a:t>гибкое и прочное усвоение знаний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</a:rPr>
              <a:t> учащимися, </a:t>
            </a:r>
          </a:p>
          <a:p>
            <a:pPr marL="336550" indent="-336550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возможность их </a:t>
            </a:r>
            <a:r>
              <a:rPr lang="ru-RU" sz="2400" b="1" i="1" dirty="0">
                <a:solidFill>
                  <a:srgbClr val="C00000"/>
                </a:solidFill>
                <a:latin typeface="Calibri" pitchFamily="34" charset="0"/>
              </a:rPr>
              <a:t>самостоятельного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</a:rPr>
              <a:t> движения в изучаемой области, </a:t>
            </a:r>
          </a:p>
          <a:p>
            <a:pPr marL="336550" indent="-336550"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C00000"/>
                </a:solidFill>
                <a:latin typeface="Calibri" pitchFamily="34" charset="0"/>
              </a:rPr>
              <a:t>существенное </a:t>
            </a:r>
            <a:r>
              <a:rPr lang="ru-RU" sz="2400" b="1" i="1" dirty="0">
                <a:solidFill>
                  <a:srgbClr val="C00000"/>
                </a:solidFill>
                <a:latin typeface="Calibri" pitchFamily="34" charset="0"/>
              </a:rPr>
              <a:t>повышение мотивации и  интереса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к учению у обучаемых, </a:t>
            </a:r>
          </a:p>
          <a:p>
            <a:pPr marL="336550" indent="-336550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 возможность </a:t>
            </a:r>
            <a:r>
              <a:rPr lang="ru-RU" sz="2400" b="1" i="1" dirty="0">
                <a:solidFill>
                  <a:srgbClr val="C00000"/>
                </a:solidFill>
                <a:latin typeface="Calibri" pitchFamily="34" charset="0"/>
              </a:rPr>
              <a:t>дифференцировать обучение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без ущерба для усвоения единой структуры теоретических знаний,  </a:t>
            </a:r>
          </a:p>
          <a:p>
            <a:pPr marL="336550" indent="-336550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значительно </a:t>
            </a:r>
            <a:r>
              <a:rPr lang="ru-RU" sz="2400" b="1" i="1" dirty="0">
                <a:solidFill>
                  <a:srgbClr val="C00000"/>
                </a:solidFill>
                <a:latin typeface="Calibri" pitchFamily="34" charset="0"/>
              </a:rPr>
              <a:t>сокращается время обучения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</a:rPr>
              <a:t>, </a:t>
            </a:r>
          </a:p>
          <a:p>
            <a:pPr marL="336550" indent="-336550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наблюдается </a:t>
            </a:r>
            <a:r>
              <a:rPr lang="ru-RU" sz="2400" b="1" i="1" dirty="0">
                <a:solidFill>
                  <a:srgbClr val="C00000"/>
                </a:solidFill>
                <a:latin typeface="Calibri" pitchFamily="34" charset="0"/>
              </a:rPr>
              <a:t>прирост  общекультурного и личностного потенциала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itchFamily="34" charset="0"/>
              </a:rPr>
              <a:t>обучающихся.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универсальных учебных действий: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42844" y="1142984"/>
            <a:ext cx="3429000" cy="2000250"/>
          </a:xfrm>
          <a:prstGeom prst="ellipse">
            <a:avLst/>
          </a:prstGeom>
          <a:solidFill>
            <a:srgbClr val="D99694"/>
          </a:solidFill>
          <a:ln w="25560">
            <a:solidFill>
              <a:srgbClr val="953735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Личностные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285984" y="2428868"/>
            <a:ext cx="3786187" cy="2071688"/>
          </a:xfrm>
          <a:prstGeom prst="ellipse">
            <a:avLst/>
          </a:prstGeom>
          <a:solidFill>
            <a:srgbClr val="D99694"/>
          </a:solidFill>
          <a:ln w="2556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Коммуникативные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42844" y="3929067"/>
            <a:ext cx="3500462" cy="2071702"/>
          </a:xfrm>
          <a:prstGeom prst="ellipse">
            <a:avLst/>
          </a:prstGeom>
          <a:solidFill>
            <a:srgbClr val="D99694"/>
          </a:solidFill>
          <a:ln w="25560">
            <a:solidFill>
              <a:srgbClr val="953735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Регулятивные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714612" y="4857750"/>
            <a:ext cx="3571875" cy="2000250"/>
          </a:xfrm>
          <a:prstGeom prst="ellipse">
            <a:avLst/>
          </a:prstGeom>
          <a:solidFill>
            <a:srgbClr val="D99694"/>
          </a:solidFill>
          <a:ln w="25560">
            <a:solidFill>
              <a:srgbClr val="953735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Общепознавательные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76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85720" y="0"/>
            <a:ext cx="8510588" cy="1325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Личностные УУД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8" y="1352550"/>
            <a:ext cx="8828087" cy="4676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00232" y="214290"/>
            <a:ext cx="4171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Личностные УУД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071546"/>
            <a:ext cx="642942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проявлять интерес к учебному материалу; </a:t>
            </a:r>
          </a:p>
          <a:p>
            <a:pPr marL="336550" indent="-336550"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понимать значение полученных конкретных знаний в жизни человека;</a:t>
            </a:r>
          </a:p>
          <a:p>
            <a:pPr marL="336550" indent="-336550"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иметь первоначальные представления о знании и незнании;</a:t>
            </a:r>
          </a:p>
          <a:p>
            <a:pPr marL="336550" indent="-336550"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осуществлять оценку работы и ответов одноклассников на основе заданных критериев успешности учебной деятельности.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6550" indent="-336550">
              <a:spcBef>
                <a:spcPts val="7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85720" y="1928802"/>
            <a:ext cx="7929618" cy="4511687"/>
            <a:chOff x="-94" y="1020"/>
            <a:chExt cx="5762" cy="2947"/>
          </a:xfrm>
        </p:grpSpPr>
        <p:cxnSp>
          <p:nvCxnSpPr>
            <p:cNvPr id="4" name="AutoShape 3"/>
            <p:cNvCxnSpPr>
              <a:cxnSpLocks noChangeShapeType="1"/>
              <a:stCxn id="18" idx="0"/>
              <a:endCxn id="15" idx="3"/>
            </p:cNvCxnSpPr>
            <p:nvPr/>
          </p:nvCxnSpPr>
          <p:spPr bwMode="auto">
            <a:xfrm rot="5400000" flipH="1" flipV="1">
              <a:off x="3200" y="2624"/>
              <a:ext cx="649" cy="347"/>
            </a:xfrm>
            <a:prstGeom prst="bentConnector4">
              <a:avLst>
                <a:gd name="adj1" fmla="val 25327"/>
                <a:gd name="adj2" fmla="val 147871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" name="AutoShape 4"/>
            <p:cNvCxnSpPr>
              <a:cxnSpLocks noChangeShapeType="1"/>
              <a:stCxn id="17" idx="0"/>
              <a:endCxn id="11" idx="2"/>
            </p:cNvCxnSpPr>
            <p:nvPr/>
          </p:nvCxnSpPr>
          <p:spPr bwMode="auto">
            <a:xfrm flipH="1" flipV="1">
              <a:off x="2787" y="1823"/>
              <a:ext cx="2461" cy="328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" name="AutoShape 5"/>
            <p:cNvCxnSpPr>
              <a:cxnSpLocks noChangeShapeType="1"/>
              <a:stCxn id="16" idx="0"/>
              <a:endCxn id="11" idx="2"/>
            </p:cNvCxnSpPr>
            <p:nvPr/>
          </p:nvCxnSpPr>
          <p:spPr bwMode="auto">
            <a:xfrm flipH="1" flipV="1">
              <a:off x="2787" y="1823"/>
              <a:ext cx="1476" cy="328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7" name="AutoShape 6"/>
            <p:cNvCxnSpPr>
              <a:cxnSpLocks noChangeShapeType="1"/>
              <a:stCxn id="15" idx="0"/>
              <a:endCxn id="11" idx="2"/>
            </p:cNvCxnSpPr>
            <p:nvPr/>
          </p:nvCxnSpPr>
          <p:spPr bwMode="auto">
            <a:xfrm flipH="1" flipV="1">
              <a:off x="2787" y="1823"/>
              <a:ext cx="490" cy="328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" name="AutoShape 7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flipV="1">
              <a:off x="2294" y="1823"/>
              <a:ext cx="492" cy="328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9" name="AutoShape 8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flipV="1">
              <a:off x="1311" y="1823"/>
              <a:ext cx="1476" cy="328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10" name="AutoShape 9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flipV="1">
              <a:off x="326" y="1823"/>
              <a:ext cx="2460" cy="328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172" y="1020"/>
              <a:ext cx="1229" cy="802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>
                  <a:solidFill>
                    <a:srgbClr val="000000"/>
                  </a:solidFill>
                  <a:latin typeface="Arial Black" pitchFamily="32" charset="0"/>
                </a:rPr>
                <a:t>Регулятив-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>
                  <a:solidFill>
                    <a:srgbClr val="000000"/>
                  </a:solidFill>
                  <a:latin typeface="Arial Black" pitchFamily="32" charset="0"/>
                </a:rPr>
                <a:t>ные 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>
                  <a:solidFill>
                    <a:srgbClr val="000000"/>
                  </a:solidFill>
                  <a:latin typeface="Arial Black" pitchFamily="32" charset="0"/>
                </a:rPr>
                <a:t>действия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-94" y="2152"/>
              <a:ext cx="839" cy="64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>
                  <a:solidFill>
                    <a:srgbClr val="000000"/>
                  </a:solidFill>
                  <a:latin typeface="Arial Black" pitchFamily="32" charset="0"/>
                </a:rPr>
                <a:t>Целепола-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>
                  <a:solidFill>
                    <a:srgbClr val="000000"/>
                  </a:solidFill>
                  <a:latin typeface="Arial Black" pitchFamily="32" charset="0"/>
                </a:rPr>
                <a:t>гание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890" y="2152"/>
              <a:ext cx="840" cy="64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500">
                  <a:solidFill>
                    <a:srgbClr val="000000"/>
                  </a:solidFill>
                  <a:latin typeface="Arial Black" pitchFamily="32" charset="0"/>
                </a:rPr>
                <a:t>Планиро-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500">
                  <a:solidFill>
                    <a:srgbClr val="000000"/>
                  </a:solidFill>
                  <a:latin typeface="Arial Black" pitchFamily="32" charset="0"/>
                </a:rPr>
                <a:t>вание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1874" y="2152"/>
              <a:ext cx="839" cy="64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500">
                  <a:solidFill>
                    <a:srgbClr val="000000"/>
                  </a:solidFill>
                  <a:latin typeface="Arial Black" pitchFamily="32" charset="0"/>
                </a:rPr>
                <a:t>Прогно-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500">
                  <a:solidFill>
                    <a:srgbClr val="000000"/>
                  </a:solidFill>
                  <a:latin typeface="Arial Black" pitchFamily="32" charset="0"/>
                </a:rPr>
                <a:t>зирование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2858" y="2152"/>
              <a:ext cx="840" cy="64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Контроль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3844" y="2152"/>
              <a:ext cx="840" cy="64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>
                  <a:solidFill>
                    <a:srgbClr val="000000"/>
                  </a:solidFill>
                  <a:latin typeface="Arial Black" pitchFamily="32" charset="0"/>
                </a:rPr>
                <a:t>Коррекция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829" y="2152"/>
              <a:ext cx="839" cy="64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  <a:latin typeface="Arial Black" pitchFamily="32" charset="0"/>
                </a:rPr>
                <a:t>Оценка</a:t>
              </a:r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2858" y="3122"/>
              <a:ext cx="986" cy="845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  <a:latin typeface="Arial Black" pitchFamily="32" charset="0"/>
                </a:rPr>
                <a:t>Волевая 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  <a:latin typeface="Arial Black" pitchFamily="32" charset="0"/>
                </a:rPr>
                <a:t>само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 err="1">
                  <a:solidFill>
                    <a:srgbClr val="000000"/>
                  </a:solidFill>
                  <a:latin typeface="Arial Black" pitchFamily="32" charset="0"/>
                </a:rPr>
                <a:t>регу</a:t>
              </a:r>
              <a:r>
                <a:rPr lang="ru-RU" dirty="0">
                  <a:solidFill>
                    <a:srgbClr val="000000"/>
                  </a:solidFill>
                  <a:latin typeface="Arial Black" pitchFamily="32" charset="0"/>
                </a:rPr>
                <a:t>-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 err="1">
                  <a:solidFill>
                    <a:srgbClr val="000000"/>
                  </a:solidFill>
                  <a:latin typeface="Arial Black" pitchFamily="32" charset="0"/>
                </a:rPr>
                <a:t>ляция</a:t>
              </a:r>
              <a:endParaRPr lang="ru-RU" dirty="0">
                <a:solidFill>
                  <a:srgbClr val="000000"/>
                </a:solidFill>
                <a:latin typeface="Arial Black" pitchFamily="32" charset="0"/>
              </a:endParaRPr>
            </a:p>
          </p:txBody>
        </p:sp>
      </p:grp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301625" y="84138"/>
            <a:ext cx="8510588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>
                <a:solidFill>
                  <a:srgbClr val="C00000"/>
                </a:solidFill>
                <a:latin typeface="Monotype Corsiva" pitchFamily="66" charset="0"/>
              </a:rPr>
              <a:t>Виды УУД – </a:t>
            </a:r>
            <a:br>
              <a:rPr lang="ru-RU" sz="40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000" b="1" dirty="0">
                <a:solidFill>
                  <a:srgbClr val="C00000"/>
                </a:solidFill>
                <a:latin typeface="Monotype Corsiva" pitchFamily="66" charset="0"/>
              </a:rPr>
              <a:t>регулятивные действия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28625" y="214313"/>
            <a:ext cx="8510588" cy="1325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Познавательные УУД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14283" y="1731949"/>
            <a:ext cx="8261351" cy="4397374"/>
            <a:chOff x="295" y="1453"/>
            <a:chExt cx="5204" cy="2770"/>
          </a:xfrm>
        </p:grpSpPr>
        <p:cxnSp>
          <p:nvCxnSpPr>
            <p:cNvPr id="5" name="AutoShape 3"/>
            <p:cNvCxnSpPr>
              <a:cxnSpLocks noChangeShapeType="1"/>
              <a:stCxn id="11" idx="1"/>
              <a:endCxn id="8" idx="0"/>
            </p:cNvCxnSpPr>
            <p:nvPr/>
          </p:nvCxnSpPr>
          <p:spPr bwMode="auto">
            <a:xfrm rot="10800000">
              <a:off x="2838" y="1453"/>
              <a:ext cx="1103" cy="2280"/>
            </a:xfrm>
            <a:prstGeom prst="bentConnector4">
              <a:avLst>
                <a:gd name="adj1" fmla="val 12245"/>
                <a:gd name="adj2" fmla="val 106317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" name="AutoShape 4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16200000" flipV="1">
              <a:off x="2385" y="2797"/>
              <a:ext cx="987" cy="82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7" name="AutoShape 5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5400000" flipH="1" flipV="1">
              <a:off x="1463" y="1957"/>
              <a:ext cx="987" cy="1763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005" y="1453"/>
              <a:ext cx="1665" cy="892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 smtClean="0">
                  <a:solidFill>
                    <a:srgbClr val="000000"/>
                  </a:solidFill>
                  <a:latin typeface="Arial Black" pitchFamily="32" charset="0"/>
                </a:rPr>
                <a:t>Познавательные </a:t>
              </a:r>
              <a:endParaRPr lang="ru-RU" sz="2000" dirty="0">
                <a:solidFill>
                  <a:srgbClr val="000000"/>
                </a:solidFill>
                <a:latin typeface="Arial Black" pitchFamily="32" charset="0"/>
              </a:endParaRP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>
                  <a:solidFill>
                    <a:srgbClr val="000000"/>
                  </a:solidFill>
                  <a:latin typeface="Arial Black" pitchFamily="32" charset="0"/>
                </a:rPr>
                <a:t>действия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295" y="3332"/>
              <a:ext cx="1559" cy="89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>
                  <a:solidFill>
                    <a:srgbClr val="000000"/>
                  </a:solidFill>
                  <a:latin typeface="Arial Black" pitchFamily="32" charset="0"/>
                </a:rPr>
                <a:t>Обще-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>
                  <a:solidFill>
                    <a:srgbClr val="000000"/>
                  </a:solidFill>
                  <a:latin typeface="Arial Black" pitchFamily="32" charset="0"/>
                </a:rPr>
                <a:t>учебные</a:t>
              </a:r>
              <a:r>
                <a:rPr lang="ru-RU" dirty="0">
                  <a:solidFill>
                    <a:srgbClr val="000000"/>
                  </a:solidFill>
                  <a:latin typeface="Arial Black" pitchFamily="32" charset="0"/>
                </a:rPr>
                <a:t> 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140" y="3332"/>
              <a:ext cx="1560" cy="89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>
                  <a:solidFill>
                    <a:srgbClr val="000000"/>
                  </a:solidFill>
                  <a:latin typeface="Arial Black" pitchFamily="32" charset="0"/>
                </a:rPr>
                <a:t>Логические</a:t>
              </a: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3940" y="3287"/>
              <a:ext cx="1559" cy="89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>
                  <a:solidFill>
                    <a:srgbClr val="000000"/>
                  </a:solidFill>
                  <a:latin typeface="Arial Black" pitchFamily="32" charset="0"/>
                </a:rPr>
                <a:t>Постановка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>
                  <a:solidFill>
                    <a:srgbClr val="000000"/>
                  </a:solidFill>
                  <a:latin typeface="Arial Black" pitchFamily="32" charset="0"/>
                </a:rPr>
                <a:t> и решение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>
                  <a:solidFill>
                    <a:srgbClr val="000000"/>
                  </a:solidFill>
                  <a:latin typeface="Arial Black" pitchFamily="32" charset="0"/>
                </a:rPr>
                <a:t> проблем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14282" y="285728"/>
            <a:ext cx="8785225" cy="19494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ФГОС: стихийное бедствие или осуществление мечты?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86050" y="2643182"/>
            <a:ext cx="3300408" cy="38576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10440"/>
          <a:lstStyle/>
          <a:p>
            <a:pPr marL="342900" indent="-336550">
              <a:lnSpc>
                <a:spcPct val="98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Monotype Corsiva" pitchFamily="66" charset="0"/>
              </a:rPr>
              <a:t>  </a:t>
            </a:r>
            <a:r>
              <a:rPr lang="ru-RU" sz="3200" b="1" i="1" dirty="0">
                <a:solidFill>
                  <a:srgbClr val="000000"/>
                </a:solidFill>
                <a:latin typeface="Monotype Corsiva" pitchFamily="66" charset="0"/>
              </a:rPr>
              <a:t>Я слышу – я забываю, </a:t>
            </a:r>
          </a:p>
          <a:p>
            <a:pPr marL="342900" indent="-336550">
              <a:lnSpc>
                <a:spcPct val="97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Monotype Corsiva" pitchFamily="66" charset="0"/>
              </a:rPr>
              <a:t>  я вижу – я запоминаю,</a:t>
            </a:r>
          </a:p>
          <a:p>
            <a:pPr marL="342900" indent="-336550">
              <a:lnSpc>
                <a:spcPct val="97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Monotype Corsiva" pitchFamily="66" charset="0"/>
              </a:rPr>
              <a:t> я делаю – я </a:t>
            </a:r>
            <a:r>
              <a:rPr lang="ru-RU" sz="3200" b="1" i="1" dirty="0" smtClean="0">
                <a:solidFill>
                  <a:srgbClr val="000000"/>
                </a:solidFill>
                <a:latin typeface="Monotype Corsiva" pitchFamily="66" charset="0"/>
              </a:rPr>
              <a:t>усваиваю</a:t>
            </a:r>
            <a:endParaRPr lang="ru-RU" sz="2400" b="1" i="1" dirty="0">
              <a:solidFill>
                <a:srgbClr val="000000"/>
              </a:solidFill>
              <a:latin typeface="Monotype Corsiva" pitchFamily="66" charset="0"/>
            </a:endParaRPr>
          </a:p>
          <a:p>
            <a:pPr marL="342900" indent="-336550" algn="r">
              <a:lnSpc>
                <a:spcPct val="97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 dirty="0">
                <a:solidFill>
                  <a:srgbClr val="000000"/>
                </a:solidFill>
                <a:latin typeface="Monotype Corsiva" pitchFamily="66" charset="0"/>
              </a:rPr>
              <a:t>Китайская мудрость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071678"/>
            <a:ext cx="2559077" cy="34798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14282" y="0"/>
            <a:ext cx="8510588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Коммуникативные УУД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14313" y="1430338"/>
            <a:ext cx="8745538" cy="5427663"/>
            <a:chOff x="135" y="901"/>
            <a:chExt cx="5509" cy="3419"/>
          </a:xfrm>
        </p:grpSpPr>
        <p:cxnSp>
          <p:nvCxnSpPr>
            <p:cNvPr id="5" name="AutoShape 3"/>
            <p:cNvCxnSpPr>
              <a:cxnSpLocks noChangeShapeType="1"/>
              <a:stCxn id="13" idx="1"/>
              <a:endCxn id="9" idx="0"/>
            </p:cNvCxnSpPr>
            <p:nvPr/>
          </p:nvCxnSpPr>
          <p:spPr bwMode="auto">
            <a:xfrm rot="10800000">
              <a:off x="2879" y="901"/>
              <a:ext cx="1531" cy="1600"/>
            </a:xfrm>
            <a:prstGeom prst="bentConnector4">
              <a:avLst>
                <a:gd name="adj1" fmla="val 33050"/>
                <a:gd name="adj2" fmla="val 108997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6" name="AutoShape 4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16200000" flipV="1">
              <a:off x="2650" y="2078"/>
              <a:ext cx="986" cy="528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7" name="AutoShape 5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 flipV="1">
              <a:off x="1642" y="2130"/>
              <a:ext cx="1518" cy="957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" name="AutoShape 6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5400000" flipH="1" flipV="1">
              <a:off x="1616" y="1122"/>
              <a:ext cx="536" cy="1989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2360" y="901"/>
              <a:ext cx="1038" cy="948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  <a:latin typeface="Arial Black" pitchFamily="32" charset="0"/>
                </a:rPr>
                <a:t>Коммуни-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  <a:latin typeface="Arial Black" pitchFamily="32" charset="0"/>
                </a:rPr>
                <a:t>кативные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  <a:latin typeface="Arial Black" pitchFamily="32" charset="0"/>
                </a:rPr>
                <a:t> действия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35" y="2385"/>
              <a:ext cx="1510" cy="953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 smtClean="0">
                  <a:solidFill>
                    <a:srgbClr val="000000"/>
                  </a:solidFill>
                  <a:latin typeface="Arial Black" pitchFamily="32" charset="0"/>
                </a:rPr>
                <a:t>Планирование</a:t>
              </a:r>
              <a:endParaRPr lang="ru-RU" sz="1600" dirty="0">
                <a:solidFill>
                  <a:srgbClr val="000000"/>
                </a:solidFill>
                <a:latin typeface="Arial Black" pitchFamily="32" charset="0"/>
              </a:endParaRP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учебного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 smtClean="0">
                  <a:solidFill>
                    <a:srgbClr val="000000"/>
                  </a:solidFill>
                  <a:latin typeface="Arial Black" pitchFamily="32" charset="0"/>
                </a:rPr>
                <a:t>сотрудничества</a:t>
              </a:r>
              <a:endParaRPr lang="ru-RU" sz="1600" dirty="0">
                <a:solidFill>
                  <a:srgbClr val="000000"/>
                </a:solidFill>
                <a:latin typeface="Arial Black" pitchFamily="32" charset="0"/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1305" y="3367"/>
              <a:ext cx="1235" cy="953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Постановка 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вопросов</a:t>
              </a: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2790" y="2835"/>
              <a:ext cx="1234" cy="953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Построение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речевых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 smtClean="0">
                  <a:solidFill>
                    <a:srgbClr val="000000"/>
                  </a:solidFill>
                  <a:latin typeface="Arial Black" pitchFamily="32" charset="0"/>
                </a:rPr>
                <a:t>высказываний</a:t>
              </a:r>
              <a:endParaRPr lang="ru-RU" sz="1600" dirty="0">
                <a:solidFill>
                  <a:srgbClr val="000000"/>
                </a:solidFill>
                <a:latin typeface="Arial Black" pitchFamily="32" charset="0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410" y="2025"/>
              <a:ext cx="1234" cy="953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Лидерство и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согласование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действий с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Arial Black" pitchFamily="32" charset="0"/>
                </a:rPr>
                <a:t>партнером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71472" y="0"/>
            <a:ext cx="7570788" cy="1052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48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4800" b="1" dirty="0">
                <a:solidFill>
                  <a:srgbClr val="C00000"/>
                </a:solidFill>
                <a:latin typeface="Monotype Corsiva" pitchFamily="66" charset="0"/>
              </a:rPr>
              <a:t>Условия развития УУД </a:t>
            </a:r>
            <a:br>
              <a:rPr lang="ru-RU" sz="4800" b="1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2500306"/>
            <a:ext cx="1655763" cy="398462"/>
          </a:xfrm>
          <a:prstGeom prst="rect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A50021"/>
                </a:solidFill>
              </a:rPr>
              <a:t>цель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4282" y="3643314"/>
            <a:ext cx="1655763" cy="398463"/>
          </a:xfrm>
          <a:prstGeom prst="rect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A50021"/>
                </a:solidFill>
              </a:rPr>
              <a:t>текст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5084763"/>
            <a:ext cx="1655763" cy="398462"/>
          </a:xfrm>
          <a:prstGeom prst="rect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A50021"/>
                </a:solidFill>
              </a:rPr>
              <a:t>методика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14546" y="1285860"/>
            <a:ext cx="2520950" cy="825500"/>
          </a:xfrm>
          <a:prstGeom prst="rect">
            <a:avLst/>
          </a:prstGeom>
          <a:solidFill>
            <a:srgbClr val="C0504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Необходимо исключить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357422" y="2357430"/>
            <a:ext cx="2571768" cy="648512"/>
          </a:xfrm>
          <a:prstGeom prst="rect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Передача готовых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знаний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85984" y="3429000"/>
            <a:ext cx="2681288" cy="917575"/>
          </a:xfrm>
          <a:prstGeom prst="rect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Объяснить все так,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чтобы ученик запомнил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пересказал знания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5984" y="4857760"/>
            <a:ext cx="3113087" cy="917575"/>
          </a:xfrm>
          <a:prstGeom prst="rect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Репродуктивные вопросы –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повторение и запоминание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чужих мыслей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857488" y="1357298"/>
            <a:ext cx="2520950" cy="825500"/>
          </a:xfrm>
          <a:prstGeom prst="rect">
            <a:avLst/>
          </a:prstGeom>
          <a:solidFill>
            <a:srgbClr val="C0504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Нужно стремиться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928926" y="2571744"/>
            <a:ext cx="2500330" cy="648512"/>
          </a:xfrm>
          <a:prstGeom prst="rect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умений по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применению знаний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57488" y="3571876"/>
            <a:ext cx="2660650" cy="1190625"/>
          </a:xfrm>
          <a:prstGeom prst="rect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Учитель-режиссер.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Ученик сам открывает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новые знания через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содержание УМК.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571736" y="5214950"/>
            <a:ext cx="3200400" cy="1247775"/>
          </a:xfrm>
          <a:prstGeom prst="rect">
            <a:avLst/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Продуктивные задания – </a:t>
            </a:r>
          </a:p>
          <a:p>
            <a:pPr algn="ctr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получение нового продукта – своего вывода, оценки. Применение знаний в новых условиях. Перенос знаний.</a:t>
            </a: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785786" y="0"/>
            <a:ext cx="7570788" cy="1052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48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4800" b="1" dirty="0">
                <a:solidFill>
                  <a:srgbClr val="C00000"/>
                </a:solidFill>
                <a:latin typeface="Monotype Corsiva" pitchFamily="66" charset="0"/>
              </a:rPr>
              <a:t>Условия развития УУД </a:t>
            </a:r>
            <a:br>
              <a:rPr lang="ru-RU" sz="4800" b="1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7158" y="2643182"/>
            <a:ext cx="1655763" cy="398462"/>
          </a:xfrm>
          <a:prstGeom prst="rect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A50021"/>
                </a:solidFill>
              </a:rPr>
              <a:t>цель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8596" y="3857628"/>
            <a:ext cx="1655763" cy="398463"/>
          </a:xfrm>
          <a:prstGeom prst="rect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A50021"/>
                </a:solidFill>
              </a:rPr>
              <a:t>текст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28596" y="5429264"/>
            <a:ext cx="1655763" cy="398462"/>
          </a:xfrm>
          <a:prstGeom prst="rect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A50021"/>
                </a:solidFill>
              </a:rPr>
              <a:t>методика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000100" y="0"/>
            <a:ext cx="6786562" cy="1358900"/>
          </a:xfrm>
          <a:prstGeom prst="downArrowCallout">
            <a:avLst>
              <a:gd name="adj1" fmla="val 73340"/>
              <a:gd name="adj2" fmla="val 73317"/>
              <a:gd name="adj3" fmla="val 16667"/>
              <a:gd name="adj4" fmla="val 66667"/>
            </a:avLst>
          </a:prstGeom>
          <a:solidFill>
            <a:srgbClr val="E6B9B8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C0504D"/>
                </a:solidFill>
                <a:latin typeface="Monotype Corsiva" pitchFamily="66" charset="0"/>
              </a:rPr>
              <a:t>Требования к современному уроку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285720" y="1571612"/>
            <a:ext cx="6215078" cy="485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609600" indent="-601663">
              <a:spcBef>
                <a:spcPts val="500"/>
              </a:spcBef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1. Изменение парадигмы образования: от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</a:rPr>
              <a:t>знаниевой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к 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</a:rPr>
              <a:t>компетентностной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609600" indent="-601663">
              <a:spcBef>
                <a:spcPts val="500"/>
              </a:spcBef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2. Изменение содержания образования и форм, приемов и методов, технологий.</a:t>
            </a:r>
          </a:p>
          <a:p>
            <a:pPr marL="609600" indent="-601663">
              <a:spcBef>
                <a:spcPts val="500"/>
              </a:spcBef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3. Изменение педагогической позиции «ученик – учитель».</a:t>
            </a:r>
          </a:p>
          <a:p>
            <a:pPr marL="609600" indent="-601663">
              <a:spcBef>
                <a:spcPts val="500"/>
              </a:spcBef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4. Формирование внутренних мотивов деятельности ученика.</a:t>
            </a:r>
          </a:p>
          <a:p>
            <a:pPr marL="609600" indent="-601663">
              <a:spcBef>
                <a:spcPts val="500"/>
              </a:spcBef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5. Личностное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</a:rPr>
              <a:t>целеполагание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и личностное содержание материала.</a:t>
            </a:r>
          </a:p>
          <a:p>
            <a:pPr marL="609600" indent="-601663">
              <a:spcBef>
                <a:spcPts val="500"/>
              </a:spcBef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6. Рефлексия результатов образовательной деятельности.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57158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Целевая направленность урока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57224" y="1571612"/>
            <a:ext cx="3452812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25450" indent="-320675">
              <a:spcBef>
                <a:spcPts val="700"/>
              </a:spcBef>
              <a:buClr>
                <a:srgbClr val="F57900"/>
              </a:buClr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Обучающая</a:t>
            </a:r>
          </a:p>
          <a:p>
            <a:pPr marL="425450" indent="-320675">
              <a:spcBef>
                <a:spcPts val="700"/>
              </a:spcBef>
              <a:buClr>
                <a:srgbClr val="F57900"/>
              </a:buClr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Воспитывающая</a:t>
            </a:r>
          </a:p>
          <a:p>
            <a:pPr marL="425450" indent="-320675">
              <a:spcBef>
                <a:spcPts val="700"/>
              </a:spcBef>
              <a:buClr>
                <a:srgbClr val="F57900"/>
              </a:buClr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Развивающая</a:t>
            </a:r>
          </a:p>
          <a:p>
            <a:pPr marL="425450" indent="-320675">
              <a:spcBef>
                <a:spcPts val="700"/>
              </a:spcBef>
              <a:buClrTx/>
              <a:buFontTx/>
              <a:buNone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25450" indent="-320675">
              <a:spcBef>
                <a:spcPts val="700"/>
              </a:spcBef>
              <a:buClrTx/>
              <a:buFontTx/>
              <a:buNone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25450" indent="-320675">
              <a:spcBef>
                <a:spcPts val="700"/>
              </a:spcBef>
              <a:buClr>
                <a:srgbClr val="F57900"/>
              </a:buClr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Триединая дидактическая цель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50825" y="2214554"/>
            <a:ext cx="649288" cy="2786082"/>
          </a:xfrm>
          <a:prstGeom prst="curvedRightArrow">
            <a:avLst>
              <a:gd name="adj1" fmla="val 51051"/>
              <a:gd name="adj2" fmla="val 102103"/>
              <a:gd name="adj3" fmla="val 32606"/>
            </a:avLst>
          </a:prstGeom>
          <a:solidFill>
            <a:srgbClr val="953735"/>
          </a:solidFill>
          <a:ln w="25560">
            <a:solidFill>
              <a:srgbClr val="953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48200" y="1600201"/>
            <a:ext cx="3352824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25450" indent="-320675">
              <a:spcBef>
                <a:spcPts val="700"/>
              </a:spcBef>
              <a:buClr>
                <a:srgbClr val="F57900"/>
              </a:buClr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Содержательная </a:t>
            </a:r>
          </a:p>
          <a:p>
            <a:pPr marL="425450" indent="-320675">
              <a:spcBef>
                <a:spcPts val="700"/>
              </a:spcBef>
              <a:buClr>
                <a:srgbClr val="F57900"/>
              </a:buClr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</a:rPr>
              <a:t>Деятельностная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857620" y="1643050"/>
            <a:ext cx="914400" cy="914400"/>
          </a:xfrm>
          <a:custGeom>
            <a:avLst/>
            <a:gdLst>
              <a:gd name="T0" fmla="*/ 793196 w 914400"/>
              <a:gd name="T1" fmla="*/ 457200 h 914400"/>
              <a:gd name="T2" fmla="*/ 457200 w 914400"/>
              <a:gd name="T3" fmla="*/ 793196 h 914400"/>
              <a:gd name="T4" fmla="*/ 121204 w 914400"/>
              <a:gd name="T5" fmla="*/ 457200 h 914400"/>
              <a:gd name="T6" fmla="*/ 457200 w 914400"/>
              <a:gd name="T7" fmla="*/ 121204 h 914400"/>
              <a:gd name="T8" fmla="*/ 121204 w 914400"/>
              <a:gd name="T9" fmla="*/ 349667 h 914400"/>
              <a:gd name="T10" fmla="*/ 793196 w 914400"/>
              <a:gd name="T11" fmla="*/ 564733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914400" h="914400">
                <a:moveTo>
                  <a:pt x="121204" y="349667"/>
                </a:moveTo>
                <a:lnTo>
                  <a:pt x="349667" y="349667"/>
                </a:lnTo>
                <a:lnTo>
                  <a:pt x="349667" y="121204"/>
                </a:lnTo>
                <a:lnTo>
                  <a:pt x="564733" y="121204"/>
                </a:lnTo>
                <a:lnTo>
                  <a:pt x="564733" y="349667"/>
                </a:lnTo>
                <a:lnTo>
                  <a:pt x="793196" y="349667"/>
                </a:lnTo>
                <a:lnTo>
                  <a:pt x="793196" y="564733"/>
                </a:lnTo>
                <a:lnTo>
                  <a:pt x="564733" y="564733"/>
                </a:lnTo>
                <a:lnTo>
                  <a:pt x="564733" y="793196"/>
                </a:lnTo>
                <a:lnTo>
                  <a:pt x="349667" y="793196"/>
                </a:lnTo>
                <a:lnTo>
                  <a:pt x="349667" y="564733"/>
                </a:lnTo>
                <a:lnTo>
                  <a:pt x="121204" y="564733"/>
                </a:lnTo>
                <a:close/>
              </a:path>
            </a:pathLst>
          </a:custGeom>
          <a:solidFill>
            <a:srgbClr val="953735"/>
          </a:solidFill>
          <a:ln w="25560">
            <a:solidFill>
              <a:srgbClr val="953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85720" y="285728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Компоненты овладения знаниями при </a:t>
            </a: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СДП (</a:t>
            </a:r>
            <a:r>
              <a:rPr lang="ru-RU" sz="4400" b="1" dirty="0" err="1" smtClean="0">
                <a:solidFill>
                  <a:srgbClr val="C00000"/>
                </a:solidFill>
                <a:latin typeface="Monotype Corsiva" pitchFamily="66" charset="0"/>
              </a:rPr>
              <a:t>системно-деятельностном</a:t>
            </a: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 подходе):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2332037"/>
            <a:ext cx="5616624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Восприятие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pPr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6550" indent="-336550"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полученной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pPr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6550" indent="-336550"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Запоминание (создание образа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6550" indent="-336550"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Самооценка .</a:t>
            </a:r>
          </a:p>
          <a:p>
            <a:pPr marL="336550" indent="-336550">
              <a:spcBef>
                <a:spcPts val="7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57158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Ученик  -  Учитель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5698976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CC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Позиция </a:t>
            </a:r>
            <a:r>
              <a:rPr lang="ru-RU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учителя -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6550" indent="-336550">
              <a:spcBef>
                <a:spcPts val="7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классу не с ответом,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вопросом.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7158" y="3357563"/>
            <a:ext cx="5366970" cy="1799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CC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Позиция </a:t>
            </a:r>
            <a:r>
              <a:rPr lang="ru-RU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ученика -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6550" indent="-336550">
              <a:spcBef>
                <a:spcPts val="7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познание мира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специально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организованных условиях.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8699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Вопросы при создании проекта урока: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291423"/>
            <a:ext cx="6158488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сформулировать цели урока и обеспечить их достижение;</a:t>
            </a:r>
          </a:p>
          <a:p>
            <a:pPr marL="336550" indent="-336550"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Какой учебный материал отобрать и как подвергнуть его дидактической обработке;</a:t>
            </a:r>
          </a:p>
          <a:p>
            <a:pPr marL="336550" indent="-336550"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Какие методы и средства обучения выбрать;</a:t>
            </a:r>
          </a:p>
          <a:p>
            <a:pPr marL="336550" indent="-336550"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организовать собственную деятельность и деятельность учеников;</a:t>
            </a:r>
          </a:p>
          <a:p>
            <a:pPr marL="336550" indent="-336550"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сделать, чтобы взаимодействие всех этих компонентов привело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определенной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системе знаний и ценностных ориентаций.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548680"/>
            <a:ext cx="8229600" cy="1392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i="1" dirty="0">
                <a:solidFill>
                  <a:srgbClr val="C00000"/>
                </a:solidFill>
                <a:latin typeface="Monotype Corsiva" pitchFamily="66" charset="0"/>
              </a:rPr>
              <a:t>Основные этапы деятельности </a:t>
            </a: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>учителя при </a:t>
            </a:r>
            <a:r>
              <a:rPr lang="ru-RU" sz="4400" b="1" i="1" dirty="0">
                <a:solidFill>
                  <a:srgbClr val="C00000"/>
                </a:solidFill>
                <a:latin typeface="Monotype Corsiva" pitchFamily="66" charset="0"/>
              </a:rPr>
              <a:t>подготовке к уроку.</a:t>
            </a:r>
            <a:r>
              <a:rPr lang="ru-RU" sz="4400" b="1" i="1" dirty="0">
                <a:solidFill>
                  <a:srgbClr val="333399"/>
                </a:solidFill>
                <a:latin typeface="Monotype Corsiva" pitchFamily="66" charset="0"/>
              </a:rPr>
              <a:t/>
            </a:r>
            <a:br>
              <a:rPr lang="ru-RU" sz="4400" b="1" i="1" dirty="0">
                <a:solidFill>
                  <a:srgbClr val="333399"/>
                </a:solidFill>
                <a:latin typeface="Monotype Corsiva" pitchFamily="66" charset="0"/>
              </a:rPr>
            </a:br>
            <a:endParaRPr lang="ru-RU" sz="4400" b="1" i="1" dirty="0">
              <a:solidFill>
                <a:srgbClr val="333399"/>
              </a:solidFill>
              <a:latin typeface="Monotype Corsiva" pitchFamily="6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3568" y="2132856"/>
            <a:ext cx="5328592" cy="3661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25450" indent="-320675">
              <a:spcBef>
                <a:spcPts val="800"/>
              </a:spcBef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</a:rPr>
              <a:t>Целеполагание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25450" indent="-320675">
              <a:spcBef>
                <a:spcPts val="800"/>
              </a:spcBef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Планирование</a:t>
            </a:r>
          </a:p>
          <a:p>
            <a:pPr marL="425450" indent="-320675">
              <a:spcBef>
                <a:spcPts val="800"/>
              </a:spcBef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Организация</a:t>
            </a:r>
          </a:p>
          <a:p>
            <a:pPr marL="425450" indent="-320675">
              <a:spcBef>
                <a:spcPts val="800"/>
              </a:spcBef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Реализация целей и замыслов</a:t>
            </a:r>
          </a:p>
          <a:p>
            <a:pPr marL="425450" indent="-320675">
              <a:spcBef>
                <a:spcPts val="800"/>
              </a:spcBef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Анализ (рефлексия)</a:t>
            </a:r>
          </a:p>
          <a:p>
            <a:pPr marL="425450" indent="-320675">
              <a:spcBef>
                <a:spcPts val="800"/>
              </a:spcBef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Контроль</a:t>
            </a:r>
          </a:p>
          <a:p>
            <a:pPr marL="425450" indent="-320675">
              <a:spcBef>
                <a:spcPts val="700"/>
              </a:spcBef>
              <a:buClrTx/>
              <a:buFontTx/>
              <a:buNone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57158" y="0"/>
            <a:ext cx="8229600" cy="774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Технологическая карта урока</a:t>
            </a: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18177"/>
              </p:ext>
            </p:extLst>
          </p:nvPr>
        </p:nvGraphicFramePr>
        <p:xfrm>
          <a:off x="214282" y="937369"/>
          <a:ext cx="8534182" cy="2642708"/>
        </p:xfrm>
        <a:graphic>
          <a:graphicData uri="http://schemas.openxmlformats.org/drawingml/2006/table">
            <a:tbl>
              <a:tblPr/>
              <a:tblGrid>
                <a:gridCol w="1826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9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6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724">
                <a:tc gridSpan="4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Тема урока:</a:t>
                      </a:r>
                    </a:p>
                  </a:txBody>
                  <a:tcPr marL="90000" marR="90000" marT="453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36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этап урока</a:t>
                      </a:r>
                    </a:p>
                  </a:txBody>
                  <a:tcPr marL="90000" marR="90000" marT="278640" marB="46800" horzOverflow="overflow">
                    <a:lnL>
                      <a:noFill/>
                    </a:lnL>
                    <a:lnR>
                      <a:noFill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деятельность учителя</a:t>
                      </a:r>
                    </a:p>
                  </a:txBody>
                  <a:tcPr marL="90000" marR="90000" marT="278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деятельность учащихся</a:t>
                      </a:r>
                    </a:p>
                  </a:txBody>
                  <a:tcPr marL="90000" marR="90000" marT="278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Планируемый результат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(личностный, </a:t>
                      </a: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метапредметный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предметный)</a:t>
                      </a:r>
                    </a:p>
                  </a:txBody>
                  <a:tcPr marL="90000" marR="90000" marT="278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6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255491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255491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255491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255491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dirty="0">
                <a:solidFill>
                  <a:srgbClr val="C00000"/>
                </a:solidFill>
                <a:latin typeface="Monotype Corsiva" pitchFamily="66" charset="0"/>
              </a:rPr>
              <a:t>Главная задача: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00034" y="1946275"/>
            <a:ext cx="5257808" cy="4911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Организация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учебной деятельности таким образом, чтобы у учащихся сформировались потребности в осуществлении творческого преобразования учебного материала с целью овладения новыми знаниями.</a:t>
            </a:r>
          </a:p>
          <a:p>
            <a:pPr marL="336550" indent="-336550">
              <a:spcBef>
                <a:spcPts val="7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868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Календарно-тематическое планирование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2844" y="1428736"/>
            <a:ext cx="8612188" cy="3000396"/>
            <a:chOff x="242" y="945"/>
            <a:chExt cx="5425" cy="2875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2" y="945"/>
              <a:ext cx="5425" cy="28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42" y="945"/>
              <a:ext cx="5425" cy="28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70181" y="285728"/>
            <a:ext cx="54187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Затруднение и удивление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7692" y="1378927"/>
            <a:ext cx="4178266" cy="3732223"/>
          </a:xfrm>
          <a:prstGeom prst="rightArrow">
            <a:avLst>
              <a:gd name="adj1" fmla="val 50000"/>
              <a:gd name="adj2" fmla="val 36880"/>
            </a:avLst>
          </a:prstGeom>
          <a:solidFill>
            <a:srgbClr val="E6B9B8"/>
          </a:solidFill>
          <a:ln w="9360">
            <a:solidFill>
              <a:srgbClr val="95373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609600" indent="-601663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Не МОГУ сделать </a:t>
            </a:r>
          </a:p>
          <a:p>
            <a:pPr marL="609600" indent="-601663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(раньше получалось ХОРОШО, </a:t>
            </a:r>
          </a:p>
          <a:p>
            <a:pPr marL="609600" indent="-601663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а теперь не получилось…)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786314" y="1285860"/>
            <a:ext cx="4103688" cy="3786214"/>
          </a:xfrm>
          <a:prstGeom prst="leftArrow">
            <a:avLst>
              <a:gd name="adj1" fmla="val 50000"/>
              <a:gd name="adj2" fmla="val 35626"/>
            </a:avLst>
          </a:prstGeom>
          <a:solidFill>
            <a:srgbClr val="E6B9B8"/>
          </a:solidFill>
          <a:ln w="9360">
            <a:solidFill>
              <a:srgbClr val="95373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8901113" indent="-8893175" algn="ctr">
              <a:buClrTx/>
              <a:buFontTx/>
              <a:buNone/>
              <a:tabLst>
                <a:tab pos="8901113" algn="l"/>
                <a:tab pos="9348788" algn="l"/>
                <a:tab pos="9798050" algn="l"/>
                <a:tab pos="10247313" algn="l"/>
                <a:tab pos="10696575" algn="l"/>
                <a:tab pos="11145838" algn="l"/>
                <a:tab pos="11595100" algn="l"/>
                <a:tab pos="12044363" algn="l"/>
                <a:tab pos="12493625" algn="l"/>
                <a:tab pos="12942888" algn="l"/>
                <a:tab pos="13392150" algn="l"/>
                <a:tab pos="13841413" algn="l"/>
                <a:tab pos="14290675" algn="l"/>
                <a:tab pos="14739938" algn="l"/>
                <a:tab pos="15189200" algn="l"/>
                <a:tab pos="15638463" algn="l"/>
                <a:tab pos="16087725" algn="l"/>
                <a:tab pos="16536988" algn="l"/>
                <a:tab pos="16986250" algn="l"/>
                <a:tab pos="17435513" algn="l"/>
                <a:tab pos="17884775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ХОЧУ и ДОЛЖЕН сделать </a:t>
            </a:r>
          </a:p>
          <a:p>
            <a:pPr marL="8901113" indent="-8893175" algn="ctr">
              <a:buClrTx/>
              <a:buFontTx/>
              <a:buNone/>
              <a:tabLst>
                <a:tab pos="8901113" algn="l"/>
                <a:tab pos="9348788" algn="l"/>
                <a:tab pos="9798050" algn="l"/>
                <a:tab pos="10247313" algn="l"/>
                <a:tab pos="10696575" algn="l"/>
                <a:tab pos="11145838" algn="l"/>
                <a:tab pos="11595100" algn="l"/>
                <a:tab pos="12044363" algn="l"/>
                <a:tab pos="12493625" algn="l"/>
                <a:tab pos="12942888" algn="l"/>
                <a:tab pos="13392150" algn="l"/>
                <a:tab pos="13841413" algn="l"/>
                <a:tab pos="14290675" algn="l"/>
                <a:tab pos="14739938" algn="l"/>
                <a:tab pos="15189200" algn="l"/>
                <a:tab pos="15638463" algn="l"/>
                <a:tab pos="16087725" algn="l"/>
                <a:tab pos="16536988" algn="l"/>
                <a:tab pos="16986250" algn="l"/>
                <a:tab pos="17435513" algn="l"/>
                <a:tab pos="17884775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(понять…,  научиться…, )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317383" y="1452743"/>
            <a:ext cx="485775" cy="3584589"/>
          </a:xfrm>
          <a:prstGeom prst="upDownArrow">
            <a:avLst>
              <a:gd name="adj1" fmla="val 50000"/>
              <a:gd name="adj2" fmla="val 64927"/>
            </a:avLst>
          </a:prstGeom>
          <a:solidFill>
            <a:srgbClr val="E6B9B8"/>
          </a:solidFill>
          <a:ln w="9360">
            <a:solidFill>
              <a:srgbClr val="953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4313" y="4941888"/>
            <a:ext cx="8643937" cy="773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4963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34963" algn="ctr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Движущая сила активности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34963" algn="ctr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ребенка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на уроке.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Урок «открытия» нового знания</a:t>
            </a:r>
            <a:r>
              <a:rPr lang="ru-RU" sz="4400" b="1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5972188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цель: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способности учащихся к новому способу действия.</a:t>
            </a:r>
          </a:p>
          <a:p>
            <a:pPr marL="336550" indent="-336550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цель: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расширение понятийной базы за счет включения в нее новых элементов.</a:t>
            </a:r>
          </a:p>
          <a:p>
            <a:pPr marL="336550" indent="-336550">
              <a:spcBef>
                <a:spcPts val="8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4282" y="1285860"/>
            <a:ext cx="6715172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цель: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</a:p>
          <a:p>
            <a:pPr marL="336550" indent="-336550">
              <a:spcBef>
                <a:spcPts val="7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6550" indent="-336550">
              <a:spcBef>
                <a:spcPts val="7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цель: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коррекция и тренинг изученных понятий, алгоритмов и т.д.</a:t>
            </a:r>
          </a:p>
          <a:p>
            <a:pPr marL="336550" indent="-336550">
              <a:spcBef>
                <a:spcPts val="7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214282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Урок  рефлексии.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5001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Урок  общеметодологической направленности.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7158" y="1500174"/>
            <a:ext cx="661513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цель: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способности учащихся к новому способу действия, связанному с построением структуры изученных понятий и алгоритмов.</a:t>
            </a:r>
          </a:p>
          <a:p>
            <a:pPr marL="336550" indent="-336550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цель: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выявление теоретических основ построения содержательно-методических линий.</a:t>
            </a:r>
          </a:p>
          <a:p>
            <a:pPr marL="336550" indent="-336550">
              <a:spcBef>
                <a:spcPts val="8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85720" y="0"/>
            <a:ext cx="8229600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Урок  развивающего контроля</a:t>
            </a:r>
            <a:r>
              <a:rPr lang="ru-RU" sz="4400" b="1" dirty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85860"/>
            <a:ext cx="5786478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6550" indent="-336550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цель: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способности учащихся к осуществлению контрольной функции.</a:t>
            </a:r>
          </a:p>
          <a:p>
            <a:pPr marL="336550" indent="-336550">
              <a:spcBef>
                <a:spcPts val="8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6550" indent="-336550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цель: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 и самоконтроль изученных понятий и алгоритмов.</a:t>
            </a:r>
          </a:p>
          <a:p>
            <a:pPr marL="336550" indent="-336550">
              <a:spcBef>
                <a:spcPts val="8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http://bestgif.su/_ph/26/2/8968292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2900"/>
            <a:ext cx="6072198" cy="6005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69850"/>
            <a:ext cx="8229600" cy="155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Основная характеристика изменившихся </a:t>
            </a:r>
            <a: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требований к 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общему образованию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14348" y="1643050"/>
            <a:ext cx="4643470" cy="3451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flatTx/>
          </a:bodyPr>
          <a:lstStyle/>
          <a:p>
            <a:pPr marL="342900" indent="-336550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«Ориентация образования не только на усвоение обучающимися </a:t>
            </a:r>
            <a:r>
              <a:rPr lang="ru-RU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определенной суммы знаний,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 и на развитие его личности,  </a:t>
            </a:r>
            <a:r>
              <a:rPr lang="ru-RU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его познавательных и созидательных возможностей.»</a:t>
            </a:r>
          </a:p>
          <a:p>
            <a:pPr marL="342900" indent="-336550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342900" indent="-336550" eaLnBrk="0" hangingPunct="0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00034" y="5857892"/>
            <a:ext cx="468313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концепции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модернизации Российского образования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14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57158" y="0"/>
            <a:ext cx="8229600" cy="1071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66600" anchor="ctr"/>
          <a:lstStyle/>
          <a:p>
            <a:pPr algn="ctr">
              <a:lnSpc>
                <a:spcPct val="78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800000"/>
                </a:solidFill>
                <a:latin typeface="Monotype Corsiva" pitchFamily="66" charset="0"/>
              </a:rPr>
              <a:t/>
            </a:r>
            <a:br>
              <a:rPr lang="ru-RU" sz="4400" b="1" dirty="0">
                <a:solidFill>
                  <a:srgbClr val="800000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800000"/>
                </a:solidFill>
                <a:latin typeface="Monotype Corsiva" pitchFamily="66" charset="0"/>
              </a:rPr>
              <a:t>      </a:t>
            </a:r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Из проекта стандарта общего образования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1643050"/>
            <a:ext cx="5929324" cy="4773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56880" rIns="0" bIns="0" anchor="ctr"/>
          <a:lstStyle/>
          <a:p>
            <a:pPr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В основе построения содержания федерального государственного образовательного стандарта общего образования лежит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подход,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который предполагает: </a:t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формирование и развитие в ходе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процесса качеств личности, отвечающих потребностям «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знаниевого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общества, инновационной экономики, демократического строя и многонационального, поликультурного и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поликонфессионального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российского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общества.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3" y="142852"/>
            <a:ext cx="6429419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25450" indent="-320675">
              <a:spcBef>
                <a:spcPts val="800"/>
              </a:spcBef>
              <a:buClr>
                <a:srgbClr val="F57900"/>
              </a:buClr>
              <a:buFont typeface="Wingdings" pitchFamily="2" charset="2"/>
              <a:buChar char="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8" charset="0"/>
              </a:rPr>
              <a:t>Обучать деятельности – это значит делать учение </a:t>
            </a:r>
            <a:r>
              <a:rPr lang="ru-RU" sz="2900" b="1" i="1" dirty="0">
                <a:solidFill>
                  <a:srgbClr val="C00000"/>
                </a:solidFill>
                <a:latin typeface="Times New Roman" pitchFamily="18" charset="0"/>
              </a:rPr>
              <a:t>мотивированным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</a:rPr>
              <a:t>, учить ребенка</a:t>
            </a:r>
            <a:r>
              <a:rPr lang="ru-RU" sz="29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900" b="1" i="1" dirty="0">
                <a:solidFill>
                  <a:srgbClr val="C00000"/>
                </a:solidFill>
                <a:latin typeface="Times New Roman" pitchFamily="18" charset="0"/>
              </a:rPr>
              <a:t>самостоятельно</a:t>
            </a:r>
            <a:r>
              <a:rPr lang="ru-RU" sz="29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</a:rPr>
              <a:t>ставить перед </a:t>
            </a:r>
            <a:r>
              <a:rPr lang="ru-RU" sz="2900" b="1" i="1" dirty="0">
                <a:solidFill>
                  <a:srgbClr val="C00000"/>
                </a:solidFill>
                <a:latin typeface="Times New Roman" pitchFamily="18" charset="0"/>
              </a:rPr>
              <a:t>собой</a:t>
            </a:r>
            <a:r>
              <a:rPr lang="ru-RU" sz="29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900" b="1" i="1" dirty="0">
                <a:solidFill>
                  <a:srgbClr val="C00000"/>
                </a:solidFill>
                <a:latin typeface="Times New Roman" pitchFamily="18" charset="0"/>
              </a:rPr>
              <a:t>цель и находить пути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</a:rPr>
              <a:t>, в том числе средства ее достижения (т.е. оптимально организовывать свою деятельность), помогать сформировать у себя </a:t>
            </a:r>
            <a:r>
              <a:rPr lang="ru-RU" sz="2900" b="1" i="1" dirty="0">
                <a:solidFill>
                  <a:srgbClr val="C00000"/>
                </a:solidFill>
                <a:latin typeface="Times New Roman" pitchFamily="18" charset="0"/>
              </a:rPr>
              <a:t>умения контроля и самоконтроля, оценки и самооценки.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5143512"/>
            <a:ext cx="7572399" cy="11430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Алексей Алексеевич Леонтьев (доктор филологических наук, доктор психологических наук, профессор, академик РАО)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95536" y="2213426"/>
            <a:ext cx="5572132" cy="259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31800" indent="-317500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ru-RU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31800" indent="-317500">
              <a:lnSpc>
                <a:spcPct val="80000"/>
              </a:lnSpc>
              <a:spcBef>
                <a:spcPts val="700"/>
              </a:spcBef>
              <a:buClr>
                <a:srgbClr val="F57900"/>
              </a:buClr>
              <a:buFont typeface="Wingdings" pitchFamily="2" charset="2"/>
              <a:buChar char="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</a:rPr>
              <a:t>метод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, при котором ученик является активным субъектом педагогического процесса.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7604" y="399535"/>
            <a:ext cx="71287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528" y="1484784"/>
            <a:ext cx="6159058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65520"/>
          <a:lstStyle/>
          <a:p>
            <a:pPr marL="336550" indent="-336550"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Главная цель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подхода в обучении состоит в том, чтобы пробудить у человека интерес к предмету и процессу обучения, а также развить у него навыки самообразования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692276"/>
            <a:ext cx="6336704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65520"/>
          <a:lstStyle/>
          <a:p>
            <a:pPr marL="336550" indent="-336550"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воспитание личности в соответствии с требованиями современного информационного сообщества.</a:t>
            </a:r>
          </a:p>
          <a:p>
            <a:pPr marL="336550" indent="-336550">
              <a:buFont typeface="Arial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школьников способности самостоятельно получать и обрабатывать информацию по учебным вопросам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ставит перед учителями новые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2525319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1052</Words>
  <Application>Microsoft Office PowerPoint</Application>
  <PresentationFormat>Экран (4:3)</PresentationFormat>
  <Paragraphs>274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3" baseType="lpstr">
      <vt:lpstr>Arial</vt:lpstr>
      <vt:lpstr>Arial Black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ФГОС ставит перед учителями новые задачи.</vt:lpstr>
      <vt:lpstr>ФГОС ставит перед учителями новые задачи.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Елена</cp:lastModifiedBy>
  <cp:revision>30</cp:revision>
  <dcterms:created xsi:type="dcterms:W3CDTF">2015-09-07T15:36:16Z</dcterms:created>
  <dcterms:modified xsi:type="dcterms:W3CDTF">2016-11-06T19:35:03Z</dcterms:modified>
</cp:coreProperties>
</file>