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5"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06.11.2016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edu-nv.ru/spravochniki/msosh_10/html/images/forum.jpg"/>
          <p:cNvPicPr/>
          <p:nvPr/>
        </p:nvPicPr>
        <p:blipFill>
          <a:blip r:embed="rId2" cstate="print"/>
          <a:srcRect/>
          <a:stretch>
            <a:fillRect/>
          </a:stretch>
        </p:blipFill>
        <p:spPr bwMode="auto">
          <a:xfrm>
            <a:off x="214282" y="5000636"/>
            <a:ext cx="2571768" cy="1584010"/>
          </a:xfrm>
          <a:prstGeom prst="rect">
            <a:avLst/>
          </a:prstGeom>
          <a:noFill/>
          <a:ln w="9525">
            <a:noFill/>
            <a:miter lim="800000"/>
            <a:headEnd/>
            <a:tailEnd/>
          </a:ln>
        </p:spPr>
      </p:pic>
      <p:sp>
        <p:nvSpPr>
          <p:cNvPr id="3" name="Прямоугольник 2"/>
          <p:cNvSpPr/>
          <p:nvPr/>
        </p:nvSpPr>
        <p:spPr>
          <a:xfrm>
            <a:off x="325517" y="476672"/>
            <a:ext cx="6929486" cy="3970318"/>
          </a:xfrm>
          <a:prstGeom prst="rect">
            <a:avLst/>
          </a:prstGeom>
        </p:spPr>
        <p:txBody>
          <a:bodyPr wrap="square">
            <a:spAutoFit/>
          </a:bodyPr>
          <a:lstStyle/>
          <a:p>
            <a:pPr algn="ctr"/>
            <a:r>
              <a:rPr lang="ru-RU" sz="3600" b="1" dirty="0" smtClean="0">
                <a:solidFill>
                  <a:srgbClr val="002060"/>
                </a:solidFill>
                <a:latin typeface="Times New Roman" pitchFamily="18" charset="0"/>
                <a:cs typeface="Times New Roman" pitchFamily="18" charset="0"/>
              </a:rPr>
              <a:t>РЕАЛИЗАЦИЯ ПРОГРАММЫ СМЫСЛОВОГО ЧТЕНИЯ НА УРОКАХ ИСТОРИИ И ОБЩЕСТВОЗНАНИЯ.</a:t>
            </a:r>
          </a:p>
          <a:p>
            <a:pPr algn="ctr"/>
            <a:endParaRPr lang="ru-RU" sz="3600" b="1" dirty="0" smtClean="0">
              <a:solidFill>
                <a:srgbClr val="002060"/>
              </a:solidFill>
              <a:latin typeface="Times New Roman" pitchFamily="18" charset="0"/>
              <a:cs typeface="Times New Roman" pitchFamily="18" charset="0"/>
            </a:endParaRPr>
          </a:p>
          <a:p>
            <a:pPr algn="ctr"/>
            <a:r>
              <a:rPr lang="ru-RU" sz="3600" b="1" dirty="0" smtClean="0">
                <a:solidFill>
                  <a:srgbClr val="002060"/>
                </a:solidFill>
                <a:latin typeface="Times New Roman" pitchFamily="18" charset="0"/>
                <a:cs typeface="Times New Roman" pitchFamily="18" charset="0"/>
              </a:rPr>
              <a:t> МЕТОДЫ И ПРИЕМЫ</a:t>
            </a:r>
            <a:r>
              <a:rPr lang="ru-RU" sz="3600" b="1" dirty="0" smtClean="0">
                <a:solidFill>
                  <a:srgbClr val="002060"/>
                </a:solidFill>
              </a:rPr>
              <a:t/>
            </a:r>
            <a:br>
              <a:rPr lang="ru-RU" sz="3600" b="1" dirty="0" smtClean="0">
                <a:solidFill>
                  <a:srgbClr val="002060"/>
                </a:solidFill>
              </a:rPr>
            </a:br>
            <a:endParaRPr lang="ru-RU" sz="3600" b="1" dirty="0">
              <a:solidFill>
                <a:srgbClr val="002060"/>
              </a:solidFill>
            </a:endParaRPr>
          </a:p>
        </p:txBody>
      </p:sp>
      <p:sp>
        <p:nvSpPr>
          <p:cNvPr id="4" name="TextBox 3"/>
          <p:cNvSpPr txBox="1"/>
          <p:nvPr/>
        </p:nvSpPr>
        <p:spPr>
          <a:xfrm>
            <a:off x="3707904" y="6093296"/>
            <a:ext cx="4500594" cy="584775"/>
          </a:xfrm>
          <a:prstGeom prst="rect">
            <a:avLst/>
          </a:prstGeom>
          <a:noFill/>
        </p:spPr>
        <p:txBody>
          <a:bodyPr wrap="square" rtlCol="0">
            <a:spAutoFit/>
          </a:bodyPr>
          <a:lstStyle/>
          <a:p>
            <a:r>
              <a:rPr lang="ru-RU" sz="1600" b="1" i="1" dirty="0" smtClean="0">
                <a:latin typeface="Times New Roman" pitchFamily="18" charset="0"/>
                <a:cs typeface="Times New Roman" pitchFamily="18" charset="0"/>
              </a:rPr>
              <a:t>Осипов О.В. учитель истории  и обществознания МОУ СОШ № 50 г Тверь</a:t>
            </a:r>
            <a:endParaRPr lang="ru-RU" sz="1600" b="1" i="1" dirty="0">
              <a:latin typeface="Times New Roman" pitchFamily="18" charset="0"/>
              <a:cs typeface="Times New Roman" pitchFamily="18" charset="0"/>
            </a:endParaRPr>
          </a:p>
        </p:txBody>
      </p:sp>
      <p:pic>
        <p:nvPicPr>
          <p:cNvPr id="5" name="Picture 4" descr="http://2.bp.blogspot.com/-77MQPLOOb9w/Uur8-nZDodI/AAAAAAAAAWI/SGnnbaeSXgI/s1600/20.jpg"/>
          <p:cNvPicPr>
            <a:picLocks noChangeAspect="1" noChangeArrowheads="1"/>
          </p:cNvPicPr>
          <p:nvPr/>
        </p:nvPicPr>
        <p:blipFill>
          <a:blip r:embed="rId3" cstate="print"/>
          <a:srcRect/>
          <a:stretch>
            <a:fillRect/>
          </a:stretch>
        </p:blipFill>
        <p:spPr bwMode="auto">
          <a:xfrm>
            <a:off x="7236296" y="116632"/>
            <a:ext cx="1764382" cy="28483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1124744"/>
            <a:ext cx="6143668" cy="4524315"/>
          </a:xfrm>
          <a:prstGeom prst="rect">
            <a:avLst/>
          </a:prstGeom>
        </p:spPr>
        <p:txBody>
          <a:bodyPr wrap="square">
            <a:spAutoFit/>
          </a:bodyPr>
          <a:lstStyle/>
          <a:p>
            <a:r>
              <a:rPr lang="ru-RU" sz="2400" b="1" dirty="0" smtClean="0">
                <a:latin typeface="Times New Roman" pitchFamily="18" charset="0"/>
                <a:cs typeface="Times New Roman" pitchFamily="18" charset="0"/>
              </a:rPr>
              <a:t>Прием </a:t>
            </a:r>
            <a:r>
              <a:rPr lang="ru-RU" sz="2400" b="1" i="1" dirty="0" smtClean="0">
                <a:latin typeface="Times New Roman" pitchFamily="18" charset="0"/>
                <a:cs typeface="Times New Roman" pitchFamily="18" charset="0"/>
              </a:rPr>
              <a:t>«ключевые слова» </a:t>
            </a:r>
            <a:r>
              <a:rPr lang="ru-RU" sz="2400" b="1" dirty="0" smtClean="0">
                <a:latin typeface="Times New Roman" pitchFamily="18" charset="0"/>
                <a:cs typeface="Times New Roman" pitchFamily="18" charset="0"/>
              </a:rPr>
              <a:t>заключается в том, что учащимся предлагается подобрать в тексте «ключевые слова», которые являются наиболее важными в изученном материале. Указывается количество таких слов, ученики должны обосновать свой выбор, в связи с чем они выбрали данные слова. Учителем организуется обсуждение, в ходе которого эти слова фиксируются в тетради, на доске.</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cstate="print"/>
          <a:srcRect/>
          <a:stretch>
            <a:fillRect/>
          </a:stretch>
        </p:blipFill>
        <p:spPr bwMode="auto">
          <a:xfrm>
            <a:off x="214282" y="857232"/>
            <a:ext cx="2242954" cy="2301135"/>
          </a:xfrm>
          <a:prstGeom prst="rect">
            <a:avLst/>
          </a:prstGeom>
          <a:noFill/>
          <a:ln w="9525">
            <a:noFill/>
            <a:miter lim="800000"/>
            <a:headEnd/>
            <a:tailEnd/>
          </a:ln>
          <a:effectLst/>
        </p:spPr>
      </p:pic>
      <p:pic>
        <p:nvPicPr>
          <p:cNvPr id="9218" name="Picture 2" descr="http://funforkids.ru/pictures/school21/school21010.gif"/>
          <p:cNvPicPr>
            <a:picLocks noChangeAspect="1" noChangeArrowheads="1"/>
          </p:cNvPicPr>
          <p:nvPr/>
        </p:nvPicPr>
        <p:blipFill>
          <a:blip r:embed="rId3" cstate="print"/>
          <a:srcRect/>
          <a:stretch>
            <a:fillRect/>
          </a:stretch>
        </p:blipFill>
        <p:spPr bwMode="auto">
          <a:xfrm>
            <a:off x="285720" y="4143380"/>
            <a:ext cx="2357454" cy="18832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1124744"/>
            <a:ext cx="5429288" cy="4524315"/>
          </a:xfrm>
          <a:prstGeom prst="rect">
            <a:avLst/>
          </a:prstGeom>
        </p:spPr>
        <p:txBody>
          <a:bodyPr wrap="square">
            <a:spAutoFit/>
          </a:bodyPr>
          <a:lstStyle/>
          <a:p>
            <a:r>
              <a:rPr lang="ru-RU" sz="2400" b="1" dirty="0" smtClean="0">
                <a:latin typeface="Times New Roman" pitchFamily="18" charset="0"/>
                <a:cs typeface="Times New Roman" pitchFamily="18" charset="0"/>
              </a:rPr>
              <a:t>Прием </a:t>
            </a:r>
            <a:r>
              <a:rPr lang="ru-RU" sz="2400" b="1" i="1" dirty="0" smtClean="0">
                <a:latin typeface="Times New Roman" pitchFamily="18" charset="0"/>
                <a:cs typeface="Times New Roman" pitchFamily="18" charset="0"/>
              </a:rPr>
              <a:t>«сжатая информация» </a:t>
            </a:r>
            <a:r>
              <a:rPr lang="ru-RU" sz="2400" b="1" dirty="0" smtClean="0">
                <a:latin typeface="Times New Roman" pitchFamily="18" charset="0"/>
                <a:cs typeface="Times New Roman" pitchFamily="18" charset="0"/>
              </a:rPr>
              <a:t>(резюме) формирует умение сжимать информацию. Ученикам предлагается несколькими предложениями описать событие или явление, рассказать или написать одним абзацем, о чем данный текст. Данное задание одно из самых сложных, так как достаточно трудно одной или несколькими фразами изложить самое главное.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cstate="print"/>
          <a:srcRect/>
          <a:stretch>
            <a:fillRect/>
          </a:stretch>
        </p:blipFill>
        <p:spPr bwMode="auto">
          <a:xfrm>
            <a:off x="467544" y="476672"/>
            <a:ext cx="2500330" cy="2681106"/>
          </a:xfrm>
          <a:prstGeom prst="rect">
            <a:avLst/>
          </a:prstGeom>
          <a:noFill/>
          <a:ln w="9525">
            <a:noFill/>
            <a:miter lim="800000"/>
            <a:headEnd/>
            <a:tailEnd/>
          </a:ln>
          <a:effectLst/>
        </p:spPr>
      </p:pic>
      <p:pic>
        <p:nvPicPr>
          <p:cNvPr id="8194" name="Picture 2" descr="http://funforkids.ru/pictures/school21/school21009.gif"/>
          <p:cNvPicPr>
            <a:picLocks noChangeAspect="1" noChangeArrowheads="1"/>
          </p:cNvPicPr>
          <p:nvPr/>
        </p:nvPicPr>
        <p:blipFill>
          <a:blip r:embed="rId3" cstate="print"/>
          <a:srcRect/>
          <a:stretch>
            <a:fillRect/>
          </a:stretch>
        </p:blipFill>
        <p:spPr bwMode="auto">
          <a:xfrm>
            <a:off x="428596" y="3429000"/>
            <a:ext cx="3390900" cy="32575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714356"/>
            <a:ext cx="5109336" cy="5262979"/>
          </a:xfrm>
          <a:prstGeom prst="rect">
            <a:avLst/>
          </a:prstGeom>
        </p:spPr>
        <p:txBody>
          <a:bodyPr wrap="square">
            <a:spAutoFit/>
          </a:bodyPr>
          <a:lstStyle/>
          <a:p>
            <a:r>
              <a:rPr lang="ru-RU" sz="2400" b="1" dirty="0" smtClean="0">
                <a:latin typeface="Times New Roman" pitchFamily="18" charset="0"/>
                <a:cs typeface="Times New Roman" pitchFamily="18" charset="0"/>
              </a:rPr>
              <a:t>Для того, чтобы организовать работу в режиме </a:t>
            </a:r>
            <a:r>
              <a:rPr lang="ru-RU" sz="2400" b="1" i="1" dirty="0" smtClean="0">
                <a:latin typeface="Times New Roman" pitchFamily="18" charset="0"/>
                <a:cs typeface="Times New Roman" pitchFamily="18" charset="0"/>
              </a:rPr>
              <a:t>технологии развития критического мышления </a:t>
            </a:r>
            <a:r>
              <a:rPr lang="ru-RU" sz="2400" b="1" dirty="0" smtClean="0">
                <a:latin typeface="Times New Roman" pitchFamily="18" charset="0"/>
                <a:cs typeface="Times New Roman" pitchFamily="18" charset="0"/>
              </a:rPr>
              <a:t>в условиях отсутствия в опыте учащихся информации по изучаемой теме, используется прием «Верные - неверные утверждения» или аналогичный по своей сути прием игровой технологии игра «Да – нет». Учащимся предлагается ряд утверждении в устной форме, в таблице, на которые они отвечают. </a:t>
            </a:r>
          </a:p>
          <a:p>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3" name="Прямоугольник 2"/>
          <p:cNvSpPr/>
          <p:nvPr/>
        </p:nvSpPr>
        <p:spPr>
          <a:xfrm>
            <a:off x="3357554" y="4143380"/>
            <a:ext cx="5643602" cy="461665"/>
          </a:xfrm>
          <a:prstGeom prst="rect">
            <a:avLst/>
          </a:prstGeom>
        </p:spPr>
        <p:txBody>
          <a:bodyPr wrap="square">
            <a:spAutoFit/>
          </a:bodyPr>
          <a:lstStyle/>
          <a:p>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pic>
        <p:nvPicPr>
          <p:cNvPr id="7170" name="Picture 2" descr="http://tululu.org/images/sam/referaty.jpg"/>
          <p:cNvPicPr>
            <a:picLocks noChangeAspect="1" noChangeArrowheads="1"/>
          </p:cNvPicPr>
          <p:nvPr/>
        </p:nvPicPr>
        <p:blipFill>
          <a:blip r:embed="rId2" cstate="print"/>
          <a:srcRect/>
          <a:stretch>
            <a:fillRect/>
          </a:stretch>
        </p:blipFill>
        <p:spPr bwMode="auto">
          <a:xfrm>
            <a:off x="107504" y="188640"/>
            <a:ext cx="2343150" cy="2857500"/>
          </a:xfrm>
          <a:prstGeom prst="rect">
            <a:avLst/>
          </a:prstGeom>
          <a:noFill/>
        </p:spPr>
      </p:pic>
      <p:pic>
        <p:nvPicPr>
          <p:cNvPr id="7172" name="Picture 4" descr="http://deutsch-sprechen.ru/images/topic/universitet-3.jpg"/>
          <p:cNvPicPr>
            <a:picLocks noChangeAspect="1" noChangeArrowheads="1"/>
          </p:cNvPicPr>
          <p:nvPr/>
        </p:nvPicPr>
        <p:blipFill>
          <a:blip r:embed="rId3" cstate="print"/>
          <a:srcRect/>
          <a:stretch>
            <a:fillRect/>
          </a:stretch>
        </p:blipFill>
        <p:spPr bwMode="auto">
          <a:xfrm>
            <a:off x="1309511" y="3717032"/>
            <a:ext cx="2282286" cy="29289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funforkids.ru/pictures/school21/school21012.gif"/>
          <p:cNvPicPr>
            <a:picLocks noChangeAspect="1" noChangeArrowheads="1"/>
          </p:cNvPicPr>
          <p:nvPr/>
        </p:nvPicPr>
        <p:blipFill>
          <a:blip r:embed="rId2" cstate="print"/>
          <a:srcRect/>
          <a:stretch>
            <a:fillRect/>
          </a:stretch>
        </p:blipFill>
        <p:spPr bwMode="auto">
          <a:xfrm>
            <a:off x="285720" y="285728"/>
            <a:ext cx="2928958" cy="2823796"/>
          </a:xfrm>
          <a:prstGeom prst="rect">
            <a:avLst/>
          </a:prstGeom>
          <a:noFill/>
        </p:spPr>
      </p:pic>
      <p:sp>
        <p:nvSpPr>
          <p:cNvPr id="3" name="Прямоугольник 2"/>
          <p:cNvSpPr/>
          <p:nvPr/>
        </p:nvSpPr>
        <p:spPr>
          <a:xfrm>
            <a:off x="3643306" y="500042"/>
            <a:ext cx="5214974" cy="5632311"/>
          </a:xfrm>
          <a:prstGeom prst="rect">
            <a:avLst/>
          </a:prstGeom>
        </p:spPr>
        <p:txBody>
          <a:bodyPr wrap="square">
            <a:spAutoFit/>
          </a:bodyPr>
          <a:lstStyle/>
          <a:p>
            <a:r>
              <a:rPr lang="ru-RU" sz="2400" b="1" dirty="0" smtClean="0">
                <a:latin typeface="Times New Roman" pitchFamily="18" charset="0"/>
                <a:cs typeface="Times New Roman" pitchFamily="18" charset="0"/>
              </a:rPr>
              <a:t>В ходе изучения темы (прочтения текста) данные ответы или подтверждаются либо опровергаются, учащиеся отмечают правильные ответы, исправляют неверные. Данные прием способствует повышения интереса к изучению нового материала, вызывают положительные эмоции, особенно если большинство ответов (догадок) оказываются верными. Это универсальный прием, позволяющий работать с любыми видами текстов, различного уровня сложности на любых предметах.</a:t>
            </a:r>
            <a:endParaRPr lang="ru-RU" sz="2400" dirty="0"/>
          </a:p>
        </p:txBody>
      </p:sp>
      <p:pic>
        <p:nvPicPr>
          <p:cNvPr id="31748" name="Picture 4" descr="http://st03.kakprosto.ru/tumb/538/images/article/2011/10/23/1_52553ac85bd7b52553ac85bdbb.jpg"/>
          <p:cNvPicPr>
            <a:picLocks noChangeAspect="1" noChangeArrowheads="1"/>
          </p:cNvPicPr>
          <p:nvPr/>
        </p:nvPicPr>
        <p:blipFill>
          <a:blip r:embed="rId3" cstate="print"/>
          <a:srcRect/>
          <a:stretch>
            <a:fillRect/>
          </a:stretch>
        </p:blipFill>
        <p:spPr bwMode="auto">
          <a:xfrm>
            <a:off x="357158" y="3786190"/>
            <a:ext cx="3000396" cy="25877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1124744"/>
            <a:ext cx="5437112" cy="4154984"/>
          </a:xfrm>
          <a:prstGeom prst="rect">
            <a:avLst/>
          </a:prstGeom>
        </p:spPr>
        <p:txBody>
          <a:bodyPr wrap="square">
            <a:spAutoFit/>
          </a:bodyPr>
          <a:lstStyle/>
          <a:p>
            <a:r>
              <a:rPr lang="ru-RU" sz="2400" b="1" dirty="0" smtClean="0">
                <a:latin typeface="Times New Roman" pitchFamily="18" charset="0"/>
                <a:cs typeface="Times New Roman" pitchFamily="18" charset="0"/>
              </a:rPr>
              <a:t>Прием </a:t>
            </a:r>
            <a:r>
              <a:rPr lang="ru-RU" sz="2400" b="1" i="1" dirty="0" smtClean="0">
                <a:latin typeface="Times New Roman" pitchFamily="18" charset="0"/>
                <a:cs typeface="Times New Roman" pitchFamily="18" charset="0"/>
              </a:rPr>
              <a:t>«Кластер» </a:t>
            </a:r>
            <a:r>
              <a:rPr lang="ru-RU" sz="2400" b="1" dirty="0" smtClean="0">
                <a:latin typeface="Times New Roman" pitchFamily="18" charset="0"/>
                <a:cs typeface="Times New Roman" pitchFamily="18" charset="0"/>
              </a:rPr>
              <a:t>заключается в выделении смысловых единиц текста в графическом оформлении. Данный прием может применяться как на стадии вызова, так и на стадии рефлексии, способствует развитию технологии стратегии смыслового чтения, так как учащийся учится находить требуемую информацию в тексте (пробегать глазами, определять его основные элемент). </a:t>
            </a:r>
            <a:endParaRPr lang="ru-RU" sz="2400" b="1" dirty="0">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cstate="print"/>
          <a:srcRect/>
          <a:stretch>
            <a:fillRect/>
          </a:stretch>
        </p:blipFill>
        <p:spPr bwMode="auto">
          <a:xfrm>
            <a:off x="285719" y="357166"/>
            <a:ext cx="2642729" cy="2571768"/>
          </a:xfrm>
          <a:prstGeom prst="rect">
            <a:avLst/>
          </a:prstGeom>
          <a:noFill/>
          <a:ln w="9525">
            <a:noFill/>
            <a:miter lim="800000"/>
            <a:headEnd/>
            <a:tailEnd/>
          </a:ln>
          <a:effectLst/>
        </p:spPr>
      </p:pic>
      <p:pic>
        <p:nvPicPr>
          <p:cNvPr id="6146" name="Picture 2" descr="http://life-move.ru/wp-content/uploads/2013/10/ALvA9QoxXKM.jpg"/>
          <p:cNvPicPr>
            <a:picLocks noChangeAspect="1" noChangeArrowheads="1"/>
          </p:cNvPicPr>
          <p:nvPr/>
        </p:nvPicPr>
        <p:blipFill>
          <a:blip r:embed="rId3" cstate="print"/>
          <a:srcRect/>
          <a:stretch>
            <a:fillRect/>
          </a:stretch>
        </p:blipFill>
        <p:spPr bwMode="auto">
          <a:xfrm>
            <a:off x="357158" y="3429000"/>
            <a:ext cx="2571768" cy="31491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7620" y="1000108"/>
            <a:ext cx="4890844" cy="3785652"/>
          </a:xfrm>
          <a:prstGeom prst="rect">
            <a:avLst/>
          </a:prstGeom>
        </p:spPr>
        <p:txBody>
          <a:bodyPr wrap="square">
            <a:spAutoFit/>
          </a:bodyPr>
          <a:lstStyle/>
          <a:p>
            <a:r>
              <a:rPr lang="ru-RU" sz="2400" b="1" dirty="0" smtClean="0">
                <a:latin typeface="Times New Roman" pitchFamily="18" charset="0"/>
                <a:cs typeface="Times New Roman" pitchFamily="18" charset="0"/>
              </a:rPr>
              <a:t>Данный прием можно применять и на уроках обществознания. Текстовый материал учебника изобилует различными понятиями, без понимания сущности и связей которых изучение предмета невозможно. Учащиеся должны уяснить их значения, установить логические связи между ними. </a:t>
            </a:r>
            <a:endParaRPr lang="ru-RU" sz="2400" b="1" dirty="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611560" y="620688"/>
            <a:ext cx="2071702" cy="2193673"/>
          </a:xfrm>
          <a:prstGeom prst="rect">
            <a:avLst/>
          </a:prstGeom>
          <a:noFill/>
          <a:ln w="9525">
            <a:noFill/>
            <a:miter lim="800000"/>
            <a:headEnd/>
            <a:tailEnd/>
          </a:ln>
          <a:effectLst/>
        </p:spPr>
      </p:pic>
      <p:pic>
        <p:nvPicPr>
          <p:cNvPr id="5122" name="Picture 2" descr="http://cyberland.ws/uploads/posts/2012-08/1343892320_54616256_1.png"/>
          <p:cNvPicPr>
            <a:picLocks noChangeAspect="1" noChangeArrowheads="1"/>
          </p:cNvPicPr>
          <p:nvPr/>
        </p:nvPicPr>
        <p:blipFill>
          <a:blip r:embed="rId3" cstate="print"/>
          <a:srcRect/>
          <a:stretch>
            <a:fillRect/>
          </a:stretch>
        </p:blipFill>
        <p:spPr bwMode="auto">
          <a:xfrm>
            <a:off x="0" y="2928934"/>
            <a:ext cx="4286250" cy="4286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85794"/>
            <a:ext cx="8358246" cy="4154984"/>
          </a:xfrm>
          <a:prstGeom prst="rect">
            <a:avLst/>
          </a:prstGeom>
        </p:spPr>
        <p:txBody>
          <a:bodyPr wrap="square">
            <a:spAutoFit/>
          </a:bodyPr>
          <a:lstStyle/>
          <a:p>
            <a:pPr algn="just"/>
            <a:r>
              <a:rPr lang="ru-RU" sz="2400" b="1" dirty="0" smtClean="0">
                <a:latin typeface="Times New Roman" pitchFamily="18" charset="0"/>
                <a:cs typeface="Times New Roman" pitchFamily="18" charset="0"/>
              </a:rPr>
              <a:t>В начале изучения темы предлагается «пробежать» текст глазами, обращая внимания на понятия (выделены жирным шрифтом, курсивом), затем учащиеся свободно подходят к доске, выписывают все найденные понятия на доску, выделяется главное ключевое слово, начинается построение «грозди». Данная работа выполняется на доске, учащиеся коллективно размышляют, выстраивают взаимосвязи, исправляют ошибки, надо стараться, чтобы именно учащиеся сами увидели их и исправили. После выработки идеальной модели, учащиеся переносят кластер в тетрадь. </a:t>
            </a:r>
            <a:endParaRPr lang="ru-RU" sz="2400" b="1" dirty="0">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2" cstate="print"/>
          <a:srcRect/>
          <a:stretch>
            <a:fillRect/>
          </a:stretch>
        </p:blipFill>
        <p:spPr bwMode="auto">
          <a:xfrm>
            <a:off x="1475656" y="4941168"/>
            <a:ext cx="1742081" cy="1705514"/>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cstate="print"/>
          <a:srcRect/>
          <a:stretch>
            <a:fillRect/>
          </a:stretch>
        </p:blipFill>
        <p:spPr bwMode="auto">
          <a:xfrm>
            <a:off x="5868144" y="4653136"/>
            <a:ext cx="1195387" cy="1820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836712"/>
            <a:ext cx="5429288" cy="3785652"/>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Современные технологии предлагают разнообразный методический и технологический арсенал для создания условия для овладения учащимися стратегии смыслового чтения. Задача учителя создать собственную систему, позволяющую реализовать поставленные задачи.</a:t>
            </a:r>
          </a:p>
          <a:p>
            <a:pPr algn="just"/>
            <a:endParaRPr lang="ru-RU" sz="2400" b="1" dirty="0">
              <a:latin typeface="Times New Roman" pitchFamily="18" charset="0"/>
              <a:cs typeface="Times New Roman" pitchFamily="18" charset="0"/>
            </a:endParaRPr>
          </a:p>
        </p:txBody>
      </p:sp>
      <p:pic>
        <p:nvPicPr>
          <p:cNvPr id="52226" name="Picture 2"/>
          <p:cNvPicPr>
            <a:picLocks noChangeAspect="1" noChangeArrowheads="1"/>
          </p:cNvPicPr>
          <p:nvPr/>
        </p:nvPicPr>
        <p:blipFill>
          <a:blip r:embed="rId2" cstate="print"/>
          <a:srcRect/>
          <a:stretch>
            <a:fillRect/>
          </a:stretch>
        </p:blipFill>
        <p:spPr bwMode="auto">
          <a:xfrm>
            <a:off x="3571868" y="4572008"/>
            <a:ext cx="1798637" cy="1836737"/>
          </a:xfrm>
          <a:prstGeom prst="rect">
            <a:avLst/>
          </a:prstGeom>
          <a:noFill/>
          <a:ln w="9525">
            <a:noFill/>
            <a:miter lim="800000"/>
            <a:headEnd/>
            <a:tailEnd/>
          </a:ln>
          <a:effectLst/>
        </p:spPr>
      </p:pic>
      <p:pic>
        <p:nvPicPr>
          <p:cNvPr id="3074" name="Picture 2" descr="http://e-referat.ru/wp-content/uploads/2012/10/photo1.jpeg"/>
          <p:cNvPicPr>
            <a:picLocks noChangeAspect="1" noChangeArrowheads="1"/>
          </p:cNvPicPr>
          <p:nvPr/>
        </p:nvPicPr>
        <p:blipFill>
          <a:blip r:embed="rId3" cstate="print"/>
          <a:srcRect/>
          <a:stretch>
            <a:fillRect/>
          </a:stretch>
        </p:blipFill>
        <p:spPr bwMode="auto">
          <a:xfrm>
            <a:off x="285720" y="785794"/>
            <a:ext cx="2672457" cy="35004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715436" cy="6001643"/>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Воспитателем и учителем надо родиться; им руководит прирождённый такт.</a:t>
            </a:r>
          </a:p>
          <a:p>
            <a:pPr>
              <a:buFont typeface="Wingdings" pitchFamily="2" charset="2"/>
              <a:buChar char="q"/>
            </a:pPr>
            <a:r>
              <a:rPr lang="ru-RU" sz="2400" dirty="0" smtClean="0">
                <a:latin typeface="Times New Roman" pitchFamily="18" charset="0"/>
                <a:cs typeface="Times New Roman" pitchFamily="18" charset="0"/>
              </a:rPr>
              <a:t>Конечная цель всякого воспитания - воспитание самостоятельности посредством самодеятельности.</a:t>
            </a:r>
          </a:p>
          <a:p>
            <a:pPr>
              <a:buFont typeface="Wingdings" pitchFamily="2" charset="2"/>
              <a:buChar char="q"/>
            </a:pPr>
            <a:r>
              <a:rPr lang="ru-RU" sz="2400" dirty="0" smtClean="0">
                <a:latin typeface="Times New Roman" pitchFamily="18" charset="0"/>
                <a:cs typeface="Times New Roman" pitchFamily="18" charset="0"/>
              </a:rPr>
              <a:t>Неправильное знание хуже, чем незнание.</a:t>
            </a:r>
          </a:p>
          <a:p>
            <a:pPr>
              <a:buFont typeface="Wingdings" pitchFamily="2" charset="2"/>
              <a:buChar char="q"/>
            </a:pPr>
            <a:r>
              <a:rPr lang="ru-RU" sz="2400" dirty="0" smtClean="0">
                <a:latin typeface="Times New Roman" pitchFamily="18" charset="0"/>
                <a:cs typeface="Times New Roman" pitchFamily="18" charset="0"/>
              </a:rPr>
              <a:t>Плохой учитель преподносит истину, хороший учит её находить.</a:t>
            </a:r>
          </a:p>
          <a:p>
            <a:pPr>
              <a:buFont typeface="Wingdings" pitchFamily="2" charset="2"/>
              <a:buChar char="q"/>
            </a:pPr>
            <a:r>
              <a:rPr lang="ru-RU" sz="2400" dirty="0" smtClean="0">
                <a:latin typeface="Times New Roman" pitchFamily="18" charset="0"/>
                <a:cs typeface="Times New Roman" pitchFamily="18" charset="0"/>
              </a:rPr>
              <a:t>Развитие и образование ни одному человеку не могут быть даны или сообщены. Всякий, кто желает к ним приобщиться, должен достигнуть этого собственной деятельностью, собственными силами, собственным напряжением.</a:t>
            </a:r>
          </a:p>
          <a:p>
            <a:pPr>
              <a:buFont typeface="Wingdings" pitchFamily="2" charset="2"/>
              <a:buChar char="q"/>
            </a:pPr>
            <a:r>
              <a:rPr lang="ru-RU" sz="2400" dirty="0" smtClean="0">
                <a:latin typeface="Times New Roman" pitchFamily="18" charset="0"/>
                <a:cs typeface="Times New Roman" pitchFamily="18" charset="0"/>
              </a:rPr>
              <a:t>Слабость ума и характера многих учеников и взрослых людей зависит от того, что они знают всё кое-как и ничего как следует.</a:t>
            </a:r>
          </a:p>
          <a:p>
            <a:pPr>
              <a:buFont typeface="Wingdings" pitchFamily="2" charset="2"/>
              <a:buChar char="q"/>
            </a:pPr>
            <a:r>
              <a:rPr lang="ru-RU" sz="2400" dirty="0" smtClean="0">
                <a:latin typeface="Times New Roman" pitchFamily="18" charset="0"/>
                <a:cs typeface="Times New Roman" pitchFamily="18" charset="0"/>
              </a:rPr>
              <a:t>Самым важным явлением в школе, самым поучительным предметом, самым живым примером для ученика является сам учитель.</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oombob.ru/img/picture/Jun/29/1a770df04db4dd99fac9c31a47fa74af/1.jpg"/>
          <p:cNvPicPr>
            <a:picLocks noChangeAspect="1" noChangeArrowheads="1"/>
          </p:cNvPicPr>
          <p:nvPr/>
        </p:nvPicPr>
        <p:blipFill>
          <a:blip r:embed="rId2" cstate="print"/>
          <a:srcRect/>
          <a:stretch>
            <a:fillRect/>
          </a:stretch>
        </p:blipFill>
        <p:spPr bwMode="auto">
          <a:xfrm>
            <a:off x="0" y="72129"/>
            <a:ext cx="9144000" cy="67858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0345" y="27661"/>
            <a:ext cx="5368110" cy="2554545"/>
          </a:xfrm>
          <a:prstGeom prst="rect">
            <a:avLst/>
          </a:prstGeom>
          <a:noFill/>
        </p:spPr>
        <p:txBody>
          <a:bodyPr wrap="square" rtlCol="0">
            <a:spAutoFit/>
          </a:bodyPr>
          <a:lstStyle/>
          <a:p>
            <a:r>
              <a:rPr lang="ru-RU" sz="2000" b="1" i="1" dirty="0" smtClean="0">
                <a:latin typeface="Times New Roman" pitchFamily="18" charset="0"/>
                <a:cs typeface="Times New Roman" pitchFamily="18" charset="0"/>
              </a:rPr>
              <a:t>Развитие и образование ни одному человеку не могут быть даны или сообщены. Всякий, кто желает к ним приобщиться, должен достигнуть собственной деятельностью, собственными силами, собственным напряжением.</a:t>
            </a:r>
          </a:p>
          <a:p>
            <a:pPr algn="r"/>
            <a:r>
              <a:rPr lang="ru-RU" sz="2000" b="1" i="1" dirty="0" err="1" smtClean="0">
                <a:latin typeface="Times New Roman" pitchFamily="18" charset="0"/>
                <a:cs typeface="Times New Roman" pitchFamily="18" charset="0"/>
              </a:rPr>
              <a:t>А.Дистервег</a:t>
            </a:r>
            <a:endParaRPr lang="ru-RU" sz="2000" b="1" i="1" dirty="0" smtClean="0">
              <a:latin typeface="Times New Roman" pitchFamily="18" charset="0"/>
              <a:cs typeface="Times New Roman" pitchFamily="18" charset="0"/>
            </a:endParaRPr>
          </a:p>
          <a:p>
            <a:endParaRPr lang="ru-RU" sz="2000" b="1" i="1" dirty="0"/>
          </a:p>
        </p:txBody>
      </p:sp>
      <p:sp>
        <p:nvSpPr>
          <p:cNvPr id="4" name="Прямоугольник 3"/>
          <p:cNvSpPr/>
          <p:nvPr/>
        </p:nvSpPr>
        <p:spPr>
          <a:xfrm>
            <a:off x="1993679" y="2420888"/>
            <a:ext cx="6984776" cy="2308324"/>
          </a:xfrm>
          <a:prstGeom prst="rect">
            <a:avLst/>
          </a:prstGeom>
        </p:spPr>
        <p:txBody>
          <a:bodyPr wrap="square">
            <a:spAutoFit/>
          </a:bodyPr>
          <a:lstStyle/>
          <a:p>
            <a:r>
              <a:rPr lang="ru-RU" sz="2400" b="1" dirty="0" smtClean="0">
                <a:latin typeface="Times New Roman" pitchFamily="18" charset="0"/>
                <a:cs typeface="Times New Roman" pitchFamily="18" charset="0"/>
              </a:rPr>
              <a:t>Задачей каждого учителя сегодня является обучение детей грамотному смысловому чтению на всех предметах учебного плана и в процессе внеурочной деятельности. Прочные и осознанные навыки смыслового чтения во многом </a:t>
            </a:r>
            <a:r>
              <a:rPr lang="ru-RU" sz="2400" b="1" dirty="0" smtClean="0">
                <a:latin typeface="Times New Roman" pitchFamily="18" charset="0"/>
                <a:cs typeface="Times New Roman" pitchFamily="18" charset="0"/>
              </a:rPr>
              <a:t>содействуют</a:t>
            </a: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принятию</a:t>
            </a:r>
            <a:r>
              <a:rPr lang="ru-RU" sz="2400" b="1" dirty="0">
                <a:latin typeface="Times New Roman" pitchFamily="18" charset="0"/>
                <a:cs typeface="Times New Roman" pitchFamily="18" charset="0"/>
              </a:rPr>
              <a:t> и освоению </a:t>
            </a:r>
            <a:endParaRPr lang="ru-RU" sz="2400" b="1" dirty="0">
              <a:latin typeface="Times New Roman" pitchFamily="18" charset="0"/>
              <a:cs typeface="Times New Roman" pitchFamily="18" charset="0"/>
            </a:endParaRPr>
          </a:p>
        </p:txBody>
      </p:sp>
      <p:pic>
        <p:nvPicPr>
          <p:cNvPr id="6" name="Picture 2" descr="http://jofo.ru/data/userfiles/4988/images/247206-ijmlo3otezm.jpg"/>
          <p:cNvPicPr>
            <a:picLocks noChangeAspect="1" noChangeArrowheads="1"/>
          </p:cNvPicPr>
          <p:nvPr/>
        </p:nvPicPr>
        <p:blipFill>
          <a:blip r:embed="rId2" cstate="print"/>
          <a:srcRect/>
          <a:stretch>
            <a:fillRect/>
          </a:stretch>
        </p:blipFill>
        <p:spPr bwMode="auto">
          <a:xfrm>
            <a:off x="107504" y="2204864"/>
            <a:ext cx="1835696" cy="2383433"/>
          </a:xfrm>
          <a:prstGeom prst="rect">
            <a:avLst/>
          </a:prstGeom>
          <a:noFill/>
        </p:spPr>
      </p:pic>
      <p:sp>
        <p:nvSpPr>
          <p:cNvPr id="2" name="Прямоугольник 1"/>
          <p:cNvSpPr/>
          <p:nvPr/>
        </p:nvSpPr>
        <p:spPr>
          <a:xfrm>
            <a:off x="179512" y="4653136"/>
            <a:ext cx="8550864" cy="1938992"/>
          </a:xfrm>
          <a:prstGeom prst="rect">
            <a:avLst/>
          </a:prstGeom>
        </p:spPr>
        <p:txBody>
          <a:bodyPr wrap="square">
            <a:spAutoFit/>
          </a:bodyPr>
          <a:lstStyle/>
          <a:p>
            <a:r>
              <a:rPr lang="ru-RU" sz="2400" b="1" dirty="0" smtClean="0">
                <a:latin typeface="Times New Roman" pitchFamily="18" charset="0"/>
                <a:cs typeface="Times New Roman" pitchFamily="18" charset="0"/>
              </a:rPr>
              <a:t>школьниками </a:t>
            </a:r>
            <a:r>
              <a:rPr lang="ru-RU" sz="2400" b="1" dirty="0">
                <a:latin typeface="Times New Roman" pitchFamily="18" charset="0"/>
                <a:cs typeface="Times New Roman" pitchFamily="18" charset="0"/>
              </a:rPr>
              <a:t>социальной роли обучающихся, развитию мотивов учебной деятельности и формированию личностного смысла учения. Необходимость теоретического и практического изучения проблемы смыслового чтения, вызвана целевыми установками ФГОС.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08" y="714356"/>
            <a:ext cx="4857784" cy="830997"/>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БЛАГОДАРЮ ЗА ВНИМАНИЕ! СПАСИБО!</a:t>
            </a:r>
            <a:endParaRPr lang="ru-RU" sz="2400" b="1" dirty="0">
              <a:latin typeface="Times New Roman" pitchFamily="18" charset="0"/>
              <a:cs typeface="Times New Roman" pitchFamily="18" charset="0"/>
            </a:endParaRPr>
          </a:p>
        </p:txBody>
      </p:sp>
      <p:pic>
        <p:nvPicPr>
          <p:cNvPr id="54278" name="Picture 6" descr="До свидания!"/>
          <p:cNvPicPr>
            <a:picLocks noChangeAspect="1" noChangeArrowheads="1" noCrop="1"/>
          </p:cNvPicPr>
          <p:nvPr/>
        </p:nvPicPr>
        <p:blipFill>
          <a:blip r:embed="rId2" cstate="print"/>
          <a:srcRect/>
          <a:stretch>
            <a:fillRect/>
          </a:stretch>
        </p:blipFill>
        <p:spPr bwMode="auto">
          <a:xfrm>
            <a:off x="1714480" y="2071678"/>
            <a:ext cx="5715000" cy="44862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1214422"/>
            <a:ext cx="6715172" cy="4893647"/>
          </a:xfrm>
          <a:prstGeom prst="rect">
            <a:avLst/>
          </a:prstGeom>
        </p:spPr>
        <p:txBody>
          <a:bodyPr wrap="square">
            <a:spAutoFit/>
          </a:bodyPr>
          <a:lstStyle/>
          <a:p>
            <a:r>
              <a:rPr lang="ru-RU" sz="2400" b="1" dirty="0" smtClean="0">
                <a:latin typeface="Times New Roman" pitchFamily="18" charset="0"/>
                <a:cs typeface="Times New Roman" pitchFamily="18" charset="0"/>
              </a:rPr>
              <a:t>Траектория развития общества от постиндустриального к информационному, а затем к обществу знаний и творчества невозможна без высокого уровня развития чтения и письма. Чтение и письмо позволяют людям вступать в смысловую коммуникацию с другими людьми, извлекать и передавать смыслы текстов, овладевать культурой предшествующих поколений и передавать её следующему поколению, познавать и исследовать прошлый опыт, идеи, знания, развивать мышление и память, контролировать информационные потоки.</a:t>
            </a:r>
            <a:endParaRPr lang="ru-RU" sz="2400" b="1" dirty="0">
              <a:latin typeface="Times New Roman" pitchFamily="18" charset="0"/>
              <a:cs typeface="Times New Roman" pitchFamily="18" charset="0"/>
            </a:endParaRPr>
          </a:p>
        </p:txBody>
      </p:sp>
      <p:pic>
        <p:nvPicPr>
          <p:cNvPr id="39939" name="Picture 3"/>
          <p:cNvPicPr>
            <a:picLocks noChangeAspect="1" noChangeArrowheads="1"/>
          </p:cNvPicPr>
          <p:nvPr/>
        </p:nvPicPr>
        <p:blipFill>
          <a:blip r:embed="rId2" cstate="print"/>
          <a:srcRect/>
          <a:stretch>
            <a:fillRect/>
          </a:stretch>
        </p:blipFill>
        <p:spPr bwMode="auto">
          <a:xfrm>
            <a:off x="214282" y="357166"/>
            <a:ext cx="2007234" cy="2143140"/>
          </a:xfrm>
          <a:prstGeom prst="rect">
            <a:avLst/>
          </a:prstGeom>
          <a:noFill/>
          <a:ln w="9525">
            <a:noFill/>
            <a:miter lim="800000"/>
            <a:headEnd/>
            <a:tailEnd/>
          </a:ln>
          <a:effectLst/>
        </p:spPr>
      </p:pic>
      <p:pic>
        <p:nvPicPr>
          <p:cNvPr id="16386" name="Picture 2" descr="http://funforkids.ru/pictures/school20/school2002.jpg"/>
          <p:cNvPicPr>
            <a:picLocks noChangeAspect="1" noChangeArrowheads="1"/>
          </p:cNvPicPr>
          <p:nvPr/>
        </p:nvPicPr>
        <p:blipFill>
          <a:blip r:embed="rId3" cstate="print"/>
          <a:srcRect/>
          <a:stretch>
            <a:fillRect/>
          </a:stretch>
        </p:blipFill>
        <p:spPr bwMode="auto">
          <a:xfrm>
            <a:off x="142844" y="3643314"/>
            <a:ext cx="1935748" cy="262411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8828" y="620688"/>
            <a:ext cx="6715172" cy="2308324"/>
          </a:xfrm>
          <a:prstGeom prst="rect">
            <a:avLst/>
          </a:prstGeom>
        </p:spPr>
        <p:txBody>
          <a:bodyPr wrap="square">
            <a:spAutoFit/>
          </a:bodyPr>
          <a:lstStyle/>
          <a:p>
            <a:r>
              <a:rPr lang="ru-RU" sz="2400" b="1" dirty="0" smtClean="0">
                <a:latin typeface="Times New Roman" pitchFamily="18" charset="0"/>
                <a:cs typeface="Times New Roman" pitchFamily="18" charset="0"/>
              </a:rPr>
              <a:t>Изучение таких предметов как «история» и «обществознание» предполагает изучение значительной информационной базы: учебник, исторический источник, документы, информация СМИ, ресурсы интернета.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cstate="print"/>
          <a:srcRect/>
          <a:stretch>
            <a:fillRect/>
          </a:stretch>
        </p:blipFill>
        <p:spPr bwMode="auto">
          <a:xfrm>
            <a:off x="7407370" y="3573016"/>
            <a:ext cx="1736630" cy="2857520"/>
          </a:xfrm>
          <a:prstGeom prst="rect">
            <a:avLst/>
          </a:prstGeom>
          <a:noFill/>
          <a:ln w="9525">
            <a:noFill/>
            <a:miter lim="800000"/>
            <a:headEnd/>
            <a:tailEnd/>
          </a:ln>
          <a:effectLst/>
        </p:spPr>
      </p:pic>
      <p:pic>
        <p:nvPicPr>
          <p:cNvPr id="15362" name="Picture 2" descr="http://funforkids.ru/pictures/school20/school2003.jpg"/>
          <p:cNvPicPr>
            <a:picLocks noChangeAspect="1" noChangeArrowheads="1"/>
          </p:cNvPicPr>
          <p:nvPr/>
        </p:nvPicPr>
        <p:blipFill>
          <a:blip r:embed="rId3" cstate="print"/>
          <a:srcRect/>
          <a:stretch>
            <a:fillRect/>
          </a:stretch>
        </p:blipFill>
        <p:spPr bwMode="auto">
          <a:xfrm>
            <a:off x="179512" y="332656"/>
            <a:ext cx="2196997" cy="2500330"/>
          </a:xfrm>
          <a:prstGeom prst="rect">
            <a:avLst/>
          </a:prstGeom>
          <a:noFill/>
        </p:spPr>
      </p:pic>
      <p:sp>
        <p:nvSpPr>
          <p:cNvPr id="6" name="TextBox 5"/>
          <p:cNvSpPr txBox="1"/>
          <p:nvPr/>
        </p:nvSpPr>
        <p:spPr>
          <a:xfrm>
            <a:off x="899592" y="3212976"/>
            <a:ext cx="6264696" cy="3046988"/>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Необходимо найти такие методы и приемы, использовать такие технологии, которые помогут подросткам освоиться в информационном поле, применить полученные знания, умения и навыки в работе в других предметных областях, овладеть стратегией смыслового чтения и работы с текстом.</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3174" y="214290"/>
            <a:ext cx="6357982" cy="3046988"/>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Можно использовать следующие технологии:</a:t>
            </a:r>
            <a:br>
              <a:rPr lang="ru-RU" sz="2400" b="1" dirty="0" smtClean="0">
                <a:latin typeface="Times New Roman" pitchFamily="18" charset="0"/>
                <a:cs typeface="Times New Roman" pitchFamily="18" charset="0"/>
              </a:rPr>
            </a:br>
            <a:endParaRPr lang="ru-RU" sz="2400" b="1" dirty="0" smtClean="0">
              <a:latin typeface="Times New Roman" pitchFamily="18" charset="0"/>
              <a:cs typeface="Times New Roman" pitchFamily="18" charset="0"/>
            </a:endParaRPr>
          </a:p>
          <a:p>
            <a:pPr lvl="0">
              <a:buFont typeface="Wingdings" pitchFamily="2" charset="2"/>
              <a:buChar char="v"/>
            </a:pPr>
            <a:r>
              <a:rPr lang="ru-RU" sz="2400" b="1" dirty="0" smtClean="0">
                <a:latin typeface="Times New Roman" pitchFamily="18" charset="0"/>
                <a:cs typeface="Times New Roman" pitchFamily="18" charset="0"/>
              </a:rPr>
              <a:t> технология модульно – </a:t>
            </a:r>
            <a:r>
              <a:rPr lang="ru-RU" sz="2400" b="1" dirty="0" err="1" smtClean="0">
                <a:latin typeface="Times New Roman" pitchFamily="18" charset="0"/>
                <a:cs typeface="Times New Roman" pitchFamily="18" charset="0"/>
              </a:rPr>
              <a:t>редуктивного</a:t>
            </a:r>
            <a:r>
              <a:rPr lang="ru-RU" sz="2400" b="1" dirty="0" smtClean="0">
                <a:latin typeface="Times New Roman" pitchFamily="18" charset="0"/>
                <a:cs typeface="Times New Roman" pitchFamily="18" charset="0"/>
              </a:rPr>
              <a:t> обучения;</a:t>
            </a:r>
          </a:p>
          <a:p>
            <a:pPr lvl="0">
              <a:buFont typeface="Wingdings" pitchFamily="2" charset="2"/>
              <a:buChar char="v"/>
            </a:pPr>
            <a:r>
              <a:rPr lang="ru-RU" sz="2400" b="1" dirty="0" smtClean="0">
                <a:latin typeface="Times New Roman" pitchFamily="18" charset="0"/>
                <a:cs typeface="Times New Roman" pitchFamily="18" charset="0"/>
              </a:rPr>
              <a:t> технология развития критического мышления.</a:t>
            </a:r>
          </a:p>
          <a:p>
            <a:endParaRPr lang="ru-RU" sz="2400" b="1" dirty="0">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cstate="print"/>
          <a:srcRect/>
          <a:stretch>
            <a:fillRect/>
          </a:stretch>
        </p:blipFill>
        <p:spPr bwMode="auto">
          <a:xfrm>
            <a:off x="6876256" y="3356992"/>
            <a:ext cx="2071702" cy="2009494"/>
          </a:xfrm>
          <a:prstGeom prst="rect">
            <a:avLst/>
          </a:prstGeom>
          <a:noFill/>
          <a:ln w="9525">
            <a:noFill/>
            <a:miter lim="800000"/>
            <a:headEnd/>
            <a:tailEnd/>
          </a:ln>
          <a:effectLst/>
        </p:spPr>
      </p:pic>
      <p:sp>
        <p:nvSpPr>
          <p:cNvPr id="5" name="Прямоугольник 4"/>
          <p:cNvSpPr/>
          <p:nvPr/>
        </p:nvSpPr>
        <p:spPr>
          <a:xfrm>
            <a:off x="395536" y="3645024"/>
            <a:ext cx="6429420" cy="2677656"/>
          </a:xfrm>
          <a:prstGeom prst="rect">
            <a:avLst/>
          </a:prstGeom>
        </p:spPr>
        <p:txBody>
          <a:bodyPr wrap="square">
            <a:spAutoFit/>
          </a:bodyPr>
          <a:lstStyle/>
          <a:p>
            <a:r>
              <a:rPr lang="ru-RU" sz="2400" b="1" dirty="0" smtClean="0">
                <a:latin typeface="Times New Roman" pitchFamily="18" charset="0"/>
                <a:cs typeface="Times New Roman" pitchFamily="18" charset="0"/>
              </a:rPr>
              <a:t>Данные технологии способствуют обучению учащихся навыкам работы с текстом, а именно, осуществлять поиск информации, понимать прочитанное, преобразовывать и интерпретировать информацию, давать собственную оценку тексту.</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14338" name="Picture 2" descr="http://funforkids.ru/pictures/school20/school2004.jpg"/>
          <p:cNvPicPr>
            <a:picLocks noChangeAspect="1" noChangeArrowheads="1"/>
          </p:cNvPicPr>
          <p:nvPr/>
        </p:nvPicPr>
        <p:blipFill>
          <a:blip r:embed="rId3" cstate="print"/>
          <a:srcRect/>
          <a:stretch>
            <a:fillRect/>
          </a:stretch>
        </p:blipFill>
        <p:spPr bwMode="auto">
          <a:xfrm>
            <a:off x="285720" y="714356"/>
            <a:ext cx="2286016" cy="25372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404664"/>
            <a:ext cx="7286676" cy="4524315"/>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Один из приемов </a:t>
            </a:r>
            <a:r>
              <a:rPr lang="ru-RU" sz="2400" b="1" i="1" dirty="0" err="1" smtClean="0">
                <a:latin typeface="Times New Roman" pitchFamily="18" charset="0"/>
                <a:cs typeface="Times New Roman" pitchFamily="18" charset="0"/>
              </a:rPr>
              <a:t>модульно-редуктивной</a:t>
            </a:r>
            <a:r>
              <a:rPr lang="ru-RU" sz="2400" b="1" i="1" dirty="0" smtClean="0">
                <a:latin typeface="Times New Roman" pitchFamily="18" charset="0"/>
                <a:cs typeface="Times New Roman" pitchFamily="18" charset="0"/>
              </a:rPr>
              <a:t> технологии,</a:t>
            </a:r>
            <a:r>
              <a:rPr lang="ru-RU" sz="2400" b="1" dirty="0" smtClean="0">
                <a:latin typeface="Times New Roman" pitchFamily="18" charset="0"/>
                <a:cs typeface="Times New Roman" pitchFamily="18" charset="0"/>
              </a:rPr>
              <a:t>  когда при изучении новой темы учащимся предлагается не читать текст абзац за абзацем, а оценить содержание изучаемого параграфа:</a:t>
            </a:r>
            <a:br>
              <a:rPr lang="ru-RU" sz="2400" b="1" dirty="0" smtClean="0">
                <a:latin typeface="Times New Roman" pitchFamily="18" charset="0"/>
                <a:cs typeface="Times New Roman" pitchFamily="18" charset="0"/>
              </a:rPr>
            </a:br>
            <a:endParaRPr lang="ru-RU" sz="2400" b="1" dirty="0" smtClean="0">
              <a:latin typeface="Times New Roman" pitchFamily="18" charset="0"/>
              <a:cs typeface="Times New Roman" pitchFamily="18" charset="0"/>
            </a:endParaRPr>
          </a:p>
          <a:p>
            <a:pPr lvl="0">
              <a:buFont typeface="Wingdings" pitchFamily="2" charset="2"/>
              <a:buChar char="v"/>
            </a:pPr>
            <a:r>
              <a:rPr lang="ru-RU" sz="2400" b="1" dirty="0" smtClean="0">
                <a:latin typeface="Times New Roman" pitchFamily="18" charset="0"/>
                <a:cs typeface="Times New Roman" pitchFamily="18" charset="0"/>
              </a:rPr>
              <a:t> Какие слова выделены курсивом или жирным шрифтом?</a:t>
            </a:r>
          </a:p>
          <a:p>
            <a:pPr lvl="0">
              <a:buFont typeface="Wingdings" pitchFamily="2" charset="2"/>
              <a:buChar char="v"/>
            </a:pPr>
            <a:r>
              <a:rPr lang="ru-RU" sz="2400" b="1" dirty="0" smtClean="0">
                <a:latin typeface="Times New Roman" pitchFamily="18" charset="0"/>
                <a:cs typeface="Times New Roman" pitchFamily="18" charset="0"/>
              </a:rPr>
              <a:t> Какие имена встречаются в тексте?</a:t>
            </a:r>
          </a:p>
          <a:p>
            <a:pPr lvl="0">
              <a:buFont typeface="Wingdings" pitchFamily="2" charset="2"/>
              <a:buChar char="v"/>
            </a:pPr>
            <a:r>
              <a:rPr lang="ru-RU" sz="2400" b="1" dirty="0" smtClean="0">
                <a:latin typeface="Times New Roman" pitchFamily="18" charset="0"/>
                <a:cs typeface="Times New Roman" pitchFamily="18" charset="0"/>
              </a:rPr>
              <a:t> Предположить о чем будет текст, какие вопросы будут рассматриваться?</a:t>
            </a:r>
          </a:p>
          <a:p>
            <a:endParaRPr lang="ru-RU" sz="2400" b="1" dirty="0">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cstate="print"/>
          <a:srcRect/>
          <a:stretch>
            <a:fillRect/>
          </a:stretch>
        </p:blipFill>
        <p:spPr bwMode="auto">
          <a:xfrm>
            <a:off x="357158" y="4857760"/>
            <a:ext cx="1798637" cy="1706563"/>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7072330" y="4714884"/>
            <a:ext cx="1798637" cy="1812925"/>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cstate="print"/>
          <a:srcRect/>
          <a:stretch>
            <a:fillRect/>
          </a:stretch>
        </p:blipFill>
        <p:spPr bwMode="auto">
          <a:xfrm>
            <a:off x="2786050" y="4714884"/>
            <a:ext cx="1477963" cy="1820863"/>
          </a:xfrm>
          <a:prstGeom prst="rect">
            <a:avLst/>
          </a:prstGeom>
          <a:noFill/>
          <a:ln w="9525">
            <a:noFill/>
            <a:miter lim="800000"/>
            <a:headEnd/>
            <a:tailEnd/>
          </a:ln>
          <a:effectLst/>
        </p:spPr>
      </p:pic>
      <p:pic>
        <p:nvPicPr>
          <p:cNvPr id="43013" name="Picture 5"/>
          <p:cNvPicPr>
            <a:picLocks noChangeAspect="1" noChangeArrowheads="1"/>
          </p:cNvPicPr>
          <p:nvPr/>
        </p:nvPicPr>
        <p:blipFill>
          <a:blip r:embed="rId5" cstate="print"/>
          <a:srcRect/>
          <a:stretch>
            <a:fillRect/>
          </a:stretch>
        </p:blipFill>
        <p:spPr bwMode="auto">
          <a:xfrm>
            <a:off x="4857752" y="5143512"/>
            <a:ext cx="1820863" cy="1341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85794"/>
            <a:ext cx="8429684" cy="3046988"/>
          </a:xfrm>
          <a:prstGeom prst="rect">
            <a:avLst/>
          </a:prstGeom>
        </p:spPr>
        <p:txBody>
          <a:bodyPr wrap="square">
            <a:spAutoFit/>
          </a:bodyPr>
          <a:lstStyle/>
          <a:p>
            <a:r>
              <a:rPr lang="ru-RU" sz="2400" b="1" dirty="0" smtClean="0">
                <a:latin typeface="Times New Roman" pitchFamily="18" charset="0"/>
                <a:cs typeface="Times New Roman" pitchFamily="18" charset="0"/>
              </a:rPr>
              <a:t>Затем учащимся ставится задача – составить к тексту вопросы, во время самостоятельной работы учащиеся формулируют вопросы репродуктивные и продуктивные. Важно то, что ученикам не ставится задача прочитать текст, а затем задать вопросы. Ограниченность времени ставит ученика в условия, когда он должен бегло ознакомиться с текстом, и делает он это гораздо быстрее, чем в режиме «прочти».</a:t>
            </a:r>
            <a:endParaRPr lang="ru-RU" sz="2400" b="1" dirty="0">
              <a:latin typeface="Times New Roman" pitchFamily="18" charset="0"/>
              <a:cs typeface="Times New Roman" pitchFamily="18" charset="0"/>
            </a:endParaRPr>
          </a:p>
        </p:txBody>
      </p:sp>
      <p:pic>
        <p:nvPicPr>
          <p:cNvPr id="44034" name="Picture 2"/>
          <p:cNvPicPr>
            <a:picLocks noChangeAspect="1" noChangeArrowheads="1"/>
          </p:cNvPicPr>
          <p:nvPr/>
        </p:nvPicPr>
        <p:blipFill>
          <a:blip r:embed="rId2" cstate="print"/>
          <a:srcRect/>
          <a:stretch>
            <a:fillRect/>
          </a:stretch>
        </p:blipFill>
        <p:spPr bwMode="auto">
          <a:xfrm>
            <a:off x="571472" y="4000504"/>
            <a:ext cx="2574925" cy="2613025"/>
          </a:xfrm>
          <a:prstGeom prst="rect">
            <a:avLst/>
          </a:prstGeom>
          <a:noFill/>
          <a:ln w="9525">
            <a:noFill/>
            <a:miter lim="800000"/>
            <a:headEnd/>
            <a:tailEnd/>
          </a:ln>
          <a:effectLst/>
        </p:spPr>
      </p:pic>
      <p:pic>
        <p:nvPicPr>
          <p:cNvPr id="5" name="Рисунок 4" descr="http://edu-nv.ru/spravochniki/msosh_10/html/images/forum.jpg"/>
          <p:cNvPicPr/>
          <p:nvPr/>
        </p:nvPicPr>
        <p:blipFill>
          <a:blip r:embed="rId3" cstate="print"/>
          <a:srcRect/>
          <a:stretch>
            <a:fillRect/>
          </a:stretch>
        </p:blipFill>
        <p:spPr bwMode="auto">
          <a:xfrm>
            <a:off x="5500694" y="4071942"/>
            <a:ext cx="2571768" cy="1584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260648"/>
            <a:ext cx="5544616" cy="3416320"/>
          </a:xfrm>
          <a:prstGeom prst="rect">
            <a:avLst/>
          </a:prstGeom>
        </p:spPr>
        <p:txBody>
          <a:bodyPr wrap="square">
            <a:spAutoFit/>
          </a:bodyPr>
          <a:lstStyle/>
          <a:p>
            <a:r>
              <a:rPr lang="ru-RU" sz="2400" b="1" dirty="0" smtClean="0">
                <a:latin typeface="Times New Roman" pitchFamily="18" charset="0"/>
                <a:cs typeface="Times New Roman" pitchFamily="18" charset="0"/>
              </a:rPr>
              <a:t>Сформулированный правильно вопрос означает, что ученик очерчивает тот круг знаний, который у него имеется, и тот круг неизвестного, та «зона ближайшего развития», которые он хотел бы узнать. В соответствии с «ранжированием» вопросов, определяется их «ценность</a:t>
            </a:r>
            <a:r>
              <a:rPr lang="ru-RU"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dirty="0"/>
          </a:p>
        </p:txBody>
      </p:sp>
      <p:pic>
        <p:nvPicPr>
          <p:cNvPr id="45059" name="Picture 3"/>
          <p:cNvPicPr>
            <a:picLocks noChangeAspect="1" noChangeArrowheads="1"/>
          </p:cNvPicPr>
          <p:nvPr/>
        </p:nvPicPr>
        <p:blipFill>
          <a:blip r:embed="rId2" cstate="print"/>
          <a:srcRect/>
          <a:stretch>
            <a:fillRect/>
          </a:stretch>
        </p:blipFill>
        <p:spPr bwMode="auto">
          <a:xfrm>
            <a:off x="6732240" y="4643422"/>
            <a:ext cx="2103080" cy="2214578"/>
          </a:xfrm>
          <a:prstGeom prst="rect">
            <a:avLst/>
          </a:prstGeom>
          <a:noFill/>
          <a:ln w="9525">
            <a:noFill/>
            <a:miter lim="800000"/>
            <a:headEnd/>
            <a:tailEnd/>
          </a:ln>
          <a:effectLst/>
        </p:spPr>
      </p:pic>
      <p:pic>
        <p:nvPicPr>
          <p:cNvPr id="11266" name="Picture 2" descr="http://funforkids.ru/pictures/school20/school2009.jpg"/>
          <p:cNvPicPr>
            <a:picLocks noChangeAspect="1" noChangeArrowheads="1"/>
          </p:cNvPicPr>
          <p:nvPr/>
        </p:nvPicPr>
        <p:blipFill>
          <a:blip r:embed="rId3" cstate="print"/>
          <a:srcRect/>
          <a:stretch>
            <a:fillRect/>
          </a:stretch>
        </p:blipFill>
        <p:spPr bwMode="auto">
          <a:xfrm>
            <a:off x="179512" y="260648"/>
            <a:ext cx="2643206" cy="3356771"/>
          </a:xfrm>
          <a:prstGeom prst="rect">
            <a:avLst/>
          </a:prstGeom>
          <a:noFill/>
        </p:spPr>
      </p:pic>
      <p:sp>
        <p:nvSpPr>
          <p:cNvPr id="5" name="Прямоугольник 4"/>
          <p:cNvSpPr/>
          <p:nvPr/>
        </p:nvSpPr>
        <p:spPr>
          <a:xfrm>
            <a:off x="467544" y="3861048"/>
            <a:ext cx="5976664" cy="2677656"/>
          </a:xfrm>
          <a:prstGeom prst="rect">
            <a:avLst/>
          </a:prstGeom>
        </p:spPr>
        <p:txBody>
          <a:bodyPr wrap="square">
            <a:spAutoFit/>
          </a:bodyPr>
          <a:lstStyle/>
          <a:p>
            <a:r>
              <a:rPr lang="ru-RU" sz="2400" b="1" dirty="0" smtClean="0">
                <a:latin typeface="Times New Roman" pitchFamily="18" charset="0"/>
                <a:cs typeface="Times New Roman" pitchFamily="18" charset="0"/>
              </a:rPr>
              <a:t>Таким образом, ученик с помощью учителя превращает поставленную перед ним учебную цель в череду учебных задач, которые он же себе и создает. Формулирование вопросов является видом таких задач.</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372200" cy="5262979"/>
          </a:xfrm>
          <a:prstGeom prst="rect">
            <a:avLst/>
          </a:prstGeom>
        </p:spPr>
        <p:txBody>
          <a:bodyPr wrap="square">
            <a:spAutoFit/>
          </a:bodyPr>
          <a:lstStyle/>
          <a:p>
            <a:r>
              <a:rPr lang="ru-RU" sz="2400" b="1" dirty="0" smtClean="0">
                <a:latin typeface="Times New Roman" pitchFamily="18" charset="0"/>
                <a:cs typeface="Times New Roman" pitchFamily="18" charset="0"/>
              </a:rPr>
              <a:t>При изучении новой темы применяется прием </a:t>
            </a:r>
            <a:r>
              <a:rPr lang="ru-RU" sz="2400" b="1" i="1" dirty="0" smtClean="0">
                <a:latin typeface="Times New Roman" pitchFamily="18" charset="0"/>
                <a:cs typeface="Times New Roman" pitchFamily="18" charset="0"/>
              </a:rPr>
              <a:t>«мозговой штурм»</a:t>
            </a:r>
            <a:r>
              <a:rPr lang="ru-RU" sz="2400" b="1" dirty="0" smtClean="0">
                <a:latin typeface="Times New Roman" pitchFamily="18" charset="0"/>
                <a:cs typeface="Times New Roman" pitchFamily="18" charset="0"/>
              </a:rPr>
              <a:t>. </a:t>
            </a: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Этот эффективный прием является ключевым в технологии развития критического мышления. После объявления темы занятия учащимся предлагается все, что они знают, слышали или видели по объявленной теме записать. Данные фиксируются на доске в виде логической схемы, кластера, затем начинается работа с текстом учебника или дополнительным текстом. Учащиеся должны выяснить, насколько они знакомы с изучаемой темой. </a:t>
            </a:r>
            <a:endParaRPr lang="ru-RU" sz="2400" b="1" dirty="0">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2" cstate="print"/>
          <a:srcRect/>
          <a:stretch>
            <a:fillRect/>
          </a:stretch>
        </p:blipFill>
        <p:spPr bwMode="auto">
          <a:xfrm>
            <a:off x="0" y="4077072"/>
            <a:ext cx="2500330" cy="2544813"/>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251520" y="476672"/>
            <a:ext cx="2214578" cy="13058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205</TotalTime>
  <Words>1112</Words>
  <Application>Microsoft Office PowerPoint</Application>
  <PresentationFormat>Экран (4:3)</PresentationFormat>
  <Paragraphs>43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Олег</dc:creator>
  <cp:lastModifiedBy>Олег</cp:lastModifiedBy>
  <cp:revision>26</cp:revision>
  <dcterms:created xsi:type="dcterms:W3CDTF">2014-10-30T15:32:48Z</dcterms:created>
  <dcterms:modified xsi:type="dcterms:W3CDTF">2016-11-06T14:57:43Z</dcterms:modified>
</cp:coreProperties>
</file>