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252AF7"/>
    <a:srgbClr val="DC6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EE4D7-8919-401F-954D-BF8518C411B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C4CC7-C608-47AB-88BC-C3E9267A35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7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3F6DD-4E3A-4D7C-97B9-C8BE32D0857F}" type="slidenum">
              <a:rPr lang="ru-RU"/>
              <a:pPr/>
              <a:t>4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Градации интенсивности</a:t>
            </a:r>
          </a:p>
        </p:txBody>
      </p:sp>
    </p:spTree>
    <p:extLst>
      <p:ext uri="{BB962C8B-B14F-4D97-AF65-F5344CB8AC3E}">
        <p14:creationId xmlns:p14="http://schemas.microsoft.com/office/powerpoint/2010/main" val="68990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37C9F7-C042-4808-874D-6E856A94107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0E0A99-FED0-4A2A-9046-DAC5A690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DC6F44"/>
                </a:solidFill>
                <a:latin typeface="Arial" pitchFamily="34" charset="0"/>
              </a:rPr>
              <a:t>Основные понятия </a:t>
            </a:r>
            <a:br>
              <a:rPr lang="ru-RU" sz="5400" dirty="0" smtClean="0">
                <a:solidFill>
                  <a:srgbClr val="DC6F44"/>
                </a:solidFill>
                <a:latin typeface="Arial" pitchFamily="34" charset="0"/>
              </a:rPr>
            </a:br>
            <a:r>
              <a:rPr lang="ru-RU" sz="5400" dirty="0" smtClean="0">
                <a:solidFill>
                  <a:srgbClr val="DC6F44"/>
                </a:solidFill>
                <a:latin typeface="Arial" pitchFamily="34" charset="0"/>
              </a:rPr>
              <a:t>компьютерной графики</a:t>
            </a:r>
            <a:endParaRPr lang="ru-RU" sz="5400" dirty="0">
              <a:solidFill>
                <a:srgbClr val="DC6F44"/>
              </a:solidFill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СОШ №51, </a:t>
            </a:r>
            <a:r>
              <a:rPr lang="ru-RU" dirty="0" err="1" smtClean="0"/>
              <a:t>г.Тверь</a:t>
            </a:r>
            <a:endParaRPr lang="ru-RU" dirty="0" smtClean="0"/>
          </a:p>
          <a:p>
            <a:r>
              <a:rPr lang="ru-RU" dirty="0" smtClean="0"/>
              <a:t>Учитель информатики </a:t>
            </a:r>
            <a:r>
              <a:rPr lang="ru-RU" dirty="0" err="1" smtClean="0"/>
              <a:t>Цирулёва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pectra.Classical&amp;Fun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290"/>
            <a:ext cx="7845797" cy="3817768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14348" y="4303455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52538" indent="-717550" algn="l"/>
            <a:r>
              <a:rPr lang="ru-RU" sz="2800" dirty="0">
                <a:solidFill>
                  <a:srgbClr val="DC6F44"/>
                </a:solidFill>
                <a:latin typeface="Arial" pitchFamily="34" charset="0"/>
                <a:cs typeface="Arial" pitchFamily="34" charset="0"/>
              </a:rPr>
              <a:t>Глаз человека </a:t>
            </a:r>
            <a:r>
              <a:rPr lang="ru-RU" sz="2800" dirty="0" smtClean="0">
                <a:solidFill>
                  <a:srgbClr val="DC6F44"/>
                </a:solidFill>
                <a:latin typeface="Arial" pitchFamily="34" charset="0"/>
                <a:cs typeface="Arial" pitchFamily="34" charset="0"/>
              </a:rPr>
              <a:t>воспринимает длины </a:t>
            </a:r>
            <a:r>
              <a:rPr lang="ru-RU" sz="2800" dirty="0">
                <a:solidFill>
                  <a:srgbClr val="DC6F44"/>
                </a:solidFill>
                <a:latin typeface="Arial" pitchFamily="34" charset="0"/>
                <a:cs typeface="Arial" pitchFamily="34" charset="0"/>
              </a:rPr>
              <a:t>волн в диапазоне </a:t>
            </a:r>
          </a:p>
          <a:p>
            <a:pPr marL="1252538" indent="-717550" algn="l">
              <a:buFont typeface="Wingdings" pitchFamily="2" charset="2"/>
              <a:buChar char="v"/>
            </a:pPr>
            <a:r>
              <a:rPr lang="ru-RU" sz="2800" dirty="0">
                <a:solidFill>
                  <a:srgbClr val="3333FF"/>
                </a:solidFill>
                <a:latin typeface="Arial" charset="0"/>
                <a:cs typeface="Times New Roman" pitchFamily="18" charset="0"/>
              </a:rPr>
              <a:t>400 - 500 нм., как синий цвет,</a:t>
            </a:r>
            <a:r>
              <a:rPr lang="ru-RU" sz="2800" dirty="0">
                <a:latin typeface="Arial" charset="0"/>
                <a:cs typeface="Times New Roman" pitchFamily="18" charset="0"/>
              </a:rPr>
              <a:t> </a:t>
            </a:r>
            <a:endParaRPr lang="ru-RU" sz="2800" dirty="0">
              <a:latin typeface="Arial" charset="0"/>
            </a:endParaRPr>
          </a:p>
          <a:p>
            <a:pPr marL="1252538" indent="-717550" algn="l">
              <a:buFont typeface="Wingdings" pitchFamily="2" charset="2"/>
              <a:buChar char="v"/>
            </a:pPr>
            <a:r>
              <a:rPr lang="ru-RU" sz="2800" dirty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500 - 600 нм., как зеленый </a:t>
            </a:r>
            <a:r>
              <a:rPr lang="ru-RU" sz="2800" dirty="0" smtClean="0">
                <a:solidFill>
                  <a:srgbClr val="00CC00"/>
                </a:solidFill>
                <a:latin typeface="Arial" charset="0"/>
                <a:cs typeface="Times New Roman" pitchFamily="18" charset="0"/>
              </a:rPr>
              <a:t>цвет,</a:t>
            </a:r>
            <a:endParaRPr lang="ru-RU" sz="2800" dirty="0">
              <a:latin typeface="Arial" charset="0"/>
            </a:endParaRPr>
          </a:p>
          <a:p>
            <a:pPr marL="1252538" indent="-717550" algn="l">
              <a:buFont typeface="Wingdings" pitchFamily="2" charset="2"/>
              <a:buChar char="v"/>
            </a:pPr>
            <a:r>
              <a:rPr lang="ru-RU" sz="2800" dirty="0">
                <a:solidFill>
                  <a:srgbClr val="ED490F"/>
                </a:solidFill>
                <a:latin typeface="Arial" charset="0"/>
                <a:cs typeface="Times New Roman" pitchFamily="18" charset="0"/>
              </a:rPr>
              <a:t>600 - 700 нм., как красный </a:t>
            </a:r>
            <a:r>
              <a:rPr lang="ru-RU" sz="2800" dirty="0" smtClean="0">
                <a:solidFill>
                  <a:srgbClr val="ED490F"/>
                </a:solidFill>
                <a:latin typeface="Arial" charset="0"/>
                <a:cs typeface="Times New Roman" pitchFamily="18" charset="0"/>
              </a:rPr>
              <a:t>цвет</a:t>
            </a:r>
            <a:r>
              <a:rPr lang="ru-RU" sz="2800" dirty="0">
                <a:solidFill>
                  <a:srgbClr val="ED490F"/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2800" dirty="0">
              <a:latin typeface="Arial" charset="0"/>
            </a:endParaRPr>
          </a:p>
          <a:p>
            <a:pPr marL="1252538" indent="-717550" algn="l"/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27584" y="2780928"/>
            <a:ext cx="70723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</a:rPr>
              <a:t>то модель построения цвета компьютерного изображения с использованием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>красного (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Red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</a:rPr>
              <a:t>, 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</a:rPr>
              <a:t>зеленого (</a:t>
            </a:r>
            <a:r>
              <a:rPr lang="en-US" sz="3200" dirty="0" smtClean="0">
                <a:solidFill>
                  <a:srgbClr val="00CC00"/>
                </a:solidFill>
                <a:latin typeface="Times New Roman" pitchFamily="18" charset="0"/>
              </a:rPr>
              <a:t>Green</a:t>
            </a:r>
            <a:r>
              <a:rPr lang="ru-RU" sz="3200" dirty="0" smtClean="0">
                <a:solidFill>
                  <a:srgbClr val="00CC00"/>
                </a:solidFill>
                <a:latin typeface="Times New Roman" pitchFamily="18" charset="0"/>
              </a:rPr>
              <a:t>) </a:t>
            </a:r>
            <a:r>
              <a:rPr lang="ru-RU" sz="3200" dirty="0" smtClean="0">
                <a:latin typeface="Times New Roman" pitchFamily="18" charset="0"/>
              </a:rPr>
              <a:t>и 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</a:rPr>
              <a:t>синего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</a:rPr>
              <a:t>(Blue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</a:rPr>
              <a:t>цветов</a:t>
            </a:r>
            <a:endParaRPr lang="ru-RU" sz="3200" dirty="0">
              <a:latin typeface="Times New Roman" pitchFamily="18" charset="0"/>
            </a:endParaRPr>
          </a:p>
        </p:txBody>
      </p:sp>
      <p:sp useBgFill="1">
        <p:nvSpPr>
          <p:cNvPr id="12" name="Rectangle 13"/>
          <p:cNvSpPr>
            <a:spLocks noChangeArrowheads="1"/>
          </p:cNvSpPr>
          <p:nvPr/>
        </p:nvSpPr>
        <p:spPr bwMode="auto">
          <a:xfrm>
            <a:off x="611560" y="1772816"/>
            <a:ext cx="7543800" cy="8382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dirty="0">
                <a:solidFill>
                  <a:srgbClr val="DC6F44"/>
                </a:solidFill>
              </a:rPr>
              <a:t>Модель </a:t>
            </a:r>
            <a:r>
              <a:rPr lang="en-US" sz="4400" b="1" dirty="0" smtClean="0">
                <a:solidFill>
                  <a:srgbClr val="DC6F44"/>
                </a:solidFill>
              </a:rPr>
              <a:t>RGB</a:t>
            </a:r>
            <a:r>
              <a:rPr lang="ru-RU" sz="4400" b="1" dirty="0" smtClean="0">
                <a:solidFill>
                  <a:srgbClr val="DC6F44"/>
                </a:solidFill>
              </a:rPr>
              <a:t> −</a:t>
            </a:r>
            <a:endParaRPr lang="ru-RU" sz="4400" b="1" dirty="0">
              <a:solidFill>
                <a:srgbClr val="DC6F44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06" name="Picture 1062" descr="Black-White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86256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DC6F44"/>
                </a:solidFill>
                <a:latin typeface="+mn-lt"/>
              </a:rPr>
              <a:t>Графическое представление </a:t>
            </a:r>
            <a:r>
              <a:rPr lang="en-US" sz="3600" dirty="0" smtClean="0">
                <a:solidFill>
                  <a:srgbClr val="DC6F44"/>
                </a:solidFill>
                <a:latin typeface="+mn-lt"/>
              </a:rPr>
              <a:t>RGB</a:t>
            </a:r>
            <a:r>
              <a:rPr lang="ru-RU" sz="3600" dirty="0" smtClean="0">
                <a:solidFill>
                  <a:srgbClr val="DC6F44"/>
                </a:solidFill>
                <a:latin typeface="+mn-lt"/>
              </a:rPr>
              <a:t>-модели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4857752" y="3429000"/>
            <a:ext cx="3194050" cy="2762250"/>
            <a:chOff x="1536" y="1572"/>
            <a:chExt cx="2012" cy="1740"/>
          </a:xfrm>
        </p:grpSpPr>
        <p:sp>
          <p:nvSpPr>
            <p:cNvPr id="5143" name="Line 1029"/>
            <p:cNvSpPr>
              <a:spLocks noChangeShapeType="1"/>
            </p:cNvSpPr>
            <p:nvPr/>
          </p:nvSpPr>
          <p:spPr bwMode="auto">
            <a:xfrm rot="5400000" flipH="1" flipV="1">
              <a:off x="2256" y="268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1030"/>
            <p:cNvSpPr>
              <a:spLocks noChangeShapeType="1"/>
            </p:cNvSpPr>
            <p:nvPr/>
          </p:nvSpPr>
          <p:spPr bwMode="auto">
            <a:xfrm flipV="1">
              <a:off x="2880" y="2064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Line 1031"/>
            <p:cNvSpPr>
              <a:spLocks noChangeShapeType="1"/>
            </p:cNvSpPr>
            <p:nvPr/>
          </p:nvSpPr>
          <p:spPr bwMode="auto">
            <a:xfrm rot="13669932" flipV="1">
              <a:off x="3153" y="2656"/>
              <a:ext cx="1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Line 1032"/>
            <p:cNvSpPr>
              <a:spLocks noChangeShapeType="1"/>
            </p:cNvSpPr>
            <p:nvPr/>
          </p:nvSpPr>
          <p:spPr bwMode="auto">
            <a:xfrm rot="13669932" flipV="1">
              <a:off x="1919" y="1440"/>
              <a:ext cx="1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1033"/>
            <p:cNvSpPr>
              <a:spLocks noChangeShapeType="1"/>
            </p:cNvSpPr>
            <p:nvPr/>
          </p:nvSpPr>
          <p:spPr bwMode="auto">
            <a:xfrm rot="13669932" flipV="1">
              <a:off x="3163" y="1437"/>
              <a:ext cx="1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Line 1034"/>
            <p:cNvSpPr>
              <a:spLocks noChangeShapeType="1"/>
            </p:cNvSpPr>
            <p:nvPr/>
          </p:nvSpPr>
          <p:spPr bwMode="auto">
            <a:xfrm flipV="1">
              <a:off x="1632" y="2064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1035"/>
            <p:cNvSpPr>
              <a:spLocks noChangeShapeType="1"/>
            </p:cNvSpPr>
            <p:nvPr/>
          </p:nvSpPr>
          <p:spPr bwMode="auto">
            <a:xfrm rot="5400000" flipH="1" flipV="1">
              <a:off x="2253" y="1451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1036"/>
            <p:cNvSpPr>
              <a:spLocks noChangeShapeType="1"/>
            </p:cNvSpPr>
            <p:nvPr/>
          </p:nvSpPr>
          <p:spPr bwMode="auto">
            <a:xfrm rot="5400000" flipH="1" flipV="1">
              <a:off x="2818" y="948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Line 1037"/>
            <p:cNvSpPr>
              <a:spLocks noChangeShapeType="1"/>
            </p:cNvSpPr>
            <p:nvPr/>
          </p:nvSpPr>
          <p:spPr bwMode="auto">
            <a:xfrm flipV="1">
              <a:off x="3434" y="1573"/>
              <a:ext cx="0" cy="1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041"/>
          <p:cNvGrpSpPr>
            <a:grpSpLocks/>
          </p:cNvGrpSpPr>
          <p:nvPr/>
        </p:nvGrpSpPr>
        <p:grpSpPr bwMode="auto">
          <a:xfrm>
            <a:off x="4357686" y="2625725"/>
            <a:ext cx="4500563" cy="4144963"/>
            <a:chOff x="1224" y="1064"/>
            <a:chExt cx="2835" cy="2611"/>
          </a:xfrm>
        </p:grpSpPr>
        <p:grpSp>
          <p:nvGrpSpPr>
            <p:cNvPr id="4" name="Group 1042"/>
            <p:cNvGrpSpPr>
              <a:grpSpLocks/>
            </p:cNvGrpSpPr>
            <p:nvPr/>
          </p:nvGrpSpPr>
          <p:grpSpPr bwMode="auto">
            <a:xfrm>
              <a:off x="1360" y="1248"/>
              <a:ext cx="2600" cy="1840"/>
              <a:chOff x="1360" y="1248"/>
              <a:chExt cx="2600" cy="1840"/>
            </a:xfrm>
          </p:grpSpPr>
          <p:sp>
            <p:nvSpPr>
              <p:cNvPr id="5140" name="Line 1043"/>
              <p:cNvSpPr>
                <a:spLocks noChangeShapeType="1"/>
              </p:cNvSpPr>
              <p:nvPr/>
            </p:nvSpPr>
            <p:spPr bwMode="auto">
              <a:xfrm flipV="1">
                <a:off x="2223" y="1248"/>
                <a:ext cx="0" cy="1536"/>
              </a:xfrm>
              <a:prstGeom prst="line">
                <a:avLst/>
              </a:prstGeom>
              <a:noFill/>
              <a:ln w="76200">
                <a:solidFill>
                  <a:srgbClr val="339933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Line 1044"/>
              <p:cNvSpPr>
                <a:spLocks noChangeShapeType="1"/>
              </p:cNvSpPr>
              <p:nvPr/>
            </p:nvSpPr>
            <p:spPr bwMode="auto">
              <a:xfrm rot="16200000" flipH="1">
                <a:off x="3087" y="1905"/>
                <a:ext cx="10" cy="1737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Line 1045"/>
              <p:cNvSpPr>
                <a:spLocks noChangeShapeType="1"/>
              </p:cNvSpPr>
              <p:nvPr/>
            </p:nvSpPr>
            <p:spPr bwMode="auto">
              <a:xfrm rot="13669932" flipV="1">
                <a:off x="1863" y="2584"/>
                <a:ext cx="1" cy="1008"/>
              </a:xfrm>
              <a:prstGeom prst="line">
                <a:avLst/>
              </a:prstGeom>
              <a:noFill/>
              <a:ln w="76200">
                <a:solidFill>
                  <a:srgbClr val="3333FF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7" name="Text Box 1046"/>
            <p:cNvSpPr txBox="1">
              <a:spLocks noChangeArrowheads="1"/>
            </p:cNvSpPr>
            <p:nvPr/>
          </p:nvSpPr>
          <p:spPr bwMode="auto">
            <a:xfrm>
              <a:off x="3877" y="2802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R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5138" name="Text Box 1047"/>
            <p:cNvSpPr txBox="1">
              <a:spLocks noChangeArrowheads="1"/>
            </p:cNvSpPr>
            <p:nvPr/>
          </p:nvSpPr>
          <p:spPr bwMode="auto">
            <a:xfrm>
              <a:off x="1224" y="3442"/>
              <a:ext cx="2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dirty="0">
                  <a:solidFill>
                    <a:srgbClr val="252AF7"/>
                  </a:solidFill>
                </a:rPr>
                <a:t>B</a:t>
              </a:r>
              <a:endParaRPr lang="ru-RU" b="1" dirty="0">
                <a:solidFill>
                  <a:srgbClr val="252AF7"/>
                </a:solidFill>
              </a:endParaRPr>
            </a:p>
          </p:txBody>
        </p:sp>
        <p:sp>
          <p:nvSpPr>
            <p:cNvPr id="5139" name="Text Box 1048"/>
            <p:cNvSpPr txBox="1">
              <a:spLocks noChangeArrowheads="1"/>
            </p:cNvSpPr>
            <p:nvPr/>
          </p:nvSpPr>
          <p:spPr bwMode="auto">
            <a:xfrm>
              <a:off x="2309" y="1064"/>
              <a:ext cx="2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</a:rPr>
                <a:t>G</a:t>
              </a:r>
              <a:endParaRPr lang="ru-RU" b="1">
                <a:solidFill>
                  <a:srgbClr val="339933"/>
                </a:solidFill>
              </a:endParaRPr>
            </a:p>
          </p:txBody>
        </p:sp>
      </p:grpSp>
      <p:sp>
        <p:nvSpPr>
          <p:cNvPr id="58394" name="Text Box 1050"/>
          <p:cNvSpPr txBox="1">
            <a:spLocks noChangeArrowheads="1"/>
          </p:cNvSpPr>
          <p:nvPr/>
        </p:nvSpPr>
        <p:spPr bwMode="auto">
          <a:xfrm>
            <a:off x="357158" y="3000372"/>
            <a:ext cx="4000528" cy="83099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Всего различных цветов:  </a:t>
            </a:r>
            <a:br>
              <a:rPr lang="ru-RU" sz="2400" dirty="0"/>
            </a:br>
            <a:r>
              <a:rPr lang="en-US" sz="2400" dirty="0"/>
              <a:t>256*256*256 = 16 777 216</a:t>
            </a:r>
            <a:endParaRPr lang="ru-RU" sz="2400" dirty="0"/>
          </a:p>
        </p:txBody>
      </p:sp>
      <p:sp>
        <p:nvSpPr>
          <p:cNvPr id="58395" name="Text Box 1051"/>
          <p:cNvSpPr txBox="1">
            <a:spLocks noChangeArrowheads="1"/>
          </p:cNvSpPr>
          <p:nvPr/>
        </p:nvSpPr>
        <p:spPr bwMode="auto">
          <a:xfrm>
            <a:off x="357158" y="4071942"/>
            <a:ext cx="4000528" cy="1200329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Для передачи информации </a:t>
            </a:r>
            <a:endParaRPr lang="ru-RU" sz="2400" dirty="0" smtClean="0"/>
          </a:p>
          <a:p>
            <a:r>
              <a:rPr lang="ru-RU" sz="2400" dirty="0" smtClean="0"/>
              <a:t>о </a:t>
            </a:r>
            <a:r>
              <a:rPr lang="ru-RU" sz="2400" dirty="0"/>
              <a:t>256 состояниях </a:t>
            </a:r>
            <a:br>
              <a:rPr lang="ru-RU" sz="2400" dirty="0"/>
            </a:br>
            <a:r>
              <a:rPr lang="ru-RU" sz="2400" dirty="0"/>
              <a:t>нужен </a:t>
            </a:r>
            <a:r>
              <a:rPr lang="ru-RU" sz="2400" b="1" dirty="0"/>
              <a:t>1 байт</a:t>
            </a:r>
          </a:p>
        </p:txBody>
      </p:sp>
      <p:sp>
        <p:nvSpPr>
          <p:cNvPr id="58396" name="Text Box 1052"/>
          <p:cNvSpPr txBox="1">
            <a:spLocks noChangeArrowheads="1"/>
          </p:cNvSpPr>
          <p:nvPr/>
        </p:nvSpPr>
        <p:spPr bwMode="auto">
          <a:xfrm>
            <a:off x="357158" y="5429264"/>
            <a:ext cx="4000528" cy="1200329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Для передачи информации </a:t>
            </a:r>
            <a:br>
              <a:rPr lang="ru-RU" sz="2400" dirty="0"/>
            </a:br>
            <a:r>
              <a:rPr lang="ru-RU" sz="2400" dirty="0"/>
              <a:t>о 16 777 216 состояниях </a:t>
            </a:r>
            <a:br>
              <a:rPr lang="ru-RU" sz="2400" dirty="0"/>
            </a:br>
            <a:r>
              <a:rPr lang="ru-RU" sz="2400" dirty="0"/>
              <a:t>нужно</a:t>
            </a:r>
            <a:r>
              <a:rPr lang="ru-RU" sz="2400" b="1" dirty="0"/>
              <a:t> 3 байта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214414" y="1071546"/>
            <a:ext cx="6350000" cy="457200"/>
            <a:chOff x="1219200" y="914400"/>
            <a:chExt cx="6350000" cy="457200"/>
          </a:xfrm>
        </p:grpSpPr>
        <p:pic>
          <p:nvPicPr>
            <p:cNvPr id="58404" name="Picture 1060" descr="Red-ban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19200" y="990600"/>
              <a:ext cx="6350000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07" name="Rectangle 1063"/>
            <p:cNvSpPr>
              <a:spLocks noChangeArrowheads="1"/>
            </p:cNvSpPr>
            <p:nvPr/>
          </p:nvSpPr>
          <p:spPr bwMode="auto">
            <a:xfrm>
              <a:off x="1295400" y="914400"/>
              <a:ext cx="16859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R = 0… 255</a:t>
              </a: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214414" y="1643050"/>
            <a:ext cx="6350000" cy="457200"/>
            <a:chOff x="1219200" y="1371600"/>
            <a:chExt cx="6350000" cy="457200"/>
          </a:xfrm>
        </p:grpSpPr>
        <p:pic>
          <p:nvPicPr>
            <p:cNvPr id="58403" name="Picture 1059" descr="Green-ban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19200" y="1447800"/>
              <a:ext cx="6350000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08" name="Rectangle 1064"/>
            <p:cNvSpPr>
              <a:spLocks noChangeArrowheads="1"/>
            </p:cNvSpPr>
            <p:nvPr/>
          </p:nvSpPr>
          <p:spPr bwMode="auto">
            <a:xfrm>
              <a:off x="1295400" y="1371600"/>
              <a:ext cx="17208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G = 0… 255</a:t>
              </a:r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214414" y="2214554"/>
            <a:ext cx="6350000" cy="457200"/>
            <a:chOff x="1219200" y="1828800"/>
            <a:chExt cx="6350000" cy="457200"/>
          </a:xfrm>
        </p:grpSpPr>
        <p:pic>
          <p:nvPicPr>
            <p:cNvPr id="58402" name="Picture 1058" descr="Blue-band-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19200" y="1905000"/>
              <a:ext cx="6350000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409" name="Rectangle 1065"/>
            <p:cNvSpPr>
              <a:spLocks noChangeArrowheads="1"/>
            </p:cNvSpPr>
            <p:nvPr/>
          </p:nvSpPr>
          <p:spPr bwMode="auto">
            <a:xfrm>
              <a:off x="1295400" y="1828800"/>
              <a:ext cx="16859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B = 0… 255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4" grpId="0" animBg="1" autoUpdateAnimBg="0"/>
      <p:bldP spid="58395" grpId="0" animBg="1" autoUpdateAnimBg="0"/>
      <p:bldP spid="5839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dirty="0" smtClean="0">
                <a:solidFill>
                  <a:srgbClr val="DC6F44"/>
                </a:solidFill>
              </a:rPr>
              <a:t>Смешивание цветов</a:t>
            </a:r>
          </a:p>
        </p:txBody>
      </p:sp>
      <p:pic>
        <p:nvPicPr>
          <p:cNvPr id="9219" name="Picture 3" descr="Смешивание-цветов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640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</p:txBody>
      </p:sp>
      <p:graphicFrame>
        <p:nvGraphicFramePr>
          <p:cNvPr id="9286" name="Group 70"/>
          <p:cNvGraphicFramePr>
            <a:graphicFrameLocks noGrp="1"/>
          </p:cNvGraphicFramePr>
          <p:nvPr/>
        </p:nvGraphicFramePr>
        <p:xfrm>
          <a:off x="914400" y="4724400"/>
          <a:ext cx="7924800" cy="1906588"/>
        </p:xfrm>
        <a:graphic>
          <a:graphicData uri="http://schemas.openxmlformats.org/drawingml/2006/table">
            <a:tbl>
              <a:tblPr/>
              <a:tblGrid>
                <a:gridCol w="5095875"/>
                <a:gridCol w="771525"/>
                <a:gridCol w="2057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Красный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Зеленый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Жёлтый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Красный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AF7"/>
                          </a:solidFill>
                          <a:effectLst/>
                          <a:latin typeface="Times New Roman" pitchFamily="18" charset="0"/>
                        </a:rPr>
                        <a:t>Синий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Пурпурный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Зелёный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AF7"/>
                          </a:solidFill>
                          <a:effectLst/>
                          <a:latin typeface="Times New Roman" pitchFamily="18" charset="0"/>
                        </a:rPr>
                        <a:t>Синий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</a:rPr>
                        <a:t>Голубой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Красный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Зелёный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AF7"/>
                          </a:solidFill>
                          <a:effectLst/>
                          <a:latin typeface="Times New Roman" pitchFamily="18" charset="0"/>
                        </a:rPr>
                        <a:t>Синий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Белый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/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ru-RU" sz="4000" dirty="0" smtClean="0">
                <a:solidFill>
                  <a:srgbClr val="DC6F44"/>
                </a:solidFill>
              </a:rPr>
              <a:t>Для кодирования цвета фона </a:t>
            </a:r>
            <a:r>
              <a:rPr lang="en-US" sz="4000" dirty="0" smtClean="0">
                <a:solidFill>
                  <a:srgbClr val="DC6F44"/>
                </a:solidFill>
              </a:rPr>
              <a:t>Web-</a:t>
            </a:r>
            <a:r>
              <a:rPr lang="ru-RU" sz="4000" dirty="0" smtClean="0">
                <a:solidFill>
                  <a:srgbClr val="DC6F44"/>
                </a:solidFill>
              </a:rPr>
              <a:t>страниц используется атрибут  </a:t>
            </a:r>
            <a:r>
              <a:rPr lang="en-US" sz="4000" dirty="0" err="1" smtClean="0">
                <a:solidFill>
                  <a:srgbClr val="990000"/>
                </a:solidFill>
              </a:rPr>
              <a:t>bgcolor</a:t>
            </a:r>
            <a:r>
              <a:rPr lang="en-US" sz="4000" dirty="0" smtClean="0">
                <a:solidFill>
                  <a:srgbClr val="990000"/>
                </a:solidFill>
              </a:rPr>
              <a:t> = “#XXXXXX”</a:t>
            </a:r>
            <a:r>
              <a:rPr lang="en-US" dirty="0" smtClean="0">
                <a:solidFill>
                  <a:srgbClr val="990000"/>
                </a:solidFill>
              </a:rPr>
              <a:t/>
            </a:r>
            <a:br>
              <a:rPr lang="en-US" dirty="0" smtClean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8208912" cy="1752600"/>
          </a:xfrm>
        </p:spPr>
        <p:txBody>
          <a:bodyPr/>
          <a:lstStyle/>
          <a:p>
            <a:r>
              <a:rPr lang="ru-RU" dirty="0" smtClean="0"/>
              <a:t>В кавычках задаются шестнадцатеричные значения интенсивности  цветовых компонентов в 24-битной </a:t>
            </a:r>
            <a:r>
              <a:rPr lang="en-US" dirty="0" smtClean="0"/>
              <a:t>RGB-</a:t>
            </a:r>
            <a:r>
              <a:rPr lang="ru-RU" dirty="0" smtClean="0"/>
              <a:t>модели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6413" y="2636838"/>
          <a:ext cx="804227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536480" imgH="330120" progId="Equation.3">
                  <p:embed/>
                </p:oleObj>
              </mc:Choice>
              <mc:Fallback>
                <p:oleObj name="Формула" r:id="rId3" imgW="1536480" imgH="330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8042275" cy="172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145</Words>
  <Application>Microsoft Office PowerPoint</Application>
  <PresentationFormat>Экран (4:3)</PresentationFormat>
  <Paragraphs>39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Формула</vt:lpstr>
      <vt:lpstr>Основные понятия  компьютерной графики</vt:lpstr>
      <vt:lpstr>Презентация PowerPoint</vt:lpstr>
      <vt:lpstr> </vt:lpstr>
      <vt:lpstr>Графическое представление RGB-модели</vt:lpstr>
      <vt:lpstr>Смешивание цветов</vt:lpstr>
      <vt:lpstr> Для кодирования цвета фона Web-страниц используется атрибут  bgcolor = “#XXXXXX”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 обработка графической информации</dc:title>
  <dc:creator>Home</dc:creator>
  <cp:lastModifiedBy>Prepodavatel</cp:lastModifiedBy>
  <cp:revision>14</cp:revision>
  <dcterms:created xsi:type="dcterms:W3CDTF">2013-09-28T15:24:42Z</dcterms:created>
  <dcterms:modified xsi:type="dcterms:W3CDTF">2016-11-21T09:51:53Z</dcterms:modified>
</cp:coreProperties>
</file>