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1" r:id="rId3"/>
    <p:sldId id="282" r:id="rId4"/>
    <p:sldId id="258" r:id="rId5"/>
    <p:sldId id="259" r:id="rId6"/>
    <p:sldId id="261" r:id="rId7"/>
    <p:sldId id="285" r:id="rId8"/>
    <p:sldId id="284" r:id="rId9"/>
    <p:sldId id="283" r:id="rId10"/>
    <p:sldId id="262" r:id="rId11"/>
    <p:sldId id="264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7" r:id="rId20"/>
    <p:sldId id="278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45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236A0-D843-4380-903E-D6223EA26373}" type="datetimeFigureOut">
              <a:rPr lang="ru-RU" smtClean="0"/>
              <a:t>01.05.2016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12AE1-5D5F-499A-B218-08E77C5DE3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65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12AE1-5D5F-499A-B218-08E77C5DE3D9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95DD-2150-41BB-8F57-73A3AC31BF7D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7EC2-60D6-434C-A265-AA4FADD20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95DD-2150-41BB-8F57-73A3AC31BF7D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7EC2-60D6-434C-A265-AA4FADD20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95DD-2150-41BB-8F57-73A3AC31BF7D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7EC2-60D6-434C-A265-AA4FADD20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95DD-2150-41BB-8F57-73A3AC31BF7D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7EC2-60D6-434C-A265-AA4FADD20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95DD-2150-41BB-8F57-73A3AC31BF7D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7EC2-60D6-434C-A265-AA4FADD20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95DD-2150-41BB-8F57-73A3AC31BF7D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7EC2-60D6-434C-A265-AA4FADD20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95DD-2150-41BB-8F57-73A3AC31BF7D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7EC2-60D6-434C-A265-AA4FADD20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95DD-2150-41BB-8F57-73A3AC31BF7D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7EC2-60D6-434C-A265-AA4FADD20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95DD-2150-41BB-8F57-73A3AC31BF7D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7EC2-60D6-434C-A265-AA4FADD20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95DD-2150-41BB-8F57-73A3AC31BF7D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37EC2-60D6-434C-A265-AA4FADD20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895DD-2150-41BB-8F57-73A3AC31BF7D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1C37EC2-60D6-434C-A265-AA4FADD20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6895DD-2150-41BB-8F57-73A3AC31BF7D}" type="datetimeFigureOut">
              <a:rPr lang="ru-RU" smtClean="0"/>
              <a:pPr/>
              <a:t>01.05.2016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1C37EC2-60D6-434C-A265-AA4FADD20DD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a4-format.ru/index_pic.php?data=photos/41060d57.jpg&amp;percenta=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714488"/>
            <a:ext cx="8358246" cy="2257428"/>
          </a:xfrm>
        </p:spPr>
        <p:txBody>
          <a:bodyPr>
            <a:normAutofit/>
          </a:bodyPr>
          <a:lstStyle/>
          <a:p>
            <a:pPr algn="ctr"/>
            <a:r>
              <a:rPr lang="ru-RU" sz="8000" i="1" dirty="0" smtClean="0">
                <a:solidFill>
                  <a:srgbClr val="FFFF00"/>
                </a:solidFill>
                <a:effectLst/>
              </a:rPr>
              <a:t>Путешествие к …</a:t>
            </a:r>
            <a:r>
              <a:rPr lang="ru-RU" sz="8000" i="1" dirty="0" smtClean="0">
                <a:effectLst/>
              </a:rPr>
              <a:t> </a:t>
            </a:r>
            <a:endParaRPr lang="ru-RU" sz="8000" i="1" dirty="0"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539552" y="548680"/>
            <a:ext cx="8229600" cy="1282154"/>
          </a:xfrm>
          <a:prstGeom prst="rect">
            <a:avLst/>
          </a:prstGeom>
        </p:spPr>
        <p:txBody>
          <a:bodyPr/>
          <a:lstStyle/>
          <a:p>
            <a:pPr algn="r">
              <a:spcBef>
                <a:spcPct val="0"/>
              </a:spcBef>
            </a:pPr>
            <a:r>
              <a:rPr lang="ru-RU" sz="5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+mj-ea"/>
                <a:cs typeface="+mj-cs"/>
              </a:rPr>
              <a:t>Сара </a:t>
            </a:r>
            <a:r>
              <a:rPr lang="ru-RU" sz="5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+mj-ea"/>
                <a:cs typeface="+mj-cs"/>
              </a:rPr>
              <a:t>Юрьевна </a:t>
            </a:r>
            <a:r>
              <a:rPr lang="ru-RU" sz="5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+mj-ea"/>
                <a:cs typeface="+mj-cs"/>
              </a:rPr>
              <a:t>Пушкина</a:t>
            </a:r>
            <a:endParaRPr lang="ru-RU" sz="5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4" name="Picture 8" descr="ScanImage00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1700808"/>
            <a:ext cx="3238500" cy="43148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211960" y="1628800"/>
            <a:ext cx="446449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Прабабушка поэта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Сара Юрьевна была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дочерью Юрия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Алексеевича Ржевского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, любимца Петра 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вице-губернатора Нижнего Новгорода, действительного статского советника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 1742 году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Сара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Юрьевна вышла 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замуж за Алексея Федоровича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Пушкина.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canImage00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988840"/>
            <a:ext cx="2924175" cy="441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9" descr="1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76672"/>
            <a:ext cx="3238500" cy="43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665830" y="665808"/>
            <a:ext cx="42603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Сергей Львович Пушкин -</a:t>
            </a: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отец поэта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23528" y="5085184"/>
            <a:ext cx="45365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Надежда Осиповна Ганнибал-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мать поэта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4139952" y="4221088"/>
            <a:ext cx="47525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0" i="1" dirty="0">
                <a:latin typeface="Arial" pitchFamily="34" charset="0"/>
              </a:rPr>
              <a:t>    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Натали Гончарова родилась в Тамбовской губернии в имении Кариан. Сегодня это территория Знаменского района. От прежнего Кариана сохранился парк.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23528" y="404664"/>
            <a:ext cx="5544616" cy="1642194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</a:pPr>
            <a:r>
              <a:rPr lang="ru-RU" sz="5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+mj-ea"/>
                <a:cs typeface="+mj-cs"/>
              </a:rPr>
              <a:t>Наталья Николаевна Гончарова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36096" y="1124744"/>
            <a:ext cx="2118012" cy="2880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2957513" cy="385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Презентация Маме\Alexander_Pushkin's_children_(drawing_by_N.I._Friesenhof,_183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7632848" cy="4976616"/>
          </a:xfrm>
          <a:prstGeom prst="rect">
            <a:avLst/>
          </a:prstGeom>
          <a:noFill/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395536" y="404664"/>
            <a:ext cx="8280920" cy="1008112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5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+mj-ea"/>
                <a:cs typeface="+mj-cs"/>
              </a:rPr>
              <a:t>Дети Пушкина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ScanImage01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1412776"/>
            <a:ext cx="4514850" cy="4895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3"/>
          <p:cNvSpPr txBox="1">
            <a:spLocks/>
          </p:cNvSpPr>
          <p:nvPr/>
        </p:nvSpPr>
        <p:spPr>
          <a:xfrm>
            <a:off x="395536" y="404664"/>
            <a:ext cx="8280920" cy="1008112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5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+mj-ea"/>
                <a:cs typeface="+mj-cs"/>
              </a:rPr>
              <a:t>Мария Александровна Пушкина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004049" y="1484784"/>
            <a:ext cx="4139952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i="1" dirty="0">
                <a:latin typeface="Arial" pitchFamily="34" charset="0"/>
              </a:rPr>
              <a:t>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Старшая дочь Пушкиных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Мария родилась 26 ноября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1832 года. В письмах поэта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есть много упоминаний о 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любимице Машке, они да-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ют нам возможность пред-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ставить его заботливым,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нежным отцом.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  Памятным событием в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её жизни осталась встреча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с Л.Н.Толстым. Её внешний 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облик так поразил писателя,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что её черты он запечатлел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 образе Анны Карениной.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404664"/>
            <a:ext cx="9144000" cy="1008112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5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+mj-ea"/>
                <a:cs typeface="+mj-cs"/>
              </a:rPr>
              <a:t>Александр Александрович Пушкин</a:t>
            </a:r>
          </a:p>
        </p:txBody>
      </p:sp>
      <p:pic>
        <p:nvPicPr>
          <p:cNvPr id="4" name="Picture 4" descr="ScanImage01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435600" y="1844675"/>
            <a:ext cx="3343275" cy="38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23850" y="1484313"/>
            <a:ext cx="504031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Старший сын поэта Александр родился 6 июля 1833 года. В одном из писем Пушкин писал жене: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«Посмотрим , как наш Сашка будет ладить со своим порфирородным тёзкой; </a:t>
            </a:r>
            <a:br>
              <a:rPr lang="ru-RU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с моим тёзкой я не ладил. Не дай бог ему идти по моим следам, писать стихи да ссориться с</a:t>
            </a:r>
          </a:p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царями! В стихах он отца не перещеголяет, а плетью обуха не перешибёт».   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404664"/>
            <a:ext cx="9144000" cy="1008112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5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+mj-ea"/>
                <a:cs typeface="+mj-cs"/>
              </a:rPr>
              <a:t>Григорий Александрович Пушкин</a:t>
            </a:r>
          </a:p>
        </p:txBody>
      </p:sp>
      <p:pic>
        <p:nvPicPr>
          <p:cNvPr id="3" name="Picture 4" descr="ScanImage016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tretch>
            <a:fillRect/>
          </a:stretch>
        </p:blipFill>
        <p:spPr bwMode="auto">
          <a:xfrm>
            <a:off x="5652120" y="1700808"/>
            <a:ext cx="2952750" cy="42481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83568" y="1556792"/>
            <a:ext cx="46085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	Второй сын поэта Григорий родился 14 мая 1835 года. Он окончил гимназию и поступил в Пажеский корпус. Службу начал в лейб-гвардии конном полку. В 1866 году стал владельцем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Михайловского.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	Современники вспоминают о том, что он и внешностью и характером очень напоминал отца.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404664"/>
            <a:ext cx="9144000" cy="1008112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5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+mj-ea"/>
                <a:cs typeface="+mj-cs"/>
              </a:rPr>
              <a:t>Наталья  Александровна Пушкина</a:t>
            </a:r>
          </a:p>
        </p:txBody>
      </p:sp>
      <p:pic>
        <p:nvPicPr>
          <p:cNvPr id="3" name="Picture 4" descr="ScanImage01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1700808"/>
            <a:ext cx="3816424" cy="45155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139952" y="1340768"/>
            <a:ext cx="4896098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300" b="1" i="1" dirty="0">
                <a:latin typeface="Times New Roman" pitchFamily="18" charset="0"/>
                <a:cs typeface="Times New Roman" pitchFamily="18" charset="0"/>
              </a:rPr>
              <a:t>Последним ребенком в семье была Наталья. Она родилась 23 мая 1836 года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b="1" i="1" dirty="0">
                <a:latin typeface="Times New Roman" pitchFamily="18" charset="0"/>
                <a:cs typeface="Times New Roman" pitchFamily="18" charset="0"/>
              </a:rPr>
              <a:t>Чем-то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i="1" dirty="0">
                <a:latin typeface="Times New Roman" pitchFamily="18" charset="0"/>
                <a:cs typeface="Times New Roman" pitchFamily="18" charset="0"/>
              </a:rPr>
              <a:t>она напоминала отца, а прелестные черты матери придавали ей особое очарование. Это была очень яркая, волевая натура, обладавшая пылким нравом и твердым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i="1" dirty="0">
                <a:latin typeface="Times New Roman" pitchFamily="18" charset="0"/>
                <a:cs typeface="Times New Roman" pitchFamily="18" charset="0"/>
              </a:rPr>
              <a:t>характером. Своей младшей дочери Наталья Николаевна передала письма отца.</a:t>
            </a:r>
            <a:r>
              <a:rPr lang="en-US" sz="23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i="1" dirty="0">
                <a:latin typeface="Times New Roman" pitchFamily="18" charset="0"/>
                <a:cs typeface="Times New Roman" pitchFamily="18" charset="0"/>
              </a:rPr>
              <a:t>Публикацию этих писем Наталья Александровна поручила </a:t>
            </a:r>
            <a:endParaRPr lang="ru-RU" sz="23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И.С</a:t>
            </a:r>
            <a:r>
              <a:rPr lang="ru-RU" sz="23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Тургеневу. Впоследствии </a:t>
            </a:r>
            <a:r>
              <a:rPr lang="ru-RU" sz="2300" b="1" i="1" dirty="0">
                <a:latin typeface="Times New Roman" pitchFamily="18" charset="0"/>
                <a:cs typeface="Times New Roman" pitchFamily="18" charset="0"/>
              </a:rPr>
              <a:t>она передала их старшему брату.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МЬЯ ВЕЛИКОГО ПОЭ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63" y="260648"/>
            <a:ext cx="8800915" cy="602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СЕМЬЯ ВЕЛИКОГО ПОЭ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663" y="413048"/>
            <a:ext cx="8800915" cy="602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0"/>
            <a:ext cx="9144000" cy="1008112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+mj-ea"/>
                <a:cs typeface="+mj-cs"/>
              </a:rPr>
              <a:t>Потомки Пушкина</a:t>
            </a:r>
          </a:p>
        </p:txBody>
      </p:sp>
      <p:pic>
        <p:nvPicPr>
          <p:cNvPr id="5122" name="Picture 2" descr="F:\Презентация Маме\gene_soldat1_1.jpg"/>
          <p:cNvPicPr>
            <a:picLocks noChangeAspect="1" noChangeArrowheads="1"/>
          </p:cNvPicPr>
          <p:nvPr/>
        </p:nvPicPr>
        <p:blipFill>
          <a:blip r:embed="rId2" cstate="print"/>
          <a:srcRect t="30898"/>
          <a:stretch>
            <a:fillRect/>
          </a:stretch>
        </p:blipFill>
        <p:spPr bwMode="auto">
          <a:xfrm>
            <a:off x="1979712" y="1124744"/>
            <a:ext cx="5076825" cy="526553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714488"/>
            <a:ext cx="8358246" cy="2257428"/>
          </a:xfrm>
        </p:spPr>
        <p:txBody>
          <a:bodyPr>
            <a:normAutofit/>
          </a:bodyPr>
          <a:lstStyle/>
          <a:p>
            <a:pPr algn="ctr"/>
            <a:r>
              <a:rPr lang="ru-RU" sz="8000" dirty="0" smtClean="0">
                <a:solidFill>
                  <a:srgbClr val="FFFF00"/>
                </a:solidFill>
              </a:rPr>
              <a:t>6 июня 1799 г.</a:t>
            </a:r>
            <a:endParaRPr lang="ru-RU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0"/>
            <a:ext cx="9144000" cy="1008112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+mj-ea"/>
                <a:cs typeface="+mj-cs"/>
              </a:rPr>
              <a:t>Потомки Пушкина</a:t>
            </a:r>
          </a:p>
        </p:txBody>
      </p:sp>
      <p:pic>
        <p:nvPicPr>
          <p:cNvPr id="6146" name="Picture 2" descr="F:\Презентация Маме\664802090.jpg"/>
          <p:cNvPicPr>
            <a:picLocks noChangeAspect="1" noChangeArrowheads="1"/>
          </p:cNvPicPr>
          <p:nvPr/>
        </p:nvPicPr>
        <p:blipFill>
          <a:blip r:embed="rId2" cstate="print"/>
          <a:srcRect t="68504" r="26501" b="4539"/>
          <a:stretch>
            <a:fillRect/>
          </a:stretch>
        </p:blipFill>
        <p:spPr bwMode="auto">
          <a:xfrm>
            <a:off x="251520" y="2636912"/>
            <a:ext cx="8640960" cy="3960440"/>
          </a:xfrm>
          <a:prstGeom prst="rect">
            <a:avLst/>
          </a:prstGeom>
          <a:noFill/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9552" y="1340768"/>
            <a:ext cx="8496498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Сегодня в мире проживают около двухсот потомков А.С. Пушкина по линии его дочери Натальи и сына Александра. У Григория и Марии детей не было.</a:t>
            </a:r>
            <a:endParaRPr lang="ru-RU" sz="23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260648"/>
            <a:ext cx="9144000" cy="1008112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+mj-ea"/>
                <a:cs typeface="+mj-cs"/>
              </a:rPr>
              <a:t>Могила поэта</a:t>
            </a:r>
          </a:p>
        </p:txBody>
      </p:sp>
      <p:pic>
        <p:nvPicPr>
          <p:cNvPr id="3076" name="Picture 4" descr="F:\Презентация Маме\1yde35axtshs.jpg"/>
          <p:cNvPicPr>
            <a:picLocks noChangeAspect="1" noChangeArrowheads="1"/>
          </p:cNvPicPr>
          <p:nvPr/>
        </p:nvPicPr>
        <p:blipFill>
          <a:blip r:embed="rId2" cstate="print"/>
          <a:srcRect t="1628" r="6349"/>
          <a:stretch>
            <a:fillRect/>
          </a:stretch>
        </p:blipFill>
        <p:spPr bwMode="auto">
          <a:xfrm>
            <a:off x="467544" y="2204864"/>
            <a:ext cx="4248472" cy="2967651"/>
          </a:xfrm>
          <a:prstGeom prst="rect">
            <a:avLst/>
          </a:prstGeom>
          <a:noFill/>
        </p:spPr>
      </p:pic>
      <p:pic>
        <p:nvPicPr>
          <p:cNvPr id="3077" name="Picture 5" descr="F:\Презентация Маме\4963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00808"/>
            <a:ext cx="3444225" cy="459229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52"/>
            <a:ext cx="8358246" cy="2257428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4" name="Picture 4" descr="C:\Documents and Settings\Пользователь\Рабочий стол\литература\евгений онегин\RusLibrary - Пушкин А_С_files\a_s_pushki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37408" y="332656"/>
            <a:ext cx="4363045" cy="4897384"/>
          </a:xfrm>
          <a:prstGeom prst="roundRect">
            <a:avLst>
              <a:gd name="adj" fmla="val 11111"/>
            </a:avLst>
          </a:prstGeom>
          <a:ln w="190500" cap="rnd">
            <a:solidFill>
              <a:schemeClr val="bg2">
                <a:lumMod val="50000"/>
              </a:schemeClr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cxnSp>
        <p:nvCxnSpPr>
          <p:cNvPr id="5" name="Прямая со стрелкой 4"/>
          <p:cNvCxnSpPr/>
          <p:nvPr/>
        </p:nvCxnSpPr>
        <p:spPr>
          <a:xfrm flipH="1">
            <a:off x="1259632" y="4941168"/>
            <a:ext cx="1296144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347864" y="4941168"/>
            <a:ext cx="72008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418930" y="4941168"/>
            <a:ext cx="0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436096" y="4941168"/>
            <a:ext cx="72008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228184" y="4941168"/>
            <a:ext cx="1152128" cy="72008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72684" y="5726028"/>
            <a:ext cx="1008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XXI </a:t>
            </a:r>
            <a:r>
              <a:rPr lang="ru-RU" sz="3200" dirty="0" smtClean="0">
                <a:solidFill>
                  <a:srgbClr val="FF0000"/>
                </a:solidFill>
              </a:rPr>
              <a:t>ВЕК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4048" y="5760174"/>
            <a:ext cx="1008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XX </a:t>
            </a:r>
            <a:r>
              <a:rPr lang="ru-RU" sz="3200" dirty="0" smtClean="0">
                <a:solidFill>
                  <a:srgbClr val="FF0000"/>
                </a:solidFill>
              </a:rPr>
              <a:t>ВЕК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14874" y="5719380"/>
            <a:ext cx="1008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XIX </a:t>
            </a:r>
            <a:r>
              <a:rPr lang="ru-RU" sz="3200" dirty="0" smtClean="0">
                <a:solidFill>
                  <a:srgbClr val="FF0000"/>
                </a:solidFill>
              </a:rPr>
              <a:t>ВЕК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5805264"/>
            <a:ext cx="1008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XVII </a:t>
            </a:r>
            <a:r>
              <a:rPr lang="ru-RU" sz="3200" dirty="0" smtClean="0">
                <a:solidFill>
                  <a:srgbClr val="FF0000"/>
                </a:solidFill>
              </a:rPr>
              <a:t>ВЕК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2533576" y="5726028"/>
            <a:ext cx="1151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XVIII </a:t>
            </a:r>
            <a:r>
              <a:rPr lang="ru-RU" sz="3200" dirty="0" smtClean="0">
                <a:solidFill>
                  <a:srgbClr val="FF0000"/>
                </a:solidFill>
              </a:rPr>
              <a:t>ВЕК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857232"/>
            <a:ext cx="2500330" cy="3071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214313" y="4214813"/>
            <a:ext cx="321468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i="1" dirty="0" err="1">
                <a:latin typeface="Monotype Corsiva" pitchFamily="66" charset="0"/>
              </a:rPr>
              <a:t>Ксавье</a:t>
            </a:r>
            <a:r>
              <a:rPr lang="ru-RU" i="1" dirty="0">
                <a:latin typeface="Monotype Corsiva" pitchFamily="66" charset="0"/>
              </a:rPr>
              <a:t> де </a:t>
            </a:r>
            <a:r>
              <a:rPr lang="ru-RU" i="1" dirty="0" err="1">
                <a:latin typeface="Monotype Corsiva" pitchFamily="66" charset="0"/>
              </a:rPr>
              <a:t>Местр</a:t>
            </a:r>
            <a:r>
              <a:rPr lang="ru-RU" i="1" dirty="0">
                <a:latin typeface="Monotype Corsiva" pitchFamily="66" charset="0"/>
              </a:rPr>
              <a:t>. Пушкин-ребенок. 1800-1802.</a:t>
            </a:r>
            <a:r>
              <a:rPr lang="ru-RU" dirty="0">
                <a:latin typeface="Monotype Corsiva" pitchFamily="66" charset="0"/>
              </a:rPr>
              <a:t/>
            </a:r>
            <a:br>
              <a:rPr lang="ru-RU" dirty="0">
                <a:latin typeface="Monotype Corsiva" pitchFamily="66" charset="0"/>
              </a:rPr>
            </a:br>
            <a:r>
              <a:rPr lang="ru-RU" i="1" dirty="0">
                <a:latin typeface="Monotype Corsiva" pitchFamily="66" charset="0"/>
              </a:rPr>
              <a:t>Металлическая пластинка, масло.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4" name="Содержимое 9"/>
          <p:cNvSpPr txBox="1">
            <a:spLocks/>
          </p:cNvSpPr>
          <p:nvPr/>
        </p:nvSpPr>
        <p:spPr>
          <a:xfrm>
            <a:off x="3491880" y="620688"/>
            <a:ext cx="5194920" cy="5976664"/>
          </a:xfrm>
          <a:prstGeom prst="rect">
            <a:avLst/>
          </a:prstGeom>
        </p:spPr>
        <p:txBody>
          <a:bodyPr vert="horz" lIns="45720" rIns="45720" anchor="t">
            <a:normAutofit fontScale="925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ru-RU" sz="1800" i="0" u="none" strike="noStrike" kern="120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2400" b="1" i="0" u="none" strike="noStrike" kern="120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Александр Сергеевич Пушкин с гордостью относился к своей родословной, как по линии отца, так и по линии матери. Хроника жизни предков поэта тесно переплеталась с героическим прошлым государства Российского.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charset="0"/>
              <a:buNone/>
              <a:tabLst/>
              <a:defRPr/>
            </a:pPr>
            <a:r>
              <a:rPr kumimoji="0" lang="ru-RU" sz="2400" b="1" i="0" u="none" strike="noStrike" kern="120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 одном из стихотворений Пушкин написал: </a:t>
            </a:r>
            <a:br>
              <a:rPr kumimoji="0" lang="ru-RU" sz="2400" b="1" i="0" u="none" strike="noStrike" kern="120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kumimoji="0" lang="ru-RU" sz="2400" b="1" i="0" u="none" strike="noStrike" kern="120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</a:t>
            </a:r>
            <a:r>
              <a:rPr kumimoji="0" lang="ru-RU" sz="2400" b="1" i="1" u="none" strike="noStrike" kern="120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"Не торговал мой дед блинами,</a:t>
            </a:r>
            <a:br>
              <a:rPr kumimoji="0" lang="ru-RU" sz="2400" b="1" i="1" u="none" strike="noStrike" kern="120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kumimoji="0" lang="ru-RU" sz="2400" b="1" i="1" u="none" strike="noStrike" kern="120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Не ваксил царских </a:t>
            </a:r>
            <a:r>
              <a:rPr kumimoji="0" lang="ru-RU" sz="2400" b="1" i="1" u="none" strike="noStrike" kern="120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сапогов</a:t>
            </a:r>
            <a:r>
              <a:rPr kumimoji="0" lang="ru-RU" sz="2400" b="1" i="1" u="none" strike="noStrike" kern="120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, </a:t>
            </a:r>
            <a:br>
              <a:rPr kumimoji="0" lang="ru-RU" sz="2400" b="1" i="1" u="none" strike="noStrike" kern="120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kumimoji="0" lang="ru-RU" sz="2400" b="1" i="1" u="none" strike="noStrike" kern="120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Не пел с придворными дьячками,</a:t>
            </a:r>
            <a:br>
              <a:rPr kumimoji="0" lang="ru-RU" sz="2400" b="1" i="1" u="none" strike="noStrike" kern="120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</a:br>
            <a:r>
              <a:rPr kumimoji="0" lang="ru-RU" sz="2400" b="1" i="1" u="none" strike="noStrike" kern="120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	В князья не прыгал из хохлов..."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Родословное древо Пушкиных. Неизвестный художник XIX века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857250" y="142875"/>
            <a:ext cx="7715250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57200" y="274638"/>
            <a:ext cx="8229600" cy="157018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+mj-ea"/>
                <a:cs typeface="+mj-cs"/>
              </a:rPr>
              <a:t>Воин Ратмир.</a:t>
            </a:r>
            <a:endParaRPr kumimoji="0" lang="ru-RU" sz="50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4" name="Содержимое 5"/>
          <p:cNvSpPr txBox="1">
            <a:spLocks/>
          </p:cNvSpPr>
          <p:nvPr/>
        </p:nvSpPr>
        <p:spPr>
          <a:xfrm>
            <a:off x="827584" y="1412776"/>
            <a:ext cx="8102105" cy="5159474"/>
          </a:xfrm>
          <a:prstGeom prst="rect">
            <a:avLst/>
          </a:prstGeom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charset="0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412777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/>
              <a:t>Род Пушкина идет от прусского </a:t>
            </a:r>
            <a:r>
              <a:rPr lang="ru-RU" sz="3200" i="1" dirty="0"/>
              <a:t>выходца </a:t>
            </a:r>
            <a:r>
              <a:rPr lang="ru-RU" sz="3200" i="1" dirty="0" err="1"/>
              <a:t>Ратши</a:t>
            </a:r>
            <a:r>
              <a:rPr lang="ru-RU" sz="3200" i="1" dirty="0"/>
              <a:t> или </a:t>
            </a:r>
            <a:r>
              <a:rPr lang="ru-RU" sz="3200" i="1" dirty="0" err="1"/>
              <a:t>Рачи</a:t>
            </a:r>
            <a:r>
              <a:rPr lang="ru-RU" sz="3200" i="1" dirty="0"/>
              <a:t> (“мужа честна”, говорит летописец, т.е. знатного), выехавшего в Россию во времена княжества св. Александра Ярославича Невского</a:t>
            </a:r>
            <a:r>
              <a:rPr lang="ru-RU" i="1" dirty="0"/>
              <a:t>.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57200" y="274638"/>
            <a:ext cx="8229600" cy="157018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+mj-ea"/>
                <a:cs typeface="+mj-cs"/>
              </a:rPr>
              <a:t>Гаврила Алексеевич.</a:t>
            </a:r>
            <a:endParaRPr kumimoji="0" lang="ru-RU" sz="50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4" name="Содержимое 5"/>
          <p:cNvSpPr txBox="1">
            <a:spLocks/>
          </p:cNvSpPr>
          <p:nvPr/>
        </p:nvSpPr>
        <p:spPr>
          <a:xfrm>
            <a:off x="827584" y="1415852"/>
            <a:ext cx="8102105" cy="5159474"/>
          </a:xfrm>
          <a:prstGeom prst="rect">
            <a:avLst/>
          </a:prstGeom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charset="0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028343"/>
            <a:ext cx="69847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/>
              <a:t>Первое исторически достоверное лицо в родословной </a:t>
            </a:r>
            <a:r>
              <a:rPr lang="ru-RU" sz="4000" dirty="0" err="1"/>
              <a:t>Ратшичей</a:t>
            </a:r>
            <a:r>
              <a:rPr lang="ru-RU" sz="4000" dirty="0"/>
              <a:t> – Гаврила Алексич, правнук </a:t>
            </a:r>
            <a:r>
              <a:rPr lang="ru-RU" sz="4000" dirty="0" err="1"/>
              <a:t>Ратши</a:t>
            </a:r>
            <a:r>
              <a:rPr lang="ru-RU" sz="4000" dirty="0"/>
              <a:t>. Он был дружинником Александра Невского.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45701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57200" y="274638"/>
            <a:ext cx="8229600" cy="157018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  <a:ea typeface="+mj-ea"/>
                <a:cs typeface="+mj-cs"/>
              </a:rPr>
              <a:t>Правнук Гаврилы Алексича Григорий Александрович</a:t>
            </a:r>
            <a:endParaRPr kumimoji="0" lang="ru-RU" sz="50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4" name="Содержимое 5"/>
          <p:cNvSpPr txBox="1">
            <a:spLocks/>
          </p:cNvSpPr>
          <p:nvPr/>
        </p:nvSpPr>
        <p:spPr>
          <a:xfrm>
            <a:off x="827584" y="1415852"/>
            <a:ext cx="8102105" cy="5159474"/>
          </a:xfrm>
          <a:prstGeom prst="rect">
            <a:avLst/>
          </a:prstGeom>
        </p:spPr>
        <p:txBody>
          <a:bodyPr/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Arial" charset="0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852612"/>
            <a:ext cx="586814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Григорий </a:t>
            </a:r>
            <a:r>
              <a:rPr lang="ru-RU" sz="2400" dirty="0"/>
              <a:t>Александрович, носил прозвище Пушка. Его деятельность приходится на вторую половину XIV – начало XV в. </a:t>
            </a:r>
            <a:r>
              <a:rPr lang="ru-RU" sz="2400" dirty="0" smtClean="0"/>
              <a:t>Почему </a:t>
            </a:r>
            <a:r>
              <a:rPr lang="ru-RU" sz="2400" dirty="0"/>
              <a:t>Григорий </a:t>
            </a:r>
            <a:r>
              <a:rPr lang="ru-RU" sz="2400" dirty="0" smtClean="0"/>
              <a:t>получил </a:t>
            </a:r>
            <a:r>
              <a:rPr lang="ru-RU" sz="2400" dirty="0"/>
              <a:t>такое прозвище? Есть предположение, что такое прозвание было дано ему за взрывной характер. Григорий Пушка оставил пятерых сыновей, родоначальников различных ветвей рода Пушкиных.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59481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57200" y="274638"/>
            <a:ext cx="8229600" cy="1570186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Прадедушка, Абрам Петрович Ганнибал (1698-1781гг)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928802"/>
            <a:ext cx="2893813" cy="380445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Содержимое 5"/>
          <p:cNvSpPr txBox="1">
            <a:spLocks/>
          </p:cNvSpPr>
          <p:nvPr/>
        </p:nvSpPr>
        <p:spPr>
          <a:xfrm>
            <a:off x="3779913" y="2060848"/>
            <a:ext cx="5149776" cy="4511402"/>
          </a:xfrm>
          <a:prstGeom prst="rect">
            <a:avLst/>
          </a:prstGeom>
        </p:spPr>
        <p:txBody>
          <a:bodyPr/>
          <a:lstStyle/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"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Арап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Петра Великого", абиссинский князек. Он умер в 1781г. генерал-аншефом и </a:t>
            </a:r>
            <a:r>
              <a:rPr kumimoji="0" lang="ru-RU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александровским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кавалером, оставив 7 человек детей и более 1400 душ. Это была "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мягкая, трусливая, но вспыльчивая абиссинская натура",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наклонная "к невообразимой, необдуманной решимости".</a:t>
            </a:r>
          </a:p>
        </p:txBody>
      </p:sp>
    </p:spTree>
    <p:extLst>
      <p:ext uri="{BB962C8B-B14F-4D97-AF65-F5344CB8AC3E}">
        <p14:creationId xmlns:p14="http://schemas.microsoft.com/office/powerpoint/2010/main" val="34437582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186</TotalTime>
  <Words>507</Words>
  <Application>Microsoft Office PowerPoint</Application>
  <PresentationFormat>Экран (4:3)</PresentationFormat>
  <Paragraphs>59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Путешествие к … </vt:lpstr>
      <vt:lpstr>6 июня 1799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prokuratura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Родословная А.С. Пушкина</dc:title>
  <dc:creator>oktyabrskay</dc:creator>
  <cp:lastModifiedBy>Никита</cp:lastModifiedBy>
  <cp:revision>41</cp:revision>
  <dcterms:created xsi:type="dcterms:W3CDTF">2014-04-18T07:19:28Z</dcterms:created>
  <dcterms:modified xsi:type="dcterms:W3CDTF">2016-05-01T09:45:24Z</dcterms:modified>
</cp:coreProperties>
</file>