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9" r:id="rId4"/>
    <p:sldId id="272" r:id="rId5"/>
    <p:sldId id="260" r:id="rId6"/>
    <p:sldId id="276" r:id="rId7"/>
    <p:sldId id="265" r:id="rId8"/>
    <p:sldId id="273" r:id="rId9"/>
    <p:sldId id="279" r:id="rId10"/>
    <p:sldId id="277" r:id="rId11"/>
    <p:sldId id="278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Office" initials="U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24" autoAdjust="0"/>
  </p:normalViewPr>
  <p:slideViewPr>
    <p:cSldViewPr>
      <p:cViewPr>
        <p:scale>
          <a:sx n="73" d="100"/>
          <a:sy n="73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5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9D20-6E5F-4465-85F3-077466ECD71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FFDA1-AD02-42CD-A9ED-271174BA00C3}">
      <dgm:prSet phldrT="[Текст]" phldr="1"/>
      <dgm:spPr/>
      <dgm:t>
        <a:bodyPr/>
        <a:lstStyle/>
        <a:p>
          <a:endParaRPr lang="ru-RU" dirty="0"/>
        </a:p>
      </dgm:t>
    </dgm:pt>
    <dgm:pt modelId="{5E4B4DFB-8ECC-48FE-BEDC-23BE9E001412}" type="parTrans" cxnId="{E961F8C2-9B2F-4273-9A71-3A423938AC25}">
      <dgm:prSet/>
      <dgm:spPr/>
      <dgm:t>
        <a:bodyPr/>
        <a:lstStyle/>
        <a:p>
          <a:endParaRPr lang="ru-RU"/>
        </a:p>
      </dgm:t>
    </dgm:pt>
    <dgm:pt modelId="{4DC7B612-CE81-4872-9966-D828F4D7E224}" type="sibTrans" cxnId="{E961F8C2-9B2F-4273-9A71-3A423938AC25}">
      <dgm:prSet/>
      <dgm:spPr/>
      <dgm:t>
        <a:bodyPr/>
        <a:lstStyle/>
        <a:p>
          <a:endParaRPr lang="ru-RU"/>
        </a:p>
      </dgm:t>
    </dgm:pt>
    <dgm:pt modelId="{A85E4CA7-1439-4A14-A813-CED39A01C246}">
      <dgm:prSet phldrT="[Текст]" phldr="1"/>
      <dgm:spPr/>
      <dgm:t>
        <a:bodyPr/>
        <a:lstStyle/>
        <a:p>
          <a:endParaRPr lang="ru-RU" dirty="0"/>
        </a:p>
      </dgm:t>
    </dgm:pt>
    <dgm:pt modelId="{20DD8508-39CD-4054-9252-AE5E9961BF00}" type="parTrans" cxnId="{A3F8B5E2-111A-41BD-8A30-67AC3144495A}">
      <dgm:prSet/>
      <dgm:spPr/>
      <dgm:t>
        <a:bodyPr/>
        <a:lstStyle/>
        <a:p>
          <a:endParaRPr lang="ru-RU"/>
        </a:p>
      </dgm:t>
    </dgm:pt>
    <dgm:pt modelId="{ED4E2BED-9ECA-4156-8B63-FF40C10E4C8A}" type="sibTrans" cxnId="{A3F8B5E2-111A-41BD-8A30-67AC3144495A}">
      <dgm:prSet/>
      <dgm:spPr/>
      <dgm:t>
        <a:bodyPr/>
        <a:lstStyle/>
        <a:p>
          <a:endParaRPr lang="ru-RU"/>
        </a:p>
      </dgm:t>
    </dgm:pt>
    <dgm:pt modelId="{D4F6629A-6203-40E6-9CCB-6F5C0B7288AB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Доказать методическую значимость игровой технологии.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4C7A7-1DDE-4961-BED4-D99400DBB249}" type="parTrans" cxnId="{0555D867-00DA-41FF-85B0-45B9B4B3B3E2}">
      <dgm:prSet/>
      <dgm:spPr/>
      <dgm:t>
        <a:bodyPr/>
        <a:lstStyle/>
        <a:p>
          <a:endParaRPr lang="ru-RU"/>
        </a:p>
      </dgm:t>
    </dgm:pt>
    <dgm:pt modelId="{04FF4007-E65F-4259-BE8D-80025B11AA61}" type="sibTrans" cxnId="{0555D867-00DA-41FF-85B0-45B9B4B3B3E2}">
      <dgm:prSet/>
      <dgm:spPr/>
      <dgm:t>
        <a:bodyPr/>
        <a:lstStyle/>
        <a:p>
          <a:endParaRPr lang="ru-RU"/>
        </a:p>
      </dgm:t>
    </dgm:pt>
    <dgm:pt modelId="{58A4292A-E946-4E87-92A0-AFCC028FC60B}">
      <dgm:prSet phldrT="[Текст]" phldr="1"/>
      <dgm:spPr/>
      <dgm:t>
        <a:bodyPr/>
        <a:lstStyle/>
        <a:p>
          <a:endParaRPr lang="ru-RU" dirty="0"/>
        </a:p>
      </dgm:t>
    </dgm:pt>
    <dgm:pt modelId="{9DE6BC18-79A4-4934-AA20-78E2716DFC53}" type="parTrans" cxnId="{85D3AF5D-AEFC-4632-938D-7449DD1992DE}">
      <dgm:prSet/>
      <dgm:spPr/>
      <dgm:t>
        <a:bodyPr/>
        <a:lstStyle/>
        <a:p>
          <a:endParaRPr lang="ru-RU"/>
        </a:p>
      </dgm:t>
    </dgm:pt>
    <dgm:pt modelId="{79372131-0798-4C26-BF96-F477BD087368}" type="sibTrans" cxnId="{85D3AF5D-AEFC-4632-938D-7449DD1992DE}">
      <dgm:prSet/>
      <dgm:spPr/>
      <dgm:t>
        <a:bodyPr/>
        <a:lstStyle/>
        <a:p>
          <a:endParaRPr lang="ru-RU"/>
        </a:p>
      </dgm:t>
    </dgm:pt>
    <dgm:pt modelId="{1DBE4727-1AC6-422F-AC68-EC2762FBA065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Показать в практической части работы актуальность игровой технологии иноязычного образования в начальной школе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A4325-070B-4BC0-BA07-E8D2F9A72A03}" type="sibTrans" cxnId="{90CB6210-E18B-4B45-B6EB-5463FFACD2C7}">
      <dgm:prSet/>
      <dgm:spPr/>
      <dgm:t>
        <a:bodyPr/>
        <a:lstStyle/>
        <a:p>
          <a:endParaRPr lang="ru-RU"/>
        </a:p>
      </dgm:t>
    </dgm:pt>
    <dgm:pt modelId="{D88FB149-D9AB-4D38-805D-DD8F836F4DF8}" type="parTrans" cxnId="{90CB6210-E18B-4B45-B6EB-5463FFACD2C7}">
      <dgm:prSet/>
      <dgm:spPr/>
      <dgm:t>
        <a:bodyPr/>
        <a:lstStyle/>
        <a:p>
          <a:endParaRPr lang="ru-RU"/>
        </a:p>
      </dgm:t>
    </dgm:pt>
    <dgm:pt modelId="{8E6AE3BC-9957-4F25-AF47-0B17380CE035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Обосновать специфику использования игровой технологии на уроках иностранного языка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 начальной школе.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0EEFC-10D1-45D2-9B8F-2AA917781C43}" type="sibTrans" cxnId="{941EB67F-E4F8-477C-9D56-989A2585797C}">
      <dgm:prSet/>
      <dgm:spPr/>
      <dgm:t>
        <a:bodyPr/>
        <a:lstStyle/>
        <a:p>
          <a:endParaRPr lang="ru-RU"/>
        </a:p>
      </dgm:t>
    </dgm:pt>
    <dgm:pt modelId="{D89740E6-AFA5-48F1-B4D7-427B145779C2}" type="parTrans" cxnId="{941EB67F-E4F8-477C-9D56-989A2585797C}">
      <dgm:prSet/>
      <dgm:spPr/>
      <dgm:t>
        <a:bodyPr/>
        <a:lstStyle/>
        <a:p>
          <a:endParaRPr lang="ru-RU"/>
        </a:p>
      </dgm:t>
    </dgm:pt>
    <dgm:pt modelId="{B0824C05-D9D0-4F0A-A73F-143E0D472087}" type="pres">
      <dgm:prSet presAssocID="{F6A49D20-6E5F-4465-85F3-077466ECD7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458E5-5955-4DC1-BFB7-BDDF01565DF9}" type="pres">
      <dgm:prSet presAssocID="{491FFDA1-AD02-42CD-A9ED-271174BA00C3}" presName="composite" presStyleCnt="0"/>
      <dgm:spPr/>
    </dgm:pt>
    <dgm:pt modelId="{FE2BBBAD-57B3-4B3C-8519-E3A6A856FDE4}" type="pres">
      <dgm:prSet presAssocID="{491FFDA1-AD02-42CD-A9ED-271174BA00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83296-36AD-4744-B262-40DD6F6567F0}" type="pres">
      <dgm:prSet presAssocID="{491FFDA1-AD02-42CD-A9ED-271174BA00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BAFA7-7BCB-44AE-9E7E-6DE8AE43CF09}" type="pres">
      <dgm:prSet presAssocID="{4DC7B612-CE81-4872-9966-D828F4D7E224}" presName="sp" presStyleCnt="0"/>
      <dgm:spPr/>
    </dgm:pt>
    <dgm:pt modelId="{B96CE559-91E6-4D6B-A54D-E63D4E6BCC77}" type="pres">
      <dgm:prSet presAssocID="{A85E4CA7-1439-4A14-A813-CED39A01C246}" presName="composite" presStyleCnt="0"/>
      <dgm:spPr/>
    </dgm:pt>
    <dgm:pt modelId="{F2DE4134-CEB9-44C4-9E12-A21F1BDA3C0E}" type="pres">
      <dgm:prSet presAssocID="{A85E4CA7-1439-4A14-A813-CED39A01C2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2A0C-E20E-4EF0-83D5-366CD8E253C0}" type="pres">
      <dgm:prSet presAssocID="{A85E4CA7-1439-4A14-A813-CED39A01C2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2EEAB-2E4F-4D7B-823D-A1197A238B50}" type="pres">
      <dgm:prSet presAssocID="{ED4E2BED-9ECA-4156-8B63-FF40C10E4C8A}" presName="sp" presStyleCnt="0"/>
      <dgm:spPr/>
    </dgm:pt>
    <dgm:pt modelId="{BF49A52D-58E6-402C-A019-5494BD8AA143}" type="pres">
      <dgm:prSet presAssocID="{58A4292A-E946-4E87-92A0-AFCC028FC60B}" presName="composite" presStyleCnt="0"/>
      <dgm:spPr/>
    </dgm:pt>
    <dgm:pt modelId="{0F8E89AF-B649-4BF6-8021-4C628DE6C7F8}" type="pres">
      <dgm:prSet presAssocID="{58A4292A-E946-4E87-92A0-AFCC028FC6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4149-7537-4DA4-A4F7-37AA8B0ECF15}" type="pres">
      <dgm:prSet presAssocID="{58A4292A-E946-4E87-92A0-AFCC028FC6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C5F84-92F7-40AD-ABA4-BB3B21228258}" type="presOf" srcId="{1DBE4727-1AC6-422F-AC68-EC2762FBA065}" destId="{1F824149-7537-4DA4-A4F7-37AA8B0ECF15}" srcOrd="0" destOrd="0" presId="urn:microsoft.com/office/officeart/2005/8/layout/chevron2"/>
    <dgm:cxn modelId="{4A1D9F1E-B8FB-4D5A-AA15-F6089CC226E9}" type="presOf" srcId="{491FFDA1-AD02-42CD-A9ED-271174BA00C3}" destId="{FE2BBBAD-57B3-4B3C-8519-E3A6A856FDE4}" srcOrd="0" destOrd="0" presId="urn:microsoft.com/office/officeart/2005/8/layout/chevron2"/>
    <dgm:cxn modelId="{487463C1-7FFE-485A-9E3D-18F2CA3A0C6E}" type="presOf" srcId="{A85E4CA7-1439-4A14-A813-CED39A01C246}" destId="{F2DE4134-CEB9-44C4-9E12-A21F1BDA3C0E}" srcOrd="0" destOrd="0" presId="urn:microsoft.com/office/officeart/2005/8/layout/chevron2"/>
    <dgm:cxn modelId="{DC057967-2BA1-49DF-90BE-C2BF876395DF}" type="presOf" srcId="{D4F6629A-6203-40E6-9CCB-6F5C0B7288AB}" destId="{FF8E2A0C-E20E-4EF0-83D5-366CD8E253C0}" srcOrd="0" destOrd="0" presId="urn:microsoft.com/office/officeart/2005/8/layout/chevron2"/>
    <dgm:cxn modelId="{0555D867-00DA-41FF-85B0-45B9B4B3B3E2}" srcId="{A85E4CA7-1439-4A14-A813-CED39A01C246}" destId="{D4F6629A-6203-40E6-9CCB-6F5C0B7288AB}" srcOrd="0" destOrd="0" parTransId="{A894C7A7-1DDE-4961-BED4-D99400DBB249}" sibTransId="{04FF4007-E65F-4259-BE8D-80025B11AA61}"/>
    <dgm:cxn modelId="{FD7F84FE-FA87-46B8-B722-41A9331191B9}" type="presOf" srcId="{8E6AE3BC-9957-4F25-AF47-0B17380CE035}" destId="{0A683296-36AD-4744-B262-40DD6F6567F0}" srcOrd="0" destOrd="0" presId="urn:microsoft.com/office/officeart/2005/8/layout/chevron2"/>
    <dgm:cxn modelId="{F83E4D96-5851-418B-9459-5AE0CB4ED897}" type="presOf" srcId="{58A4292A-E946-4E87-92A0-AFCC028FC60B}" destId="{0F8E89AF-B649-4BF6-8021-4C628DE6C7F8}" srcOrd="0" destOrd="0" presId="urn:microsoft.com/office/officeart/2005/8/layout/chevron2"/>
    <dgm:cxn modelId="{548143BA-9249-4190-8A7C-DC1C641D50B8}" type="presOf" srcId="{F6A49D20-6E5F-4465-85F3-077466ECD715}" destId="{B0824C05-D9D0-4F0A-A73F-143E0D472087}" srcOrd="0" destOrd="0" presId="urn:microsoft.com/office/officeart/2005/8/layout/chevron2"/>
    <dgm:cxn modelId="{A3F8B5E2-111A-41BD-8A30-67AC3144495A}" srcId="{F6A49D20-6E5F-4465-85F3-077466ECD715}" destId="{A85E4CA7-1439-4A14-A813-CED39A01C246}" srcOrd="1" destOrd="0" parTransId="{20DD8508-39CD-4054-9252-AE5E9961BF00}" sibTransId="{ED4E2BED-9ECA-4156-8B63-FF40C10E4C8A}"/>
    <dgm:cxn modelId="{E961F8C2-9B2F-4273-9A71-3A423938AC25}" srcId="{F6A49D20-6E5F-4465-85F3-077466ECD715}" destId="{491FFDA1-AD02-42CD-A9ED-271174BA00C3}" srcOrd="0" destOrd="0" parTransId="{5E4B4DFB-8ECC-48FE-BEDC-23BE9E001412}" sibTransId="{4DC7B612-CE81-4872-9966-D828F4D7E224}"/>
    <dgm:cxn modelId="{941EB67F-E4F8-477C-9D56-989A2585797C}" srcId="{491FFDA1-AD02-42CD-A9ED-271174BA00C3}" destId="{8E6AE3BC-9957-4F25-AF47-0B17380CE035}" srcOrd="0" destOrd="0" parTransId="{D89740E6-AFA5-48F1-B4D7-427B145779C2}" sibTransId="{B8C0EEFC-10D1-45D2-9B8F-2AA917781C43}"/>
    <dgm:cxn modelId="{85D3AF5D-AEFC-4632-938D-7449DD1992DE}" srcId="{F6A49D20-6E5F-4465-85F3-077466ECD715}" destId="{58A4292A-E946-4E87-92A0-AFCC028FC60B}" srcOrd="2" destOrd="0" parTransId="{9DE6BC18-79A4-4934-AA20-78E2716DFC53}" sibTransId="{79372131-0798-4C26-BF96-F477BD087368}"/>
    <dgm:cxn modelId="{90CB6210-E18B-4B45-B6EB-5463FFACD2C7}" srcId="{58A4292A-E946-4E87-92A0-AFCC028FC60B}" destId="{1DBE4727-1AC6-422F-AC68-EC2762FBA065}" srcOrd="0" destOrd="0" parTransId="{D88FB149-D9AB-4D38-805D-DD8F836F4DF8}" sibTransId="{E91A4325-070B-4BC0-BA07-E8D2F9A72A03}"/>
    <dgm:cxn modelId="{CBBC9F12-EF6A-4372-9E2D-AA908003B56B}" type="presParOf" srcId="{B0824C05-D9D0-4F0A-A73F-143E0D472087}" destId="{C8C458E5-5955-4DC1-BFB7-BDDF01565DF9}" srcOrd="0" destOrd="0" presId="urn:microsoft.com/office/officeart/2005/8/layout/chevron2"/>
    <dgm:cxn modelId="{A1ACE86C-D890-4030-AF4E-FA91E04DD12E}" type="presParOf" srcId="{C8C458E5-5955-4DC1-BFB7-BDDF01565DF9}" destId="{FE2BBBAD-57B3-4B3C-8519-E3A6A856FDE4}" srcOrd="0" destOrd="0" presId="urn:microsoft.com/office/officeart/2005/8/layout/chevron2"/>
    <dgm:cxn modelId="{020CE0E6-AF52-480C-9E67-3DF1DB71C279}" type="presParOf" srcId="{C8C458E5-5955-4DC1-BFB7-BDDF01565DF9}" destId="{0A683296-36AD-4744-B262-40DD6F6567F0}" srcOrd="1" destOrd="0" presId="urn:microsoft.com/office/officeart/2005/8/layout/chevron2"/>
    <dgm:cxn modelId="{6B822F30-87EA-4CB6-8C34-A1A5881FC65F}" type="presParOf" srcId="{B0824C05-D9D0-4F0A-A73F-143E0D472087}" destId="{C24BAFA7-7BCB-44AE-9E7E-6DE8AE43CF09}" srcOrd="1" destOrd="0" presId="urn:microsoft.com/office/officeart/2005/8/layout/chevron2"/>
    <dgm:cxn modelId="{017929F5-8CBC-4E5E-B127-DEB477BBC092}" type="presParOf" srcId="{B0824C05-D9D0-4F0A-A73F-143E0D472087}" destId="{B96CE559-91E6-4D6B-A54D-E63D4E6BCC77}" srcOrd="2" destOrd="0" presId="urn:microsoft.com/office/officeart/2005/8/layout/chevron2"/>
    <dgm:cxn modelId="{8DA04947-3C39-430B-9A14-C6FD15609B16}" type="presParOf" srcId="{B96CE559-91E6-4D6B-A54D-E63D4E6BCC77}" destId="{F2DE4134-CEB9-44C4-9E12-A21F1BDA3C0E}" srcOrd="0" destOrd="0" presId="urn:microsoft.com/office/officeart/2005/8/layout/chevron2"/>
    <dgm:cxn modelId="{80A3ED7D-2216-480C-BB16-2CE9E52965CC}" type="presParOf" srcId="{B96CE559-91E6-4D6B-A54D-E63D4E6BCC77}" destId="{FF8E2A0C-E20E-4EF0-83D5-366CD8E253C0}" srcOrd="1" destOrd="0" presId="urn:microsoft.com/office/officeart/2005/8/layout/chevron2"/>
    <dgm:cxn modelId="{EA539FCD-48AA-42C7-A8B4-C07D3179C167}" type="presParOf" srcId="{B0824C05-D9D0-4F0A-A73F-143E0D472087}" destId="{A772EEAB-2E4F-4D7B-823D-A1197A238B50}" srcOrd="3" destOrd="0" presId="urn:microsoft.com/office/officeart/2005/8/layout/chevron2"/>
    <dgm:cxn modelId="{5EE15597-3EBD-4170-A098-C367404B313A}" type="presParOf" srcId="{B0824C05-D9D0-4F0A-A73F-143E0D472087}" destId="{BF49A52D-58E6-402C-A019-5494BD8AA143}" srcOrd="4" destOrd="0" presId="urn:microsoft.com/office/officeart/2005/8/layout/chevron2"/>
    <dgm:cxn modelId="{4A35BBA5-F8C2-4491-A66E-147093DD0245}" type="presParOf" srcId="{BF49A52D-58E6-402C-A019-5494BD8AA143}" destId="{0F8E89AF-B649-4BF6-8021-4C628DE6C7F8}" srcOrd="0" destOrd="0" presId="urn:microsoft.com/office/officeart/2005/8/layout/chevron2"/>
    <dgm:cxn modelId="{F5C30657-C27A-40C9-B8CD-E118C1FED025}" type="presParOf" srcId="{BF49A52D-58E6-402C-A019-5494BD8AA143}" destId="{1F824149-7537-4DA4-A4F7-37AA8B0ECF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BBAD-57B3-4B3C-8519-E3A6A856FDE4}">
      <dsp:nvSpPr>
        <dsp:cNvPr id="0" name=""/>
        <dsp:cNvSpPr/>
      </dsp:nvSpPr>
      <dsp:spPr>
        <a:xfrm rot="5400000">
          <a:off x="-263318" y="267217"/>
          <a:ext cx="1755455" cy="12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618307"/>
        <a:ext cx="1228818" cy="526637"/>
      </dsp:txXfrm>
    </dsp:sp>
    <dsp:sp modelId="{0A683296-36AD-4744-B262-40DD6F6567F0}">
      <dsp:nvSpPr>
        <dsp:cNvPr id="0" name=""/>
        <dsp:cNvSpPr/>
      </dsp:nvSpPr>
      <dsp:spPr>
        <a:xfrm rot="5400000">
          <a:off x="3368086" y="-2135368"/>
          <a:ext cx="1141045" cy="541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Обосновать специфику использования игровой технологии на уроках иностранного языка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начальной школе.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8819" y="59600"/>
        <a:ext cx="5363880" cy="1029643"/>
      </dsp:txXfrm>
    </dsp:sp>
    <dsp:sp modelId="{F2DE4134-CEB9-44C4-9E12-A21F1BDA3C0E}">
      <dsp:nvSpPr>
        <dsp:cNvPr id="0" name=""/>
        <dsp:cNvSpPr/>
      </dsp:nvSpPr>
      <dsp:spPr>
        <a:xfrm rot="5400000">
          <a:off x="-263318" y="1830350"/>
          <a:ext cx="1755455" cy="12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2181440"/>
        <a:ext cx="1228818" cy="526637"/>
      </dsp:txXfrm>
    </dsp:sp>
    <dsp:sp modelId="{FF8E2A0C-E20E-4EF0-83D5-366CD8E253C0}">
      <dsp:nvSpPr>
        <dsp:cNvPr id="0" name=""/>
        <dsp:cNvSpPr/>
      </dsp:nvSpPr>
      <dsp:spPr>
        <a:xfrm rot="5400000">
          <a:off x="3368086" y="-572235"/>
          <a:ext cx="1141045" cy="541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Доказать методическую значимость игровой технологии.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8819" y="1622733"/>
        <a:ext cx="5363880" cy="1029643"/>
      </dsp:txXfrm>
    </dsp:sp>
    <dsp:sp modelId="{0F8E89AF-B649-4BF6-8021-4C628DE6C7F8}">
      <dsp:nvSpPr>
        <dsp:cNvPr id="0" name=""/>
        <dsp:cNvSpPr/>
      </dsp:nvSpPr>
      <dsp:spPr>
        <a:xfrm rot="5400000">
          <a:off x="-263318" y="3393483"/>
          <a:ext cx="1755455" cy="12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3744573"/>
        <a:ext cx="1228818" cy="526637"/>
      </dsp:txXfrm>
    </dsp:sp>
    <dsp:sp modelId="{1F824149-7537-4DA4-A4F7-37AA8B0ECF15}">
      <dsp:nvSpPr>
        <dsp:cNvPr id="0" name=""/>
        <dsp:cNvSpPr/>
      </dsp:nvSpPr>
      <dsp:spPr>
        <a:xfrm rot="5400000">
          <a:off x="3368086" y="990897"/>
          <a:ext cx="1141045" cy="5419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Показать в практической части работы актуальность игровой технологии иноязычного образования в начальной школе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8819" y="3185866"/>
        <a:ext cx="5363880" cy="102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inostrannye-yazyki" TargetMode="External"/><Relationship Id="rId2" Type="http://schemas.openxmlformats.org/officeDocument/2006/relationships/hyperlink" Target="http://www.proshkolu.ru/lib/list/t1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0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0589"/>
            <a:ext cx="6606110" cy="418873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278862"/>
            <a:ext cx="7343804" cy="1534514"/>
          </a:xfrm>
        </p:spPr>
        <p:txBody>
          <a:bodyPr>
            <a:normAutofit/>
          </a:bodyPr>
          <a:lstStyle/>
          <a:p>
            <a:pPr algn="r"/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Скобелева В. А.,</a:t>
            </a:r>
            <a:b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языка </a:t>
            </a:r>
            <a:b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СОШ №39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146" y="181597"/>
            <a:ext cx="8622334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</a:t>
            </a:r>
            <a:br>
              <a:rPr lang="ru-RU" sz="3700" b="1" cap="all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cap="all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УРОКАХ АНГЛИЙСКОГО ЯЗЫКА </a:t>
            </a:r>
            <a:br>
              <a:rPr lang="ru-RU" sz="3700" b="1" cap="all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cap="all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НАЧАЛЬНОЙ ШКОЛЕ</a:t>
            </a:r>
            <a:endParaRPr lang="ru-RU" sz="3700" b="1" cap="all" dirty="0">
              <a:ln w="0"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546848" cy="922114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Варианты заданий: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8408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Кругосветное путешествие"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закрепляется конструкция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отрабатывается навык употребления артиклей. "Путешествие" может проходить по классу или по тематической картинке. Учитель начинает игру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"There is a blackboard on the wall in front of the pupils".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Дальше описание продолжают ученики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"Near the blackboard there is a door..."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ошибся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покидает корабль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Слышу – не слышу».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Цель: формирование навыков фонетического слуха.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Ход игры: обучаемые делятся на две команды. Учитель произносит слова. Если он называет слово, в котором есть долгий гласный … или …, обучаемые поднимают левую руку. Если в названном слове есть также согласные звуки… или…, все поднимают обе руки. Учитель записывает ошибки играющих на доске. Выигрывает команда, которая сделала меньше ошибок.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26" y="332656"/>
            <a:ext cx="3546183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823" y="980728"/>
            <a:ext cx="4935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«Кто больше»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Цель данной игры назвать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больше слов по теме.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варьироваться. Например, назвать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начинающиеся с определенной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содержащие определенный звук.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ermafbeelding-2013-11-25-om-23.04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28" y="3933056"/>
            <a:ext cx="3960440" cy="2588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76672"/>
            <a:ext cx="8229600" cy="25922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I’ve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берет цветные карандаши, прячет их в коробке или пакете, выбирает один карандаш и держит его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руке так, чтобы дети не видели. После этого задает вопрос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872" y="3717032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пытаются отгадать: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Green!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Yes. Come here.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board.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Тот, кто угадал, становится «водящим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0643" y="2948784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got a pencil. What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it?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WF7XGronK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43182"/>
            <a:ext cx="9144000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3" y="116632"/>
            <a:ext cx="8910735" cy="2376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 игра имеет близкий результат (окончание игры), стимулирует учащегося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достижению цели (победе) и осознанию пути достижения цели (нужно знать больше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обучающихся).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5" y="234067"/>
            <a:ext cx="8568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ИСПОЛЬЗОВАНИЕ ИГРОВЫХ ТЕХНОЛОГИЙ 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 УРОКАХ ИНОСТРАННОГО ЯЗЫКА ПОМОГАЕТ УЧИТЕЛЮ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246742">
            <a:off x="1433884" y="1463294"/>
            <a:ext cx="474196" cy="144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567" y="2903120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глубже раскрыть личностный потенциал каждого ученика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9559" y="1649760"/>
            <a:ext cx="50006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2581" y="2903120"/>
            <a:ext cx="32115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Сформировать положительные личные качества учащихся (трудолюбие, активность, самостоятельность, инициативность, умение работать 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сотрудничестве)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650131">
            <a:off x="6720717" y="1443003"/>
            <a:ext cx="452280" cy="1664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56176" y="3084925"/>
            <a:ext cx="313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сохранять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 высоком уровне  мотивации 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 учению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18630"/>
            <a:ext cx="2797391" cy="1859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7" y="4430959"/>
            <a:ext cx="1772076" cy="218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38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Используемые источники: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Е.Н. Попова, Е.Л. Ткачева, Т.В. </a:t>
            </a:r>
            <a:r>
              <a:rPr lang="ru-RU" dirty="0" err="1" smtClean="0"/>
              <a:t>Хуртанова</a:t>
            </a:r>
            <a:r>
              <a:rPr lang="ru-RU" dirty="0" smtClean="0"/>
              <a:t>. Английский язык. 5-11 классы: развернутое тематическое планирование.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М.В. Вербицкая, О.В. Орлова, О.С. </a:t>
            </a:r>
            <a:r>
              <a:rPr lang="ru-RU" dirty="0" err="1" smtClean="0"/>
              <a:t>Миндрул</a:t>
            </a:r>
            <a:r>
              <a:rPr lang="ru-RU" dirty="0" smtClean="0"/>
              <a:t>. Английский </a:t>
            </a:r>
            <a:r>
              <a:rPr lang="ru-RU" dirty="0"/>
              <a:t>язык. </a:t>
            </a:r>
            <a:r>
              <a:rPr lang="ru-RU" dirty="0" smtClean="0"/>
              <a:t>2 класс. Пособие для учащихся.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Методические материалы с сайта: </a:t>
            </a:r>
            <a:r>
              <a:rPr lang="en-US" dirty="0">
                <a:hlinkClick r:id="rId2"/>
              </a:rPr>
              <a:t>http://www.proshkolu.ru/lib/list/t11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Методические материалы с сайта: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nsportal.ru/shkola/inostrannye-yazyki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6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0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28800"/>
            <a:ext cx="3834428" cy="5184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037" y="-99392"/>
            <a:ext cx="8325926" cy="5976664"/>
          </a:xfrm>
        </p:spPr>
        <p:txBody>
          <a:bodyPr>
            <a:noAutofit/>
          </a:bodyPr>
          <a:lstStyle/>
          <a:p>
            <a:pPr algn="l"/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— это огромное светлое окно, через которое в духовный мир ребенка вливается живительный поток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представлений, понятий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 окружающем мире.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— это искра,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зажигающая огонек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пытливости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любознательности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488" y="5949280"/>
            <a:ext cx="4784576" cy="766936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(Сухомлинский В. А.)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ok01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54" b="13154"/>
          <a:stretch>
            <a:fillRect/>
          </a:stretch>
        </p:blipFill>
        <p:spPr>
          <a:xfrm>
            <a:off x="5436096" y="3645024"/>
            <a:ext cx="3499396" cy="26245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540" y="296652"/>
            <a:ext cx="8280920" cy="900100"/>
          </a:xfrm>
        </p:spPr>
        <p:txBody>
          <a:bodyPr>
            <a:normAutofit/>
          </a:bodyPr>
          <a:lstStyle/>
          <a:p>
            <a:pPr algn="r"/>
            <a:r>
              <a:rPr lang="ru-RU" sz="4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РАБОТЫ</a:t>
            </a:r>
            <a:r>
              <a:rPr lang="ru-RU" sz="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82231"/>
            <a:ext cx="8467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школа нуждается в методах обучения, которые бы помогли не только качественно обучить, но в первую очередь, развить потенциал личности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Обучение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сегодняшний день,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направлено на то, чтобы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342854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готовить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учащихся не только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приспосабливаться,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активно осваивать ситуации социальных перемен. На первых шагах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английскому языку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испытывают трудности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общении на этом языке.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2581"/>
            <a:ext cx="7094592" cy="1344211"/>
          </a:xfrm>
        </p:spPr>
        <p:txBody>
          <a:bodyPr>
            <a:normAutofit/>
          </a:bodyPr>
          <a:lstStyle/>
          <a:p>
            <a:pPr algn="l"/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РАБОТЫ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948" y="1556792"/>
            <a:ext cx="8554020" cy="3714776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и их</a:t>
            </a:r>
            <a:r>
              <a:rPr lang="en-US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endParaRPr lang="en-US" sz="3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обучении иностранному языку  </a:t>
            </a:r>
            <a:endParaRPr lang="en-US" sz="3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начальной </a:t>
            </a:r>
          </a:p>
          <a:p>
            <a:pPr algn="r">
              <a:spcBef>
                <a:spcPts val="600"/>
              </a:spcBef>
            </a:pP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endParaRPr lang="ru-RU" sz="3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hemonacokelowna.com/wp-content/uploads/2013/10/day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7316"/>
            <a:ext cx="5373758" cy="35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499319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И ЗАДАЧИ РАБОТЫ: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97677"/>
            <a:ext cx="8640960" cy="72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Цель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данной работы –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показать необходимость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492896"/>
            <a:ext cx="4392488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игровой 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на уроках иностранного языка </a:t>
            </a:r>
          </a:p>
          <a:p>
            <a:pPr algn="just">
              <a:lnSpc>
                <a:spcPct val="150000"/>
              </a:lnSpc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начальной школе.</a:t>
            </a:r>
          </a:p>
          <a:p>
            <a:pPr algn="just">
              <a:lnSpc>
                <a:spcPct val="150000"/>
              </a:lnSpc>
            </a:pPr>
            <a:endParaRPr lang="ru-RU" sz="2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2" y="2568035"/>
            <a:ext cx="3276604" cy="388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Поставленная цель требует решения следующих задач:</a:t>
            </a:r>
            <a:b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9947496"/>
              </p:ext>
            </p:extLst>
          </p:nvPr>
        </p:nvGraphicFramePr>
        <p:xfrm>
          <a:off x="1247800" y="1707832"/>
          <a:ext cx="664840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23224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игры способствуют выполнению следующих образовательных задач: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психологической готовности детей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речевому общению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естественной необходимости многократного повторения ими языкового материала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тренировка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учащихся в выборе нужного речевого варианта.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8686800" cy="1635497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уроках английского языка </a:t>
            </a: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игровых технологий </a:t>
            </a: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решать целый ряд задач: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165369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психологической готовности детей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речевому общению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естественной необходимости многократного повторения ими языкового материала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тренировка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выборе нужного речевого варианта, что является подготовкой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ситуативной спонтанности речи вообще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3245"/>
            <a:ext cx="3888432" cy="401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udryiy-fili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3" y="3064312"/>
            <a:ext cx="4286248" cy="2672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08" y="126192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школьной системой обучения иностранному языку игры можно разделить на:</a:t>
            </a:r>
            <a:endParaRPr lang="ru-RU" sz="3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76955"/>
            <a:ext cx="4566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Грамматические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Лексические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Фонетические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Орфографические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406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«Игра — это огромное светлое окно, через которое в духовный мир ребенка вливается живительный поток представлений, понятий  об окружающем мире.  Игра — это искра,  зажигающая огонек  пытливости  и любознательности»</vt:lpstr>
      <vt:lpstr>Презентация PowerPoint</vt:lpstr>
      <vt:lpstr>ПРЕДМЕТ РАБОТЫ:</vt:lpstr>
      <vt:lpstr>Презентация PowerPoint</vt:lpstr>
      <vt:lpstr> Поставленная цель требует решения следующих задач: </vt:lpstr>
      <vt:lpstr>Учебные игры способствуют выполнению следующих образовательных задач:</vt:lpstr>
      <vt:lpstr>На уроках английского языка  с помощью игровых технологий  можно решать целый ряд задач:</vt:lpstr>
      <vt:lpstr>Презентация PowerPoint</vt:lpstr>
      <vt:lpstr>Варианты заданий:</vt:lpstr>
      <vt:lpstr>I’ve got a pencil  Учитель берет цветные карандаши, прячет их в коробке или пакете, выбирает один карандаш и держит его  в руке так, чтобы дети не видели. После этого задает вопрос:</vt:lpstr>
      <vt:lpstr>Каждая игра имеет близкий результат (окончание игры), стимулирует учащегося  к достижению цели (победе) и осознанию пути достижения цели (нужно знать больше  других обучающихся).</vt:lpstr>
      <vt:lpstr>Презентация PowerPoint</vt:lpstr>
      <vt:lpstr>Используемые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Татьяна Ивановна</cp:lastModifiedBy>
  <cp:revision>72</cp:revision>
  <dcterms:created xsi:type="dcterms:W3CDTF">2015-08-09T08:08:37Z</dcterms:created>
  <dcterms:modified xsi:type="dcterms:W3CDTF">2016-09-15T07:53:35Z</dcterms:modified>
</cp:coreProperties>
</file>