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80" r:id="rId7"/>
    <p:sldId id="260" r:id="rId8"/>
    <p:sldId id="261" r:id="rId9"/>
    <p:sldId id="262" r:id="rId10"/>
    <p:sldId id="263" r:id="rId11"/>
    <p:sldId id="275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81" r:id="rId20"/>
    <p:sldId id="272" r:id="rId21"/>
    <p:sldId id="273" r:id="rId22"/>
    <p:sldId id="276" r:id="rId23"/>
    <p:sldId id="277" r:id="rId24"/>
    <p:sldId id="278" r:id="rId25"/>
    <p:sldId id="279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DD46-66FC-4C1C-BBF4-28475236B910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603CBC2-666B-4F8D-B3FF-45ADD128163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DD46-66FC-4C1C-BBF4-28475236B910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CBC2-666B-4F8D-B3FF-45ADD1281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DD46-66FC-4C1C-BBF4-28475236B910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CBC2-666B-4F8D-B3FF-45ADD1281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DD46-66FC-4C1C-BBF4-28475236B910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CBC2-666B-4F8D-B3FF-45ADD1281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DD46-66FC-4C1C-BBF4-28475236B910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CBC2-666B-4F8D-B3FF-45ADD128163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DD46-66FC-4C1C-BBF4-28475236B910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CBC2-666B-4F8D-B3FF-45ADD1281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DD46-66FC-4C1C-BBF4-28475236B910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CBC2-666B-4F8D-B3FF-45ADD1281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DD46-66FC-4C1C-BBF4-28475236B910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CBC2-666B-4F8D-B3FF-45ADD1281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DD46-66FC-4C1C-BBF4-28475236B910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CBC2-666B-4F8D-B3FF-45ADD1281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DD46-66FC-4C1C-BBF4-28475236B910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CBC2-666B-4F8D-B3FF-45ADD12816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DD46-66FC-4C1C-BBF4-28475236B910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CBC2-666B-4F8D-B3FF-45ADD12816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1E6DD46-66FC-4C1C-BBF4-28475236B910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603CBC2-666B-4F8D-B3FF-45ADD128163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Школа Молодого учителя 25.08.2016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Программы и планирование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59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1) </a:t>
            </a:r>
            <a:r>
              <a:rPr lang="ru-RU" dirty="0" smtClean="0">
                <a:solidFill>
                  <a:schemeClr val="tx1"/>
                </a:solidFill>
              </a:rPr>
              <a:t>пояснительная записка, </a:t>
            </a:r>
            <a:r>
              <a:rPr lang="ru-RU" dirty="0">
                <a:solidFill>
                  <a:schemeClr val="tx1"/>
                </a:solidFill>
              </a:rPr>
              <a:t>в которой конкретизируются общие цели основного общего образования с учётом специфики учебного предмета;</a:t>
            </a:r>
          </a:p>
          <a:p>
            <a:r>
              <a:rPr lang="ru-RU" dirty="0">
                <a:solidFill>
                  <a:schemeClr val="tx1"/>
                </a:solidFill>
              </a:rPr>
              <a:t>2) </a:t>
            </a:r>
            <a:r>
              <a:rPr lang="ru-RU" dirty="0" smtClean="0">
                <a:solidFill>
                  <a:schemeClr val="tx1"/>
                </a:solidFill>
              </a:rPr>
              <a:t>общая </a:t>
            </a:r>
            <a:r>
              <a:rPr lang="ru-RU" dirty="0">
                <a:solidFill>
                  <a:schemeClr val="tx1"/>
                </a:solidFill>
              </a:rPr>
              <a:t>характеристику учебного предмета, курса;</a:t>
            </a:r>
          </a:p>
          <a:p>
            <a:r>
              <a:rPr lang="ru-RU" dirty="0">
                <a:solidFill>
                  <a:schemeClr val="tx1"/>
                </a:solidFill>
              </a:rPr>
              <a:t>3) описание места учебного предмета, курса в учебном плане;</a:t>
            </a:r>
          </a:p>
          <a:p>
            <a:r>
              <a:rPr lang="ru-RU" dirty="0">
                <a:solidFill>
                  <a:schemeClr val="tx1"/>
                </a:solidFill>
              </a:rPr>
              <a:t>4) личностные, </a:t>
            </a:r>
            <a:r>
              <a:rPr lang="ru-RU" dirty="0" err="1">
                <a:solidFill>
                  <a:schemeClr val="tx1"/>
                </a:solidFill>
              </a:rPr>
              <a:t>метапредметные</a:t>
            </a:r>
            <a:r>
              <a:rPr lang="ru-RU" dirty="0">
                <a:solidFill>
                  <a:schemeClr val="tx1"/>
                </a:solidFill>
              </a:rPr>
              <a:t> и предметные результаты освоения конкретного учебного предмета, курса;</a:t>
            </a:r>
          </a:p>
          <a:p>
            <a:r>
              <a:rPr lang="ru-RU" dirty="0">
                <a:solidFill>
                  <a:schemeClr val="tx1"/>
                </a:solidFill>
              </a:rPr>
              <a:t>5)  содержание учебного предмета, курса;</a:t>
            </a:r>
          </a:p>
          <a:p>
            <a:r>
              <a:rPr lang="ru-RU" dirty="0">
                <a:solidFill>
                  <a:schemeClr val="tx1"/>
                </a:solidFill>
              </a:rPr>
              <a:t>6) тематическое планирование с определением основных видов учебной деятельности; </a:t>
            </a:r>
          </a:p>
          <a:p>
            <a:r>
              <a:rPr lang="ru-RU" dirty="0">
                <a:solidFill>
                  <a:schemeClr val="tx1"/>
                </a:solidFill>
              </a:rPr>
              <a:t>7) описание учебно-методического и материально-технического обеспечения образовательного процесса; </a:t>
            </a:r>
          </a:p>
          <a:p>
            <a:r>
              <a:rPr lang="ru-RU" dirty="0">
                <a:solidFill>
                  <a:schemeClr val="tx1"/>
                </a:solidFill>
              </a:rPr>
              <a:t>8) планируемые результаты изучения учебного предмета, курса.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62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Титульный лист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– наименование учредителя общеобразовательной организации;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– название образовательной организации (согласно Уставу);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– название предмета;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– класс (5-9 класс), учебный год (2015 -2016 учебный год и т.д.);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– Ф.И.О. учителя (составителя программы);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– грифы рассмотрения, согласования и утверждения (рассматривается МО, согласовывается на педагогическом совете, утверждается приказом руководителя ОО);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– год составления программы;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8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 smtClean="0">
                <a:solidFill>
                  <a:schemeClr val="tx1"/>
                </a:solidFill>
              </a:rPr>
              <a:t>указываются </a:t>
            </a:r>
            <a:r>
              <a:rPr lang="ru-RU" dirty="0">
                <a:solidFill>
                  <a:schemeClr val="tx1"/>
                </a:solidFill>
              </a:rPr>
              <a:t>нормативные документы, на которые опирается составитель рабочей </a:t>
            </a:r>
            <a:r>
              <a:rPr lang="ru-RU" dirty="0" smtClean="0">
                <a:solidFill>
                  <a:schemeClr val="tx1"/>
                </a:solidFill>
              </a:rPr>
              <a:t>программы:273-ФЗ, ФГОС, ООП  (можно указать примерную программы и авторскую программу);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– цели и задачи учебного курса, место учебного курса при изучении предмета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41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Общая </a:t>
            </a:r>
            <a:r>
              <a:rPr lang="ru-RU" dirty="0"/>
              <a:t>характеристика учебного предмета (курса)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chemeClr val="tx1"/>
                </a:solidFill>
              </a:rPr>
              <a:t>особенности </a:t>
            </a:r>
            <a:r>
              <a:rPr lang="ru-RU" dirty="0">
                <a:solidFill>
                  <a:schemeClr val="tx1"/>
                </a:solidFill>
              </a:rPr>
              <a:t>программы, реализуемые подходы, используемый УМК;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– изменения, внесенные в примерную / авторскую программу, обоснование причин изменений;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– учет особенностей обучающихся;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– особенности организации учебного процесса: формы, методы, средства обучения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800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Описание места учебного предмета, курса в учебном плане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chemeClr val="tx1"/>
                </a:solidFill>
              </a:rPr>
              <a:t>указываются </a:t>
            </a:r>
            <a:r>
              <a:rPr lang="ru-RU" dirty="0">
                <a:solidFill>
                  <a:schemeClr val="tx1"/>
                </a:solidFill>
              </a:rPr>
              <a:t>классы, в которых планируется осуществлять освоение рабочей программы учебного предмета/курса в основной школе;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- количество часов (по неделям и годам обучения), выделяемое на освоение программы;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- показать разделение на инвариантную и вариативную части.</a:t>
            </a:r>
          </a:p>
        </p:txBody>
      </p:sp>
    </p:spTree>
    <p:extLst>
      <p:ext uri="{BB962C8B-B14F-4D97-AF65-F5344CB8AC3E}">
        <p14:creationId xmlns:p14="http://schemas.microsoft.com/office/powerpoint/2010/main" val="40773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Личностные, </a:t>
            </a:r>
            <a:r>
              <a:rPr lang="ru-RU" sz="2800" dirty="0" err="1"/>
              <a:t>метапредметные</a:t>
            </a:r>
            <a:r>
              <a:rPr lang="ru-RU" sz="2800" dirty="0"/>
              <a:t> и предметные результаты освоения конкретного учебного предмета, курса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chemeClr val="tx1"/>
                </a:solidFill>
              </a:rPr>
              <a:t>отмечаются </a:t>
            </a:r>
            <a:r>
              <a:rPr lang="ru-RU" dirty="0">
                <a:solidFill>
                  <a:schemeClr val="tx1"/>
                </a:solidFill>
              </a:rPr>
              <a:t>требования к результатам освоения основной образовательной программы основного общего образования;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- отражаются личностные, </a:t>
            </a:r>
            <a:r>
              <a:rPr lang="ru-RU" dirty="0" err="1">
                <a:solidFill>
                  <a:schemeClr val="tx1"/>
                </a:solidFill>
              </a:rPr>
              <a:t>метапредметные</a:t>
            </a:r>
            <a:r>
              <a:rPr lang="ru-RU" dirty="0">
                <a:solidFill>
                  <a:schemeClr val="tx1"/>
                </a:solidFill>
              </a:rPr>
              <a:t> и предметные результаты освоения учебного предмета/курса, согласующиеся с поставленными ранее целями освоения рабочей программы;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- результаты отражают индивидуальные, общественные и государственные потребности, сформулированы в </a:t>
            </a:r>
            <a:r>
              <a:rPr lang="ru-RU" dirty="0" err="1">
                <a:solidFill>
                  <a:schemeClr val="tx1"/>
                </a:solidFill>
              </a:rPr>
              <a:t>деятельностной</a:t>
            </a:r>
            <a:r>
              <a:rPr lang="ru-RU" dirty="0">
                <a:solidFill>
                  <a:schemeClr val="tx1"/>
                </a:solidFill>
              </a:rPr>
              <a:t> форме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387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Содержание учебного предмета, курса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Составляется на основе примерной и авторской программ с учетом внесенных учителем изменений.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Включает: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– перечень разделов с уточнением количества часов;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– изучаемая тема и перечень вопросов темы;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– лабораторные и практические работы.</a:t>
            </a:r>
          </a:p>
        </p:txBody>
      </p:sp>
    </p:spTree>
    <p:extLst>
      <p:ext uri="{BB962C8B-B14F-4D97-AF65-F5344CB8AC3E}">
        <p14:creationId xmlns:p14="http://schemas.microsoft.com/office/powerpoint/2010/main" val="7180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Тематическое планирование с определением основных видов учебной</a:t>
            </a:r>
            <a:r>
              <a:rPr lang="ru-RU" sz="2800" b="1" dirty="0"/>
              <a:t> </a:t>
            </a:r>
            <a:r>
              <a:rPr lang="ru-RU" sz="2800" dirty="0"/>
              <a:t>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Последовательность изучения разделов и тем с указанием количества учебных часов, в том числе на проведение зачетов, контрольных, практических и лабораторных работ </a:t>
            </a:r>
          </a:p>
        </p:txBody>
      </p:sp>
    </p:spTree>
    <p:extLst>
      <p:ext uri="{BB962C8B-B14F-4D97-AF65-F5344CB8AC3E}">
        <p14:creationId xmlns:p14="http://schemas.microsoft.com/office/powerpoint/2010/main" val="202963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Описание учебно-методического и материально-технического обеспечения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Перечень используемой литературы.</a:t>
            </a:r>
          </a:p>
          <a:p>
            <a:r>
              <a:rPr lang="ru-RU" dirty="0">
                <a:solidFill>
                  <a:schemeClr val="tx1"/>
                </a:solidFill>
              </a:rPr>
              <a:t>Информационно-компьютерная поддержка учебного процесса.</a:t>
            </a:r>
          </a:p>
          <a:p>
            <a:r>
              <a:rPr lang="ru-RU" dirty="0">
                <a:solidFill>
                  <a:schemeClr val="tx1"/>
                </a:solidFill>
              </a:rPr>
              <a:t>Оборудование и приборы, необходимые для реализации рабочей программы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46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Планируемые результаты изучения учебного предмета, курса</a:t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Составляются на основе ФГОС ООО, примерной и авторской программы. </a:t>
            </a:r>
          </a:p>
          <a:p>
            <a:r>
              <a:rPr lang="ru-RU" dirty="0">
                <a:solidFill>
                  <a:schemeClr val="tx1"/>
                </a:solidFill>
              </a:rPr>
              <a:t>Включают описание целей / результатов обучения, выраженных в действиях обучающихся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074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Программа - это нормативно-правовой документ, обязательный для выполнения в полном объеме.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Общеобразовательная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Авторская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Рабочая учебная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48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/>
          <a:lstStyle/>
          <a:p>
            <a:r>
              <a:rPr lang="ru-RU" dirty="0" smtClean="0"/>
              <a:t>Изменения 2016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ru-RU" b="1" dirty="0">
                <a:solidFill>
                  <a:schemeClr val="tx1"/>
                </a:solidFill>
              </a:rPr>
              <a:t>Приказ Министерства образования и науки Российской Федерации от 31.12.2015 № 1576.</a:t>
            </a:r>
            <a:r>
              <a:rPr lang="ru-RU" dirty="0">
                <a:solidFill>
                  <a:schemeClr val="tx1"/>
                </a:solidFill>
              </a:rPr>
              <a:t> «О внесении изменений в федеральный государственный образовательный стандарт начального общего образования, утвержденный приказом Министерства образования и науки Российской Федерации от 6 октября 2009 г. № 373» (Зарегистрирован в Минюсте России 02.02.2016 № 40936).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chemeClr val="tx1"/>
                </a:solidFill>
              </a:rPr>
              <a:t>Приказ Министерства образования и науки Российской Федерации от 31.12.2015 № 1577</a:t>
            </a:r>
            <a:endParaRPr lang="ru-RU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dirty="0">
                <a:solidFill>
                  <a:schemeClr val="tx1"/>
                </a:solidFill>
              </a:rPr>
              <a:t>«О внесении изменений в федеральный государственный образовательный стандарт основного общего образования, утвержденный приказом Министерства образования и науки Российской Федерации от 17 декабря 2010 г. № 1897» (Зарегистрирован в Минюсте России 02.02.2016 № 40937).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chemeClr val="tx1"/>
                </a:solidFill>
              </a:rPr>
              <a:t>Приказ Министерства образования и науки Российской Федерации от 31.12.2015 № 1578</a:t>
            </a:r>
            <a:endParaRPr lang="ru-RU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dirty="0">
                <a:solidFill>
                  <a:schemeClr val="tx1"/>
                </a:solidFill>
              </a:rPr>
              <a:t>«О внесении изменений в федеральный государственный образовательный стандарт среднего общего образования, утвержденный приказом Министерства образования и науки Российской Федерации от 17 мая 2012 г. № 413» (Зарегистрирован в Минюсте России 09.02.2016 № 41020).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7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Рабочие </a:t>
            </a:r>
            <a:r>
              <a:rPr lang="ru-RU" sz="2800" dirty="0"/>
              <a:t>программы учебных предметов, курсов должны содержать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sz="2800" dirty="0">
                <a:solidFill>
                  <a:schemeClr val="tx1"/>
                </a:solidFill>
              </a:rPr>
              <a:t>планируемые результаты освоения учебного предмета, курса;</a:t>
            </a:r>
          </a:p>
          <a:p>
            <a:pPr lvl="0" fontAlgn="base"/>
            <a:r>
              <a:rPr lang="ru-RU" sz="2800" dirty="0">
                <a:solidFill>
                  <a:schemeClr val="tx1"/>
                </a:solidFill>
              </a:rPr>
              <a:t>содержание учебного предмета, курса;</a:t>
            </a:r>
          </a:p>
          <a:p>
            <a:pPr lvl="0" fontAlgn="base"/>
            <a:r>
              <a:rPr lang="ru-RU" sz="2800" dirty="0">
                <a:solidFill>
                  <a:schemeClr val="tx1"/>
                </a:solidFill>
              </a:rPr>
              <a:t>тематическое планирование с указанием количества часов, отводимых на освоение каждой темы.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10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 smtClean="0"/>
              <a:t>Планируемые результаты освоения учебного предмета, курса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Формулировки результатов можно взять  </a:t>
            </a:r>
            <a:r>
              <a:rPr lang="ru-RU" dirty="0">
                <a:solidFill>
                  <a:schemeClr val="tx1"/>
                </a:solidFill>
              </a:rPr>
              <a:t>из авторских программ разработчиков УМК, примерной ООП, а именно личностные результаты, </a:t>
            </a:r>
            <a:r>
              <a:rPr lang="ru-RU" dirty="0" err="1">
                <a:solidFill>
                  <a:schemeClr val="tx1"/>
                </a:solidFill>
              </a:rPr>
              <a:t>метапредметные</a:t>
            </a:r>
            <a:r>
              <a:rPr lang="ru-RU" dirty="0">
                <a:solidFill>
                  <a:schemeClr val="tx1"/>
                </a:solidFill>
              </a:rPr>
              <a:t> (познавательные регулятивные,  коммуникативные, формирование ИКТ-компетентности, основы учебно-исследовательской и проектной деятельности, стратегии смыслового чтения и работы с текстом) и предметные по своему предмету</a:t>
            </a:r>
            <a:r>
              <a:rPr lang="ru-RU" dirty="0" smtClean="0">
                <a:solidFill>
                  <a:schemeClr val="tx1"/>
                </a:solidFill>
              </a:rPr>
              <a:t>. Отредактировать их в соответствии со своими возможностями. Результаты </a:t>
            </a:r>
            <a:r>
              <a:rPr lang="ru-RU" dirty="0">
                <a:solidFill>
                  <a:schemeClr val="tx1"/>
                </a:solidFill>
              </a:rPr>
              <a:t>должны согласовываться с целями и должны быть сформулированы в </a:t>
            </a:r>
            <a:r>
              <a:rPr lang="ru-RU" dirty="0" err="1">
                <a:solidFill>
                  <a:schemeClr val="tx1"/>
                </a:solidFill>
              </a:rPr>
              <a:t>деятельностной</a:t>
            </a:r>
            <a:r>
              <a:rPr lang="ru-RU" dirty="0">
                <a:solidFill>
                  <a:schemeClr val="tx1"/>
                </a:solidFill>
              </a:rPr>
              <a:t> форме. Результаты разбиваются по годам обучения (из авторской программы)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52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333375"/>
            <a:ext cx="7921625" cy="5792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В стандарте уже заложены личностные, предметные и </a:t>
            </a:r>
            <a:r>
              <a:rPr lang="ru-RU" sz="2800" dirty="0" err="1">
                <a:solidFill>
                  <a:schemeClr val="tx1"/>
                </a:solidFill>
              </a:rPr>
              <a:t>метапредметные</a:t>
            </a:r>
            <a:r>
              <a:rPr lang="ru-RU" sz="2800" dirty="0">
                <a:solidFill>
                  <a:schemeClr val="tx1"/>
                </a:solidFill>
              </a:rPr>
              <a:t> результаты, причем предметные и </a:t>
            </a:r>
            <a:r>
              <a:rPr lang="ru-RU" sz="2800" dirty="0" err="1">
                <a:solidFill>
                  <a:schemeClr val="tx1"/>
                </a:solidFill>
              </a:rPr>
              <a:t>метапредметные</a:t>
            </a:r>
            <a:r>
              <a:rPr lang="ru-RU" sz="2800" dirty="0">
                <a:solidFill>
                  <a:schemeClr val="tx1"/>
                </a:solidFill>
              </a:rPr>
              <a:t> заданы на базовом и повышенном уровне для всех школ РФ.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То есть теперь учитель обязан не только изучать тему, а ориентироваться на планируемые результат, который дети должны продемонстрировать после изучения темы.</a:t>
            </a:r>
            <a:endParaRPr lang="ru-RU" sz="28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9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учебного предмета, курса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Содержание курса берется из примерных </a:t>
            </a:r>
            <a:r>
              <a:rPr lang="ru-RU" sz="2800" dirty="0" smtClean="0">
                <a:solidFill>
                  <a:schemeClr val="tx1"/>
                </a:solidFill>
              </a:rPr>
              <a:t>программ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и авторских программ со своими корректировками. </a:t>
            </a:r>
            <a:r>
              <a:rPr lang="ru-RU" sz="2800" dirty="0">
                <a:solidFill>
                  <a:schemeClr val="tx1"/>
                </a:solidFill>
              </a:rPr>
              <a:t>Структура курса задается учебником, который уже утвержден  Министерством.</a:t>
            </a:r>
          </a:p>
        </p:txBody>
      </p:sp>
    </p:spTree>
    <p:extLst>
      <p:ext uri="{BB962C8B-B14F-4D97-AF65-F5344CB8AC3E}">
        <p14:creationId xmlns:p14="http://schemas.microsoft.com/office/powerpoint/2010/main" val="82090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333375"/>
            <a:ext cx="8064500" cy="57927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Рабочая программа составляется на один учебный год или на уровень обучения с последующей корректировкой. Рабочая программа  может быть единой для всех учителей данного предмета, работающих в школе, или индивидуальной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У разных учителей программа будет отличаться. На отличия будет влиять класс, для которого программа разрабатывалась, его особенности. Большое влияние оказывает и опыт учителя, его подходы и методы в обучении, стиль мышления. Программа проверяется и утверждается администрацией школы до начала учебного года, но не позднее 31 августа. В дальнейшем администрацией ведется систематический контроль за осуществление прописанных в рабочей программе положений....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1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ru-RU" dirty="0" smtClean="0"/>
              <a:t>Тематическое планирование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1"/>
                </a:solidFill>
              </a:rPr>
              <a:t>Требования по оформлению и обновлению конспектов, программ, тематического, поурочного планирования у учителя определяется положением о делопроизводстве, локальными актами учреждения. Типовых требований по данной документации не существует. Это </a:t>
            </a:r>
            <a:r>
              <a:rPr lang="ru-RU" dirty="0" smtClean="0">
                <a:solidFill>
                  <a:schemeClr val="tx1"/>
                </a:solidFill>
              </a:rPr>
              <a:t>методическая документация, но </a:t>
            </a:r>
            <a:r>
              <a:rPr lang="ru-RU" dirty="0">
                <a:solidFill>
                  <a:schemeClr val="tx1"/>
                </a:solidFill>
              </a:rPr>
              <a:t>администрация может разработать единые требования к оформлению такой документации.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Тематическое </a:t>
            </a:r>
            <a:r>
              <a:rPr lang="ru-RU" dirty="0">
                <a:solidFill>
                  <a:schemeClr val="tx1"/>
                </a:solidFill>
              </a:rPr>
              <a:t>планирование представляет из себя разработку схемы изучения определенной дисциплины на протяжении учебного года, семестра, четверти.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При заполнении календарно-тематического плана следует учитывать, что формулировка темы рабочей программы, календарно-тематического плана и записи в учебном журнале должны совпадать.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таблиц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941437"/>
              </p:ext>
            </p:extLst>
          </p:nvPr>
        </p:nvGraphicFramePr>
        <p:xfrm>
          <a:off x="179512" y="1268760"/>
          <a:ext cx="8712968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8341"/>
                <a:gridCol w="1380092"/>
                <a:gridCol w="1444726"/>
                <a:gridCol w="1827984"/>
                <a:gridCol w="1495707"/>
                <a:gridCol w="1136118"/>
              </a:tblGrid>
              <a:tr h="2544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Раздел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Кол-во часов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Темы уроков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Планируемые результаты (можно по разделу)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Формы занятий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Даты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72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92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035344"/>
              </p:ext>
            </p:extLst>
          </p:nvPr>
        </p:nvGraphicFramePr>
        <p:xfrm>
          <a:off x="179512" y="476671"/>
          <a:ext cx="8568952" cy="5688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888271"/>
                <a:gridCol w="911929"/>
                <a:gridCol w="720080"/>
                <a:gridCol w="1008112"/>
                <a:gridCol w="1098521"/>
                <a:gridCol w="791619"/>
                <a:gridCol w="1638252"/>
                <a:gridCol w="936104"/>
              </a:tblGrid>
              <a:tr h="6507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п/п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Раздел и кол-во часов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Тема урока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дата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Планируемые результаты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Деятельность учащихся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Формы урока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36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личностные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Метапредметные</a:t>
                      </a:r>
                      <a:r>
                        <a:rPr lang="ru-RU" sz="1800" dirty="0">
                          <a:effectLst/>
                        </a:rPr>
                        <a:t> (УУД, работа с текстом)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предметные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50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6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Поурочное планирование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Поурочный план учителя является частью документации, которую учитель ведет в соответствии со своими должностными обязанностями. Поурочное планирование составляется на основе тематического планирования учебной программы по предмету. </a:t>
            </a:r>
          </a:p>
          <a:p>
            <a:r>
              <a:rPr lang="ru-RU" dirty="0">
                <a:solidFill>
                  <a:schemeClr val="tx1"/>
                </a:solidFill>
              </a:rPr>
              <a:t>Планы – это необходимость в работе педагога. Составлять их придется – но это не формальная потребность. Благодаря плану работа станет проще, поскольку вы сможете заранее продумать все мелочи.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2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Общеобразовательная программа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определяет содержание и организацию учебного процесса в конкретном образовательном учреждении на конкретном уровне обучения. Иначе говоря, основная образовательная программа образовательного учреждения – это все направления деятельности школы. Составной частью этой программы являются рабочие программы по учебным предметам.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62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2156532"/>
          </a:xfrm>
        </p:spPr>
        <p:txBody>
          <a:bodyPr>
            <a:normAutofit/>
          </a:bodyPr>
          <a:lstStyle/>
          <a:p>
            <a:r>
              <a:rPr lang="ru-RU" dirty="0" smtClean="0"/>
              <a:t>Ссылка на презентацию поурочного </a:t>
            </a:r>
            <a:r>
              <a:rPr lang="ru-RU" smtClean="0"/>
              <a:t>планрования</a:t>
            </a:r>
            <a:r>
              <a:rPr lang="ru-RU" dirty="0" smtClean="0"/>
              <a:t> по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http://nsportal.ru/nachalnaya-shkola/mezhdistsiplinarnoe-obobshchenie/2014/07/22/struktura-pourochnogo-planirovaniya-v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Авторская программа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это </a:t>
            </a:r>
            <a:r>
              <a:rPr lang="ru-RU" sz="2800" dirty="0">
                <a:solidFill>
                  <a:schemeClr val="tx1"/>
                </a:solidFill>
              </a:rPr>
              <a:t>документ, созданный на основе </a:t>
            </a:r>
            <a:r>
              <a:rPr lang="ru-RU" sz="2800" dirty="0" smtClean="0">
                <a:solidFill>
                  <a:schemeClr val="tx1"/>
                </a:solidFill>
              </a:rPr>
              <a:t>Федерального государственного </a:t>
            </a:r>
            <a:r>
              <a:rPr lang="ru-RU" sz="2800" dirty="0">
                <a:solidFill>
                  <a:schemeClr val="tx1"/>
                </a:solidFill>
              </a:rPr>
              <a:t>образовательного стандарта и Примерной программы и имеющий авторскую концепцию построения содержания учебного курса, предмета, дисциплины (модуля). Авторская программа разрабатывается одним или группой авторов. Для Авторской программы характерны оригинальная концепция и построение содержания. </a:t>
            </a:r>
            <a:r>
              <a:rPr lang="ru-RU" sz="2800" dirty="0" smtClean="0">
                <a:solidFill>
                  <a:schemeClr val="tx1"/>
                </a:solidFill>
              </a:rPr>
              <a:t>Не обязана соответствовать структуре, заданной в Стандартах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5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Рабочая учебная программа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учебная </a:t>
            </a:r>
            <a:r>
              <a:rPr lang="ru-RU" dirty="0">
                <a:solidFill>
                  <a:schemeClr val="tx1"/>
                </a:solidFill>
              </a:rPr>
              <a:t>программа, разработанная на основе </a:t>
            </a:r>
            <a:r>
              <a:rPr lang="ru-RU" b="1" i="1" dirty="0">
                <a:solidFill>
                  <a:schemeClr val="tx1"/>
                </a:solidFill>
              </a:rPr>
              <a:t>примерной учебной программы</a:t>
            </a:r>
            <a:r>
              <a:rPr lang="ru-RU" dirty="0">
                <a:solidFill>
                  <a:schemeClr val="tx1"/>
                </a:solidFill>
              </a:rPr>
              <a:t> применительно к конкретному образовательному </a:t>
            </a:r>
            <a:r>
              <a:rPr lang="ru-RU" dirty="0" smtClean="0">
                <a:solidFill>
                  <a:schemeClr val="tx1"/>
                </a:solidFill>
              </a:rPr>
              <a:t>учреждению,  </a:t>
            </a:r>
            <a:r>
              <a:rPr lang="ru-RU" dirty="0">
                <a:solidFill>
                  <a:schemeClr val="tx1"/>
                </a:solidFill>
              </a:rPr>
              <a:t>но вносящая изменения и дополнения в содержание учебной дисциплины, последовательность изучения тем, количество часов, использование организационных форм обучения и другие (в соответствии с пунктом 15 (раздел 3) ФГОС ООО (Приказ Министерства образования и науки Российской Федерации от 17.12.2010 № 1897), основная образовательная программа основного общего образования содержит обязательную часть и часть, формируемую участниками образовательного процесса - 30% вариативности).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288" y="260350"/>
            <a:ext cx="8748712" cy="6408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У разных учителей программа будет отличаться. На отличия будет влиять класс, для которого программа разрабатывалась, его особенности. Большое влияние оказывает и опыт учителя, его подходы и методы в обучении, стиль мышления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Программа проверяется и утверждается администрацией школы до начала учебного года, но не позднее 31 августа. В дальнейшем администрацией ведется систематический контроль за осуществление прописанных в рабочей программе положений</a:t>
            </a:r>
            <a:r>
              <a:rPr lang="ru-RU" sz="2800" dirty="0"/>
              <a:t>....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37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72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Кто составляет рабочую программу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«Единый квалификационный справочник должностей руководителей, специалистов и служащих» Раздел «Квалификационные характеристики должностей работников образования» (приказ </a:t>
            </a:r>
            <a:r>
              <a:rPr lang="ru-RU" dirty="0" err="1">
                <a:solidFill>
                  <a:schemeClr val="tx1"/>
                </a:solidFill>
              </a:rPr>
              <a:t>Минздравсоцразвития</a:t>
            </a:r>
            <a:r>
              <a:rPr lang="ru-RU" dirty="0">
                <a:solidFill>
                  <a:schemeClr val="tx1"/>
                </a:solidFill>
              </a:rPr>
              <a:t> от 26.08.2010 № 761н)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В соответствии с </a:t>
            </a:r>
            <a:r>
              <a:rPr lang="ru-RU" dirty="0" smtClean="0">
                <a:solidFill>
                  <a:schemeClr val="tx1"/>
                </a:solidFill>
              </a:rPr>
              <a:t>должностной инструкцией</a:t>
            </a:r>
            <a:r>
              <a:rPr lang="ru-RU" dirty="0">
                <a:solidFill>
                  <a:schemeClr val="tx1"/>
                </a:solidFill>
              </a:rPr>
              <a:t>,  учитель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Разрабатывает</a:t>
            </a:r>
            <a:r>
              <a:rPr lang="ru-RU" dirty="0">
                <a:solidFill>
                  <a:schemeClr val="tx1"/>
                </a:solidFill>
              </a:rPr>
              <a:t> рабочую программу по предмету и </a:t>
            </a:r>
            <a:r>
              <a:rPr lang="ru-RU" b="1" i="1" dirty="0">
                <a:solidFill>
                  <a:schemeClr val="tx1"/>
                </a:solidFill>
              </a:rPr>
              <a:t>обеспечивает</a:t>
            </a:r>
            <a:r>
              <a:rPr lang="ru-RU" dirty="0">
                <a:solidFill>
                  <a:schemeClr val="tx1"/>
                </a:solidFill>
              </a:rPr>
              <a:t> ее выполнение, организуя и поддерживая разнообразные виды деятельности обучающихся, ориентируясь на личность обучающегося, развитие его мотивации, познавательных интересов и способностей</a:t>
            </a:r>
          </a:p>
        </p:txBody>
      </p:sp>
    </p:spTree>
    <p:extLst>
      <p:ext uri="{BB962C8B-B14F-4D97-AF65-F5344CB8AC3E}">
        <p14:creationId xmlns:p14="http://schemas.microsoft.com/office/powerpoint/2010/main" val="159044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88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Чем пользоваться при составлении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федеральный государственный  образовательный стандарт ( это нормативный документ);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основной образовательной программы школы (составляется на основании рекомендованной </a:t>
            </a:r>
            <a:r>
              <a:rPr lang="ru-RU" dirty="0" err="1">
                <a:solidFill>
                  <a:schemeClr val="tx1"/>
                </a:solidFill>
              </a:rPr>
              <a:t>Минобр</a:t>
            </a:r>
            <a:r>
              <a:rPr lang="ru-RU" dirty="0">
                <a:solidFill>
                  <a:schemeClr val="tx1"/>
                </a:solidFill>
              </a:rPr>
              <a:t> Примерной основной образовательной программы ОУ);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примерная программа дисциплины, утвержденной Министерством образования и науки РФ (носит информационный </a:t>
            </a:r>
            <a:r>
              <a:rPr lang="ru-RU" dirty="0" smtClean="0">
                <a:solidFill>
                  <a:schemeClr val="tx1"/>
                </a:solidFill>
              </a:rPr>
              <a:t>характер)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федеральный перечень учебников, утвержденных, рекомендованных (допущенных) к использованию в образовательном процессе в образовательных учреждениях, реализующих программы общего образования;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базисный учебный план общеобразовательного учреждения.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6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Алгоритм составления рабочей программы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2900" dirty="0" smtClean="0">
                <a:solidFill>
                  <a:schemeClr val="tx1"/>
                </a:solidFill>
                <a:effectLst/>
              </a:rPr>
              <a:t>Выбрать примерную программу по учебному курсу и соответствующий ей учебник из Федерального перечня учебников</a:t>
            </a:r>
          </a:p>
          <a:p>
            <a:pPr lvl="0"/>
            <a:r>
              <a:rPr lang="ru-RU" sz="2900" dirty="0" smtClean="0">
                <a:solidFill>
                  <a:schemeClr val="tx1"/>
                </a:solidFill>
                <a:effectLst/>
              </a:rPr>
              <a:t>Сопоставить цели изучения учебного курса с целями, сформулированными в примерной программе, а также с целями и задачами основной образовательной программы конкретной образовательной организации. </a:t>
            </a:r>
          </a:p>
          <a:p>
            <a:pPr lvl="0"/>
            <a:r>
              <a:rPr lang="ru-RU" sz="2900" dirty="0" smtClean="0">
                <a:solidFill>
                  <a:schemeClr val="tx1"/>
                </a:solidFill>
                <a:effectLst/>
              </a:rPr>
              <a:t>Прописать цели – ориентиры освоения учащимися учебного содержания курса: «ученик научится», «ученик получит возможность научиться». Прописать цели – ориентиры формирования универсальных учебных действий.</a:t>
            </a:r>
          </a:p>
          <a:p>
            <a:pPr lvl="0"/>
            <a:r>
              <a:rPr lang="ru-RU" sz="2900" dirty="0" smtClean="0">
                <a:solidFill>
                  <a:schemeClr val="tx1"/>
                </a:solidFill>
                <a:effectLst/>
              </a:rPr>
              <a:t>Сопоставить содержание</a:t>
            </a:r>
            <a:r>
              <a:rPr lang="ru-RU" sz="290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900" dirty="0" smtClean="0">
                <a:solidFill>
                  <a:schemeClr val="tx1"/>
                </a:solidFill>
                <a:effectLst/>
              </a:rPr>
              <a:t>рабочей программы с примерной программой, с требованиями ФГОС ООО и с учетом рекомендаций УМК. Выделить дидактические единицы, не включенные в программу УМК. Определить разделы, темы, которые носят избыточный характер. Внести в рабочую программу соответствующие коррективы.</a:t>
            </a:r>
          </a:p>
          <a:p>
            <a:pPr lvl="0"/>
            <a:r>
              <a:rPr lang="ru-RU" sz="2900" dirty="0" smtClean="0">
                <a:solidFill>
                  <a:schemeClr val="tx1"/>
                </a:solidFill>
                <a:effectLst/>
              </a:rPr>
              <a:t>Определить последовательность тем и количество часов на изучение каждой из них.</a:t>
            </a:r>
          </a:p>
          <a:p>
            <a:pPr lvl="0"/>
            <a:r>
              <a:rPr lang="ru-RU" sz="2900" dirty="0" smtClean="0">
                <a:solidFill>
                  <a:schemeClr val="tx1"/>
                </a:solidFill>
                <a:effectLst/>
              </a:rPr>
              <a:t>Определить основную</a:t>
            </a:r>
            <a:r>
              <a:rPr lang="ru-RU" sz="2900" b="1" dirty="0" smtClean="0">
                <a:solidFill>
                  <a:schemeClr val="tx1"/>
                </a:solidFill>
                <a:effectLst/>
              </a:rPr>
              <a:t>/</a:t>
            </a:r>
            <a:r>
              <a:rPr lang="ru-RU" sz="2900" dirty="0" smtClean="0">
                <a:solidFill>
                  <a:schemeClr val="tx1"/>
                </a:solidFill>
                <a:effectLst/>
              </a:rPr>
              <a:t>дополнительную справочную и учебную литературу, наглядные пособия, оборудование и приборы, ЭОР и др.</a:t>
            </a:r>
          </a:p>
          <a:p>
            <a:pPr lvl="0"/>
            <a:r>
              <a:rPr lang="ru-RU" sz="2900" dirty="0" smtClean="0">
                <a:solidFill>
                  <a:schemeClr val="tx1"/>
                </a:solidFill>
                <a:effectLst/>
              </a:rPr>
              <a:t>Подобрать или разработать средства контроля освоения </a:t>
            </a:r>
            <a:r>
              <a:rPr lang="ru-RU" sz="2900" dirty="0" smtClean="0">
                <a:solidFill>
                  <a:schemeClr val="tx1"/>
                </a:solidFill>
                <a:effectLst/>
              </a:rPr>
              <a:t>учащимися </a:t>
            </a:r>
            <a:r>
              <a:rPr lang="ru-RU" sz="2900" dirty="0" smtClean="0">
                <a:solidFill>
                  <a:schemeClr val="tx1"/>
                </a:solidFill>
                <a:effectLst/>
              </a:rPr>
              <a:t>содержания</a:t>
            </a:r>
            <a:r>
              <a:rPr lang="ru-RU" sz="290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900" dirty="0" smtClean="0">
                <a:solidFill>
                  <a:schemeClr val="tx1"/>
                </a:solidFill>
                <a:effectLst/>
              </a:rPr>
              <a:t>рабочей программы.</a:t>
            </a:r>
          </a:p>
          <a:p>
            <a:pPr lvl="0"/>
            <a:r>
              <a:rPr lang="ru-RU" sz="2900" dirty="0" smtClean="0">
                <a:solidFill>
                  <a:schemeClr val="tx1"/>
                </a:solidFill>
                <a:effectLst/>
              </a:rPr>
              <a:t>Составить рабочую программу согласно структуре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9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176</TotalTime>
  <Words>1398</Words>
  <Application>Microsoft Office PowerPoint</Application>
  <PresentationFormat>Экран (4:3)</PresentationFormat>
  <Paragraphs>149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Аптека</vt:lpstr>
      <vt:lpstr>Программы и планирование</vt:lpstr>
      <vt:lpstr>Программа - это нормативно-правовой документ, обязательный для выполнения в полном объеме. </vt:lpstr>
      <vt:lpstr>Общеобразовательная программа</vt:lpstr>
      <vt:lpstr>Авторская программа</vt:lpstr>
      <vt:lpstr>Рабочая учебная программа</vt:lpstr>
      <vt:lpstr>Презентация PowerPoint</vt:lpstr>
      <vt:lpstr>Кто составляет рабочую программу</vt:lpstr>
      <vt:lpstr>Чем пользоваться при составлении</vt:lpstr>
      <vt:lpstr>Алгоритм составления рабочей программы </vt:lpstr>
      <vt:lpstr>Структура программы</vt:lpstr>
      <vt:lpstr>Титульный лист </vt:lpstr>
      <vt:lpstr>Пояснительная записка</vt:lpstr>
      <vt:lpstr>Общая характеристика учебного предмета (курса)</vt:lpstr>
      <vt:lpstr>Описание места учебного предмета, курса в учебном плане</vt:lpstr>
      <vt:lpstr>Личностные, метапредметные и предметные результаты освоения конкретного учебного предмета, курса </vt:lpstr>
      <vt:lpstr>Содержание учебного предмета, курса</vt:lpstr>
      <vt:lpstr>Тематическое планирование с определением основных видов учебной деятельности</vt:lpstr>
      <vt:lpstr>Описание учебно-методического и материально-технического обеспечения </vt:lpstr>
      <vt:lpstr>Планируемые результаты изучения учебного предмета, курса </vt:lpstr>
      <vt:lpstr>Изменения 2016 г.</vt:lpstr>
      <vt:lpstr>Рабочие программы учебных предметов, курсов должны содержать</vt:lpstr>
      <vt:lpstr>Планируемые результаты освоения учебного предмета, курса </vt:lpstr>
      <vt:lpstr>Презентация PowerPoint</vt:lpstr>
      <vt:lpstr>Содержание учебного предмета, курса</vt:lpstr>
      <vt:lpstr>Презентация PowerPoint</vt:lpstr>
      <vt:lpstr>Тематическое планирование</vt:lpstr>
      <vt:lpstr>Варианты таблиц</vt:lpstr>
      <vt:lpstr>Презентация PowerPoint</vt:lpstr>
      <vt:lpstr>Поурочное планирование</vt:lpstr>
      <vt:lpstr>Ссылка на презентацию поурочного планрования по ФГОС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14</cp:revision>
  <dcterms:created xsi:type="dcterms:W3CDTF">2016-08-23T08:24:22Z</dcterms:created>
  <dcterms:modified xsi:type="dcterms:W3CDTF">2016-08-24T08:09:14Z</dcterms:modified>
</cp:coreProperties>
</file>