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1" r:id="rId3"/>
    <p:sldId id="276" r:id="rId4"/>
    <p:sldId id="279" r:id="rId5"/>
    <p:sldId id="278" r:id="rId6"/>
    <p:sldId id="260" r:id="rId7"/>
    <p:sldId id="280" r:id="rId8"/>
    <p:sldId id="268" r:id="rId9"/>
    <p:sldId id="290" r:id="rId10"/>
    <p:sldId id="283" r:id="rId11"/>
    <p:sldId id="289" r:id="rId12"/>
    <p:sldId id="275" r:id="rId13"/>
    <p:sldId id="288" r:id="rId14"/>
    <p:sldId id="286" r:id="rId15"/>
    <p:sldId id="291" r:id="rId16"/>
    <p:sldId id="294" r:id="rId17"/>
    <p:sldId id="285" r:id="rId18"/>
    <p:sldId id="296" r:id="rId19"/>
    <p:sldId id="297" r:id="rId20"/>
    <p:sldId id="298" r:id="rId21"/>
    <p:sldId id="301" r:id="rId22"/>
    <p:sldId id="300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27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2CA"/>
    <a:srgbClr val="CC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F44D-6A74-440C-A8D4-2196691724AA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C07DF-ADCF-46C2-BCD5-65AF88199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D7D3725-F58D-48E5-93BB-DC619DF8FB82}" type="slidenum">
              <a:rPr lang="ru-RU" smtClean="0">
                <a:latin typeface="Calibri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ru-RU" smtClean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D9D7-5EB6-4FAF-95DC-E62D40CF02EE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F078-1058-4BC6-B62C-B200A33455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358246" cy="571504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</a:t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Зачем?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Что?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Как?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6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00438"/>
            <a:ext cx="1357322" cy="278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14282" y="3078163"/>
            <a:ext cx="2700338" cy="3653937"/>
            <a:chOff x="624" y="1392"/>
            <a:chExt cx="1678" cy="2563"/>
          </a:xfrm>
          <a:solidFill>
            <a:schemeClr val="tx2">
              <a:lumMod val="90000"/>
            </a:schemeClr>
          </a:solidFill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624" y="1392"/>
              <a:ext cx="1678" cy="2208"/>
              <a:chOff x="624" y="1392"/>
              <a:chExt cx="1728" cy="2208"/>
            </a:xfrm>
            <a:grpFill/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624" y="1392"/>
                <a:ext cx="1536" cy="20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720" y="1488"/>
                <a:ext cx="1536" cy="20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816" y="1584"/>
                <a:ext cx="1536" cy="20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816" y="1688"/>
              <a:ext cx="1467" cy="226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dirty="0" smtClean="0">
                  <a:solidFill>
                    <a:srgbClr val="002060"/>
                  </a:solidFill>
                  <a:latin typeface="Arial Black" pitchFamily="34" charset="0"/>
                </a:rPr>
                <a:t>Рабочая программа учебного предмета</a:t>
              </a:r>
              <a:r>
                <a:rPr lang="ru-RU" altLang="ru-RU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    </a:t>
              </a:r>
              <a:r>
                <a:rPr lang="ru-RU" alt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это совокупность учебно-методической документации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 b="1" dirty="0" smtClean="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</p:grp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2900354" cy="2428892"/>
          </a:xfr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altLang="ru-RU" sz="2800" b="1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  учебной  рабочей программы  учителя</a:t>
            </a:r>
            <a:b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3714745" y="285728"/>
            <a:ext cx="5214974" cy="1000132"/>
          </a:xfrm>
          <a:prstGeom prst="wedgeRectCallout">
            <a:avLst>
              <a:gd name="adj1" fmla="val -67690"/>
              <a:gd name="adj2" fmla="val 533001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>
            <a:off x="3714745" y="1357298"/>
            <a:ext cx="5214974" cy="1295400"/>
          </a:xfrm>
          <a:prstGeom prst="wedgeRectCallout">
            <a:avLst>
              <a:gd name="adj1" fmla="val -68451"/>
              <a:gd name="adj2" fmla="val 323626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общая характеристика учебного предмета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описание места учебного предмета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в учебном плане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описание ценностных ориентиров</a:t>
            </a: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3714744" y="2786058"/>
            <a:ext cx="5214975" cy="1143008"/>
          </a:xfrm>
          <a:prstGeom prst="wedgeRectCallout">
            <a:avLst>
              <a:gd name="adj1" fmla="val -67756"/>
              <a:gd name="adj2" fmla="val 245981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alt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alt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(личностные,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 предметные) освоения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учебного предмета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714744" y="4071939"/>
            <a:ext cx="5264879" cy="999389"/>
            <a:chOff x="2308" y="2748"/>
            <a:chExt cx="3116" cy="487"/>
          </a:xfrm>
        </p:grpSpPr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2308" y="2748"/>
              <a:ext cx="3086" cy="487"/>
            </a:xfrm>
            <a:prstGeom prst="wedgeRectCallout">
              <a:avLst>
                <a:gd name="adj1" fmla="val -66408"/>
                <a:gd name="adj2" fmla="val 183248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endPara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r>
                <a:rPr lang="ru-RU" altLang="ru-RU" sz="2000" b="1" dirty="0" smtClean="0">
                  <a:latin typeface="Times New Roman" pitchFamily="18" charset="0"/>
                  <a:cs typeface="Times New Roman" pitchFamily="18" charset="0"/>
                </a:rPr>
                <a:t>календарно-тематическое планирование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 dirty="0" smtClean="0">
                  <a:latin typeface="Times New Roman" pitchFamily="18" charset="0"/>
                  <a:cs typeface="Times New Roman" pitchFamily="18" charset="0"/>
                </a:rPr>
                <a:t>  с определением основных видов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 dirty="0" smtClean="0">
                  <a:latin typeface="Times New Roman" pitchFamily="18" charset="0"/>
                  <a:cs typeface="Times New Roman" pitchFamily="18" charset="0"/>
                </a:rPr>
                <a:t> деятельности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endPara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400" y="2908"/>
              <a:ext cx="30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Прямоугольник 23"/>
          <p:cNvSpPr>
            <a:spLocks noChangeArrowheads="1"/>
          </p:cNvSpPr>
          <p:nvPr/>
        </p:nvSpPr>
        <p:spPr bwMode="auto">
          <a:xfrm>
            <a:off x="3714745" y="5214950"/>
            <a:ext cx="521497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образовательного процесса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755650" y="928670"/>
            <a:ext cx="80645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Полное наименование учредителя и ОУ в соответствии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 уставом.</a:t>
            </a:r>
          </a:p>
          <a:p>
            <a:pPr marL="342900" indent="-342900" algn="just">
              <a:buClr>
                <a:srgbClr val="C00000"/>
              </a:buClr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Где, когда и кем утверждена РП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Наименование учебного предмета (курса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Clr>
                <a:srgbClr val="C00000"/>
              </a:buClr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Указание на принадлежность РП к ступени, уровню общего образования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Срок реализации данной программы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Ссылка на примерную авторскую программу, на основе которой разработана данная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РП</a:t>
            </a:r>
          </a:p>
          <a:p>
            <a:pPr marL="342900" indent="-342900" algn="just">
              <a:buClr>
                <a:srgbClr val="C00000"/>
              </a:buClr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Авторы РП (составители)</a:t>
            </a:r>
          </a:p>
        </p:txBody>
      </p:sp>
      <p:sp>
        <p:nvSpPr>
          <p:cNvPr id="110595" name="TextBox 2"/>
          <p:cNvSpPr txBox="1">
            <a:spLocks noChangeArrowheads="1"/>
          </p:cNvSpPr>
          <p:nvPr/>
        </p:nvSpPr>
        <p:spPr bwMode="auto">
          <a:xfrm>
            <a:off x="395288" y="142852"/>
            <a:ext cx="8215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Титульный  лист рабочей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0446"/>
            <a:ext cx="8715436" cy="655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b="1" dirty="0" smtClean="0"/>
              <a:t> Муниципальное образовательное учреждение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b="1" dirty="0" smtClean="0"/>
              <a:t>средняя общеобразовательная школа № 39 г.Твери</a:t>
            </a:r>
            <a:endParaRPr lang="ru-RU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dirty="0" smtClean="0"/>
              <a:t>                                             </a:t>
            </a:r>
          </a:p>
          <a:p>
            <a:pPr fontAlgn="base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Утверждаю:                                                                               Согласовано:                                     Программа рассмотрена на заседании МО</a:t>
            </a:r>
          </a:p>
          <a:p>
            <a:pPr fontAlgn="base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                                             Зам.директора по УВР                     учителей математики</a:t>
            </a:r>
          </a:p>
          <a:p>
            <a:pPr fontAlgn="base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________/_________/                                                                 _________/_________/                     Протокол №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___от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____________2014 г.</a:t>
            </a:r>
          </a:p>
          <a:p>
            <a:pPr fontAlgn="base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«__»_____________2014 г.                                                       «__»_________2014 г.                      Руководитель МО  ___________/_________/</a:t>
            </a:r>
          </a:p>
          <a:p>
            <a:pPr fontAlgn="base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 М.П.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РАБОЧАЯ ПРОГРАММА 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учебного курса 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по  математике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разработана на основе Примерной программы по математике Федерального государственного образовательного стандарта основного общего образования, программы курса «Математика»(автор…)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         __ «__»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Составитель: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Ванюшина Н.Н.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учитель высшей категории                              </a:t>
            </a: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1"/>
              </a:buClr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1435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пояснительной записки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571480"/>
            <a:ext cx="8218488" cy="6072230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место учебного предмета в решении общих целей и задач на конкретной ступени общего образования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цели и задачи изучения учебного предмета</a:t>
            </a:r>
          </a:p>
          <a:p>
            <a:pPr marL="342900" indent="-342900" algn="just" eaLnBrk="1" hangingPunct="1"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сведения о примерной учебной программе, на основе которой разработана рабочая программа, с указанием наименования, автора и года издания, новизна и отличие рабочей программы от примерной</a:t>
            </a:r>
          </a:p>
          <a:p>
            <a:pPr marL="342900" indent="-342900" algn="just" eaLnBrk="1" hangingPunct="1"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УМК, на основе которого ведется преподавание предмета в данном классе (обязательно из федерального перечня и утвержденного приказом директора ОУ)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8186766" cy="114300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учебного предмета</a:t>
            </a:r>
            <a:endParaRPr lang="ru-RU" sz="4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5720" y="1928802"/>
            <a:ext cx="8401080" cy="4197361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00175"/>
            <a:ext cx="7929618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содержательные линии данного предмета</a:t>
            </a:r>
          </a:p>
        </p:txBody>
      </p:sp>
      <p:pic>
        <p:nvPicPr>
          <p:cNvPr id="5" name="Picture 2" descr="C:\Users\комп№10\Pictures\школа\shkolnye_kartinki_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86190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body" idx="4294967295"/>
          </p:nvPr>
        </p:nvSpPr>
        <p:spPr>
          <a:xfrm>
            <a:off x="285720" y="285728"/>
            <a:ext cx="8643998" cy="6286544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ru-RU" sz="1800" dirty="0" smtClean="0"/>
              <a:t>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математического образования  в 5 классе представлено в виде следующих содержательных разделов: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Арифметика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Числовые и буквенные выражения. Уравнения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Геометрические фигуры.  Измерение геометрических величин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Математика в историческом развитии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          Содержание раздела «</a:t>
            </a:r>
            <a:r>
              <a:rPr lang="ru-RU" altLang="zh-CN" sz="2400" b="1" i="1" dirty="0" smtClean="0">
                <a:latin typeface="Times New Roman" pitchFamily="18" charset="0"/>
                <a:cs typeface="Times New Roman" pitchFamily="18" charset="0"/>
              </a:rPr>
              <a:t>Арифметика</a:t>
            </a: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» служит базой для дальнейшего изучения учащимися математики и смежных дисциплин, способствует развитию вычислительной культуры  и логического мышления, формированию умения пользоваться алгоритмами, а также приобретению практических навыков, необходимых в повседневной жизни. Развитие понятия о числе связано с изучением рациональных чисел: натуральных чисел, обыкновенных и десятичных дробей, положительных и отрицательных чисел.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14291"/>
            <a:ext cx="8401080" cy="142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Описание места учебного предмета в учебном плане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часов на этот предмет, отведённых автором</a:t>
            </a:r>
          </a:p>
          <a:p>
            <a:pPr algn="just">
              <a:buClr>
                <a:srgbClr val="C00000"/>
              </a:buClr>
              <a:buNone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часов в неделю, год</a:t>
            </a:r>
          </a:p>
          <a:p>
            <a:pPr algn="just">
              <a:buClr>
                <a:srgbClr val="C00000"/>
              </a:buClr>
              <a:buNone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часов, предусмотренных на проведение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к.р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итоговых работ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857232"/>
            <a:ext cx="8286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zh-CN" dirty="0" smtClean="0"/>
              <a:t>        </a:t>
            </a:r>
            <a:r>
              <a:rPr lang="ru-RU" altLang="zh-CN" sz="4000" dirty="0" smtClean="0">
                <a:latin typeface="Times New Roman" pitchFamily="18" charset="0"/>
                <a:cs typeface="Times New Roman" pitchFamily="18" charset="0"/>
              </a:rPr>
              <a:t>Базисный 	учебный план на изучение математики в 5 классе основной школы отводит 5 учебных часов в неделю в течение каждого года обучения, всего 175 часов.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428605"/>
            <a:ext cx="8186766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Описание ценностных ориентиров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ценностей, прививаемых учащимся в процессе изучения предмета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None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(ценность добра, общения, красоты и гармонии, семьи, труда и творчества, гражданственности и патриотизма)</a:t>
            </a:r>
          </a:p>
          <a:p>
            <a:pPr>
              <a:lnSpc>
                <a:spcPct val="200000"/>
              </a:lnSpc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7771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 результаты изучения предмета</a:t>
            </a:r>
          </a:p>
        </p:txBody>
      </p:sp>
      <p:sp>
        <p:nvSpPr>
          <p:cNvPr id="40963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971550" y="1714488"/>
            <a:ext cx="232410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личностные</a:t>
            </a:r>
          </a:p>
        </p:txBody>
      </p:sp>
      <p:sp>
        <p:nvSpPr>
          <p:cNvPr id="40964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42910" y="3214686"/>
            <a:ext cx="3413153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метапредметные</a:t>
            </a:r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40965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042988" y="5214950"/>
            <a:ext cx="234315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предметные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4286248" y="2357429"/>
            <a:ext cx="1214446" cy="72548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286248" y="3286122"/>
            <a:ext cx="1500198" cy="71439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286248" y="3357562"/>
            <a:ext cx="1214446" cy="78581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500694" y="2357430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latin typeface="Arial" pitchFamily="34" charset="0"/>
              </a:rPr>
              <a:t>регулятивные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715009" y="3143248"/>
            <a:ext cx="2889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latin typeface="Arial" pitchFamily="34" charset="0"/>
              </a:rPr>
              <a:t>коммуникативные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508625" y="3929066"/>
            <a:ext cx="216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latin typeface="Arial" pitchFamily="34" charset="0"/>
              </a:rPr>
              <a:t>познавательные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8604250" y="109538"/>
            <a:ext cx="360996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00100" y="1214422"/>
            <a:ext cx="7200900" cy="57626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такое рабочая программа?</a:t>
            </a:r>
          </a:p>
        </p:txBody>
      </p:sp>
      <p:sp>
        <p:nvSpPr>
          <p:cNvPr id="4109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00100" y="4000504"/>
            <a:ext cx="7200900" cy="576263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Какова структура рабочей программы?</a:t>
            </a:r>
          </a:p>
        </p:txBody>
      </p:sp>
      <p:sp>
        <p:nvSpPr>
          <p:cNvPr id="4111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00100" y="2357430"/>
            <a:ext cx="7200900" cy="135732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Каковы особенности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содержания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рабочей программы в соответствии с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требованиями ФГОС ООО?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00034" y="3429000"/>
            <a:ext cx="503237" cy="50323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00034" y="1785926"/>
            <a:ext cx="503237" cy="50323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500034" y="642918"/>
            <a:ext cx="503238" cy="50323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1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5572140"/>
            <a:ext cx="3178642" cy="95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body" idx="4294967295"/>
          </p:nvPr>
        </p:nvSpPr>
        <p:spPr>
          <a:xfrm>
            <a:off x="142844" y="692150"/>
            <a:ext cx="8858312" cy="5689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Изучение математики по данной программе  способствует формированию у учащихся </a:t>
            </a:r>
            <a:r>
              <a:rPr lang="ru-RU" altLang="zh-CN" b="1" dirty="0" smtClean="0">
                <a:latin typeface="Times New Roman" pitchFamily="18" charset="0"/>
                <a:cs typeface="Times New Roman" pitchFamily="18" charset="0"/>
              </a:rPr>
              <a:t>личностных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zh-CN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altLang="zh-CN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zh-CN" b="1" dirty="0" smtClean="0">
                <a:latin typeface="Times New Roman" pitchFamily="18" charset="0"/>
                <a:cs typeface="Times New Roman" pitchFamily="18" charset="0"/>
              </a:rPr>
              <a:t>предметных результатов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	обучения, соответствующих требованиям Федерального государственного образовательного стандарта основного общего образования.</a:t>
            </a:r>
            <a:endParaRPr lang="ru-RU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zh-CN" b="1" dirty="0" smtClean="0"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altLang="zh-CN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altLang="zh-CN" b="1" dirty="0" smtClean="0">
                <a:latin typeface="Times New Roman" pitchFamily="18" charset="0"/>
                <a:cs typeface="Times New Roman" pitchFamily="18" charset="0"/>
              </a:rPr>
              <a:t> результаты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3" descr="C:\Users\комп№10\Pictures\школа\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970082"/>
            <a:ext cx="2357454" cy="2507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Ученик научится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Ученик получит возможность научиться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 результаты обучения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комп№10\Pictures\школа\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49332"/>
            <a:ext cx="2357454" cy="2422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88913"/>
            <a:ext cx="8208962" cy="6192837"/>
          </a:xfrm>
        </p:spPr>
        <p:txBody>
          <a:bodyPr/>
          <a:lstStyle/>
          <a:p>
            <a:pPr marL="457200" indent="-457200" algn="ctr">
              <a:buFont typeface="Arial" pitchFamily="34" charset="0"/>
              <a:buNone/>
            </a:pPr>
            <a:r>
              <a:rPr lang="ru-RU" altLang="zh-C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обучения математике в </a:t>
            </a:r>
          </a:p>
          <a:p>
            <a:pPr marL="457200" indent="-457200" algn="ctr">
              <a:buFont typeface="Arial" pitchFamily="34" charset="0"/>
              <a:buNone/>
            </a:pPr>
            <a:r>
              <a:rPr lang="ru-RU" altLang="zh-C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классе</a:t>
            </a:r>
            <a:endParaRPr lang="ru-RU" altLang="zh-CN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b="1" dirty="0" smtClean="0">
                <a:latin typeface="Times New Roman" pitchFamily="18" charset="0"/>
                <a:cs typeface="Times New Roman" pitchFamily="18" charset="0"/>
              </a:rPr>
              <a:t>Элементы статистики, вероятности. Комбинаторные задачи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По окончании изучения курса учащийся научится:</a:t>
            </a:r>
          </a:p>
          <a:p>
            <a:pPr marL="457200" indent="-457200"/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 использовать простейшие способы представления и анализа статистических данных;</a:t>
            </a:r>
          </a:p>
          <a:p>
            <a:pPr marL="457200" indent="-457200"/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 решать комбинаторные задачи на нахождение количества объектов или комбинаций.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i="1" dirty="0" smtClean="0">
                <a:latin typeface="Times New Roman" pitchFamily="18" charset="0"/>
                <a:cs typeface="Times New Roman" pitchFamily="18" charset="0"/>
              </a:rPr>
              <a:t>Учащийся получит возможность:</a:t>
            </a:r>
          </a:p>
          <a:p>
            <a:pPr marL="457200" indent="-457200"/>
            <a:r>
              <a:rPr lang="ru-RU" altLang="zh-CN" sz="2000" i="1" dirty="0" smtClean="0">
                <a:latin typeface="Times New Roman" pitchFamily="18" charset="0"/>
                <a:cs typeface="Times New Roman" pitchFamily="18" charset="0"/>
              </a:rPr>
              <a:t> приобрести первоначальный опыт организации сбора данных при проведении опроса общественного мнения, осуществлять их анализ, представлять результаты опроса в виде таблицы, диаграммы;</a:t>
            </a:r>
          </a:p>
          <a:p>
            <a:pPr marL="457200" indent="-457200"/>
            <a:r>
              <a:rPr lang="ru-RU" altLang="zh-CN" sz="2000" i="1" dirty="0" smtClean="0">
                <a:latin typeface="Times New Roman" pitchFamily="18" charset="0"/>
                <a:cs typeface="Times New Roman" pitchFamily="18" charset="0"/>
              </a:rPr>
              <a:t> научиться некоторым специальным приёмам решения комбинаторных задач. 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b="1" dirty="0" smtClean="0">
                <a:latin typeface="Times New Roman" pitchFamily="18" charset="0"/>
                <a:cs typeface="Times New Roman" pitchFamily="18" charset="0"/>
              </a:rPr>
              <a:t>Математика в историческом развитии 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По окончании изучения курса учащийся научится: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i="1" dirty="0" smtClean="0">
                <a:latin typeface="Times New Roman" pitchFamily="18" charset="0"/>
                <a:cs typeface="Times New Roman" pitchFamily="18" charset="0"/>
              </a:rPr>
              <a:t>Учащийся получит возможность:</a:t>
            </a:r>
          </a:p>
          <a:p>
            <a:pPr marL="457200" indent="-457200">
              <a:buFont typeface="Arial" pitchFamily="34" charset="0"/>
              <a:buNone/>
            </a:pPr>
            <a:endParaRPr lang="ru-RU" altLang="zh-CN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428605"/>
            <a:ext cx="8329642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учебного предмета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071538" y="1600200"/>
            <a:ext cx="7615262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Основные разделы и темы учебного предмета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88913"/>
            <a:ext cx="8208962" cy="6192837"/>
          </a:xfrm>
        </p:spPr>
        <p:txBody>
          <a:bodyPr/>
          <a:lstStyle/>
          <a:p>
            <a:pPr marL="457200" indent="-457200" algn="ctr">
              <a:buFont typeface="Arial" pitchFamily="34" charset="0"/>
              <a:buNone/>
            </a:pPr>
            <a:r>
              <a:rPr lang="ru-RU" altLang="zh-CN" b="1" dirty="0" smtClean="0">
                <a:latin typeface="Times New Roman" pitchFamily="18" charset="0"/>
                <a:cs typeface="Times New Roman" pitchFamily="18" charset="0"/>
              </a:rPr>
              <a:t>Содержание курса математики 5 класс.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b="1" dirty="0" smtClean="0"/>
              <a:t>Арифметика.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b="1" dirty="0" smtClean="0"/>
              <a:t>Натуральные числа.</a:t>
            </a:r>
          </a:p>
          <a:p>
            <a:pPr marL="457200" indent="-457200" algn="just"/>
            <a:r>
              <a:rPr lang="ru-RU" altLang="zh-CN" sz="2000" dirty="0" smtClean="0"/>
              <a:t>Ряд натуральных чисел. Десятичная запись натуральных чисел. Округление натуральных чисел.</a:t>
            </a:r>
          </a:p>
          <a:p>
            <a:pPr marL="457200" indent="-457200" algn="just"/>
            <a:r>
              <a:rPr lang="ru-RU" altLang="zh-CN" sz="2000" dirty="0" smtClean="0"/>
              <a:t>Координатный луч.</a:t>
            </a:r>
          </a:p>
          <a:p>
            <a:pPr marL="457200" indent="-457200" algn="just"/>
            <a:r>
              <a:rPr lang="ru-RU" altLang="zh-CN" sz="2000" dirty="0" smtClean="0"/>
              <a:t>Сравнение натуральных чисел. Сложение и вычитание натуральных чисел. Свойства сложения.</a:t>
            </a:r>
          </a:p>
          <a:p>
            <a:pPr marL="457200" indent="-457200" algn="just"/>
            <a:r>
              <a:rPr lang="ru-RU" altLang="zh-CN" sz="2000" dirty="0" smtClean="0"/>
              <a:t>Умножение и деление натуральных чисел. Свойства умножения. Деление с остатком. Степень числа с натуральным показателем. </a:t>
            </a:r>
          </a:p>
          <a:p>
            <a:pPr marL="457200" indent="-457200" algn="just"/>
            <a:r>
              <a:rPr lang="ru-RU" altLang="zh-CN" sz="2000" dirty="0" smtClean="0"/>
              <a:t>Делители и кратные натурального числа. Наибольший общий делитель. Наименьшее общее кратное. Признаки делимости на 2, на 3, на 5, на 9, на 10.</a:t>
            </a:r>
          </a:p>
          <a:p>
            <a:pPr marL="457200" indent="-457200" algn="just"/>
            <a:r>
              <a:rPr lang="ru-RU" altLang="zh-CN" sz="2000" dirty="0" smtClean="0"/>
              <a:t>Простые и составные числа. Разложение чисел на простые множители. </a:t>
            </a:r>
          </a:p>
          <a:p>
            <a:pPr marL="457200" indent="-457200"/>
            <a:r>
              <a:rPr lang="ru-RU" altLang="zh-CN" sz="2000" dirty="0" smtClean="0"/>
              <a:t>Решение текстовых задач арифметическими способами. </a:t>
            </a:r>
          </a:p>
          <a:p>
            <a:pPr marL="457200" indent="-457200">
              <a:buFont typeface="Arial" pitchFamily="34" charset="0"/>
              <a:buNone/>
            </a:pPr>
            <a:r>
              <a:rPr lang="ru-RU" altLang="zh-CN" sz="2000" b="1" dirty="0" smtClean="0"/>
              <a:t>Дроби.</a:t>
            </a:r>
          </a:p>
          <a:p>
            <a:pPr marL="457200" indent="-457200"/>
            <a:endParaRPr lang="ru-RU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208962" cy="584775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Календарно-тематическое планирование</a:t>
            </a: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323850" y="3500438"/>
            <a:ext cx="3605208" cy="1428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ученика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50825" y="1341438"/>
            <a:ext cx="3744913" cy="4319587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53255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755650" y="5661025"/>
            <a:ext cx="26098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базовая часть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4716463" y="1341438"/>
            <a:ext cx="3743325" cy="4319587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53257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859338" y="5805488"/>
            <a:ext cx="357187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вариативная часть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787900" y="1500174"/>
            <a:ext cx="367188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урока, цель урока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задание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страницы учебника, рабочей тетради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материалы к уроку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словарные слова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другое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406010"/>
            <a:ext cx="3500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928802"/>
            <a:ext cx="414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500306"/>
            <a:ext cx="56225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44" name="Group 80"/>
          <p:cNvGraphicFramePr>
            <a:graphicFrameLocks noGrp="1"/>
          </p:cNvGraphicFramePr>
          <p:nvPr/>
        </p:nvGraphicFramePr>
        <p:xfrm>
          <a:off x="0" y="620713"/>
          <a:ext cx="8929718" cy="2540477"/>
        </p:xfrm>
        <a:graphic>
          <a:graphicData uri="http://schemas.openxmlformats.org/drawingml/2006/table">
            <a:tbl>
              <a:tblPr/>
              <a:tblGrid>
                <a:gridCol w="359166"/>
                <a:gridCol w="649134"/>
                <a:gridCol w="1420560"/>
                <a:gridCol w="1428760"/>
                <a:gridCol w="1785950"/>
                <a:gridCol w="1643074"/>
                <a:gridCol w="1643074"/>
              </a:tblGrid>
              <a:tr h="647700">
                <a:tc rowSpan="3"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Характеристика</a:t>
                      </a:r>
                    </a:p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деятельности</a:t>
                      </a:r>
                    </a:p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(предметные)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 (личностные и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деятельности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УУД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975">
                <a:tc gridSpan="7"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85729"/>
            <a:ext cx="8258204" cy="107157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42910" y="1285860"/>
            <a:ext cx="8043890" cy="521497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Печатные средства обучения для учащихся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Учебно-методическая литература для учителя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Технические средства обучения и оборудование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Компьютерные и информационно-коммуникативные средства</a:t>
            </a:r>
          </a:p>
          <a:p>
            <a:endParaRPr lang="ru-RU" dirty="0"/>
          </a:p>
        </p:txBody>
      </p:sp>
      <p:pic>
        <p:nvPicPr>
          <p:cNvPr id="5" name="Picture 2" descr="C:\Users\комп№10\Pictures\школа\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812275"/>
            <a:ext cx="2286016" cy="1870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88913"/>
            <a:ext cx="8208962" cy="6669087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8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</a:p>
          <a:p>
            <a:pPr marL="457200" indent="-457200" algn="ctr">
              <a:lnSpc>
                <a:spcPct val="80000"/>
              </a:lnSpc>
              <a:buFont typeface="Arial" pitchFamily="34" charset="0"/>
              <a:buNone/>
            </a:pPr>
            <a:endParaRPr lang="ru-RU" altLang="zh-CN" sz="1400" b="1" dirty="0" smtClean="0"/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r>
              <a:rPr lang="en-US" altLang="zh-CN" sz="1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. Библиотечный фонд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УМК 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Справочные пособия, научно-популярная и историческая литература</a:t>
            </a:r>
          </a:p>
          <a:p>
            <a:pPr marL="457200" indent="-457200">
              <a:lnSpc>
                <a:spcPct val="80000"/>
              </a:lnSpc>
              <a:buNone/>
            </a:pP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r>
              <a:rPr lang="en-US" altLang="zh-CN" sz="1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. Печатные пособия</a:t>
            </a: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Таблицы по математике для 5 класса.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Портреты выдающихся деятелей математики.</a:t>
            </a:r>
          </a:p>
          <a:p>
            <a:pPr marL="457200" indent="-457200">
              <a:lnSpc>
                <a:spcPct val="80000"/>
              </a:lnSpc>
              <a:buNone/>
            </a:pPr>
            <a:endParaRPr lang="en-US" altLang="zh-CN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r>
              <a:rPr lang="en-US" altLang="zh-CN" sz="1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. Информационные средства</a:t>
            </a: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Коллекция </a:t>
            </a:r>
            <a:r>
              <a:rPr lang="ru-RU" altLang="zh-CN" sz="1400" dirty="0" err="1" smtClean="0">
                <a:latin typeface="Times New Roman" pitchFamily="18" charset="0"/>
                <a:cs typeface="Times New Roman" pitchFamily="18" charset="0"/>
              </a:rPr>
              <a:t>медиаресурсов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, электронные базы данных.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Интернет.</a:t>
            </a:r>
          </a:p>
          <a:p>
            <a:pPr marL="457200" indent="-457200">
              <a:lnSpc>
                <a:spcPct val="80000"/>
              </a:lnSpc>
              <a:buNone/>
            </a:pPr>
            <a:endParaRPr lang="en-US" altLang="zh-CN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r>
              <a:rPr lang="en-US" altLang="zh-CN" sz="14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. Экранно-звуковые пособия.</a:t>
            </a: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Видеофильмы по истории развития математики, математических идей и методов.</a:t>
            </a:r>
          </a:p>
          <a:p>
            <a:pPr marL="457200" indent="-457200">
              <a:lnSpc>
                <a:spcPct val="80000"/>
              </a:lnSpc>
              <a:buNone/>
            </a:pPr>
            <a:endParaRPr lang="en-US" altLang="zh-CN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r>
              <a:rPr lang="en-US" altLang="zh-CN" sz="1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. Технические средства обучения</a:t>
            </a: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endParaRPr lang="ru-RU" altLang="zh-CN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None/>
            </a:pPr>
            <a:r>
              <a:rPr lang="en-US" altLang="zh-CN" sz="14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altLang="zh-CN" sz="1400" b="1" dirty="0" smtClean="0">
                <a:latin typeface="Times New Roman" pitchFamily="18" charset="0"/>
                <a:cs typeface="Times New Roman" pitchFamily="18" charset="0"/>
              </a:rPr>
              <a:t>. Учебно-практическая и учебно-лабораторное оборудование</a:t>
            </a:r>
            <a:endParaRPr lang="ru-RU" altLang="zh-CN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Доска магнитная с координатной сеткой.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Набор цифр, букв, знаков для средней школы (магнитный).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Наборы «Части целого на круге», «Простые дроби».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Набор геометрических тел (демонстрационный и раздаточный).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Модель единицы объема.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Комплект чертёжных инструментов (классных и раздаточных): линейка, транспортир, угольник (30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, 60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),  угольник (45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, 45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), циркуль.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zh-CN" sz="1400" dirty="0" smtClean="0">
                <a:latin typeface="Times New Roman" pitchFamily="18" charset="0"/>
                <a:cs typeface="Times New Roman" pitchFamily="18" charset="0"/>
              </a:rPr>
              <a:t> Наборы для моделирования (цветная бумага, картон, калька, клей, ножницы, пластилин).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Box 1"/>
          <p:cNvSpPr txBox="1">
            <a:spLocks noChangeArrowheads="1"/>
          </p:cNvSpPr>
          <p:nvPr/>
        </p:nvSpPr>
        <p:spPr bwMode="auto">
          <a:xfrm>
            <a:off x="714375" y="333375"/>
            <a:ext cx="789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  утверждения рабочей программы</a:t>
            </a:r>
          </a:p>
        </p:txBody>
      </p:sp>
      <p:sp>
        <p:nvSpPr>
          <p:cNvPr id="112643" name="TextBox 2"/>
          <p:cNvSpPr txBox="1">
            <a:spLocks noChangeArrowheads="1"/>
          </p:cNvSpPr>
          <p:nvPr/>
        </p:nvSpPr>
        <p:spPr bwMode="auto">
          <a:xfrm>
            <a:off x="539750" y="1557338"/>
            <a:ext cx="807243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just">
              <a:buClr>
                <a:srgbClr val="C00000"/>
              </a:buCl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Рассматривается  на методическом  объединении или на научно-методическом совете (см. Устав). Решение ШМО или НМС оформляется протоколом. Возможна предварительная внешняя экспертиза (добровольно, по желанию школы).</a:t>
            </a:r>
          </a:p>
          <a:p>
            <a:pPr algn="just">
              <a:buClr>
                <a:srgbClr val="C00000"/>
              </a:buClr>
              <a:defRPr/>
            </a:pP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Срок: май-июнь</a:t>
            </a:r>
          </a:p>
          <a:p>
            <a:pPr algn="just">
              <a:buClr>
                <a:srgbClr val="C00000"/>
              </a:buClr>
              <a:buFont typeface="Impact" pitchFamily="34" charset="0"/>
              <a:buAutoNum type="arabicPeriod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Директором школы издается приказ об утверждении  каждой учебной  программы. На каждой программе должна быть отметка о принятии  программы  ШМО или НМС, результаты экспертизы (если была), отметка  директора школы об утверждении  программы (дата и номер приказа). </a:t>
            </a:r>
          </a:p>
          <a:p>
            <a:pPr algn="just">
              <a:buClr>
                <a:srgbClr val="C00000"/>
              </a:buClr>
              <a:defRPr/>
            </a:pP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Срок: до 31 августа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экземпляр учебных программ являются  частью ООП и находится у администрации в соответствии с номенклатурой дел.  Второй экземпляр у педагога.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Пергамент"/>
          <p:cNvSpPr>
            <a:spLocks noGrp="1" noChangeArrowheads="1"/>
          </p:cNvSpPr>
          <p:nvPr>
            <p:ph idx="4294967295"/>
          </p:nvPr>
        </p:nvSpPr>
        <p:spPr bwMode="auto">
          <a:xfrm>
            <a:off x="642910" y="357166"/>
            <a:ext cx="8229600" cy="5649912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</a:t>
            </a:r>
            <a:r>
              <a:rPr lang="ru-RU" alt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является локальным нормативным актом: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подлежит экспертизе на школьном методическом объединении;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подлежит экспертизе заместителя директора по УВР;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подлежит утверждению директором ОУ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Оформление рабочей программы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Программа должна быть отпечатана на компьютере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оформляется в  редакторе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WORD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Шрифт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Кегль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Межстрочечный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интервал-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одинарный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Переносы в тексте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ставятся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Выравнивание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ширине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Листы формата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А4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вставляются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текст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5762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Исходные документы для составления рабочих программ учебных курсов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 РФ «Об образовании»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примерная программа основного общего образования, созданная на основе ФГОС ОО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базисный учебный план общеобразовательного учреждения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Федеральный перечень учебников, утвержденных, рекомендованных (допущенных) к использованию в образовательном процессе в образовательных учреждениях, реализующих программы общего образования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 к оснащению образовательного процесса в соответствии с содержательным наполнением учебных предметов (ФГОС ОО)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850900" y="4225925"/>
            <a:ext cx="1582738" cy="226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39498" dir="2700000" algn="ctr" rotWithShape="0">
              <a:srgbClr val="333333">
                <a:alpha val="65018"/>
              </a:srgbClr>
            </a:outerShdw>
          </a:effec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lum bright="-10000" contrast="40000"/>
          </a:blip>
          <a:srcRect/>
          <a:stretch>
            <a:fillRect/>
          </a:stretch>
        </p:blipFill>
        <p:spPr bwMode="auto">
          <a:xfrm>
            <a:off x="2525713" y="3836988"/>
            <a:ext cx="1541462" cy="232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39498" dir="2700000" algn="ctr" rotWithShape="0">
              <a:srgbClr val="333333">
                <a:alpha val="65018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1357298"/>
            <a:ext cx="1574800" cy="244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39498" dir="2700000" algn="ctr" rotWithShape="0">
              <a:srgbClr val="333333">
                <a:alpha val="65018"/>
              </a:srgbClr>
            </a:outerShdw>
          </a:effec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1447800"/>
            <a:ext cx="1547813" cy="227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07933" dir="2700000" algn="ctr" rotWithShape="0">
              <a:srgbClr val="000000">
                <a:alpha val="50026"/>
              </a:srgbClr>
            </a:outerShdw>
          </a:effec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>
            <a:lum bright="-10000" contrast="40000"/>
          </a:blip>
          <a:srcRect/>
          <a:stretch>
            <a:fillRect/>
          </a:stretch>
        </p:blipFill>
        <p:spPr bwMode="auto">
          <a:xfrm>
            <a:off x="4516438" y="3765550"/>
            <a:ext cx="1466850" cy="219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39498" dir="2700000" algn="ctr" rotWithShape="0">
              <a:srgbClr val="333333">
                <a:alpha val="65018"/>
              </a:srgbClr>
            </a:outerShdw>
          </a:effec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8">
            <a:lum bright="-10000" contrast="40000"/>
          </a:blip>
          <a:srcRect/>
          <a:stretch>
            <a:fillRect/>
          </a:stretch>
        </p:blipFill>
        <p:spPr bwMode="auto">
          <a:xfrm>
            <a:off x="6413500" y="4103688"/>
            <a:ext cx="1455738" cy="220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39498" dir="2700000" algn="ctr" rotWithShape="0">
              <a:srgbClr val="333333">
                <a:alpha val="65018"/>
              </a:srgbClr>
            </a:outerShdw>
          </a:effectLst>
        </p:spPr>
      </p:pic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0" y="228600"/>
            <a:ext cx="853440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ru-RU" sz="3600" b="1" dirty="0">
                <a:solidFill>
                  <a:srgbClr val="FF0000"/>
                </a:solidFill>
                <a:cs typeface="Arial" pitchFamily="34" charset="0"/>
              </a:rPr>
              <a:t>Материалы, обеспечивающие </a:t>
            </a:r>
          </a:p>
          <a:p>
            <a:pPr algn="ct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ru-RU" sz="3600" b="1" dirty="0">
                <a:solidFill>
                  <a:srgbClr val="FF0000"/>
                </a:solidFill>
                <a:cs typeface="Arial" pitchFamily="34" charset="0"/>
              </a:rPr>
              <a:t>реализацию стандарта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743325" y="6488113"/>
            <a:ext cx="14700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ФГОС   НОО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Рабочая программа </a:t>
            </a:r>
            <a:r>
              <a:rPr lang="ru-RU" dirty="0" smtClean="0"/>
              <a:t>составляется на учебный год  или на ступень обучения( начальное, основное общее, среднее полное образование).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Рабочая программа </a:t>
            </a:r>
            <a:r>
              <a:rPr lang="ru-RU" dirty="0" smtClean="0"/>
              <a:t>разрабатывается группой учителей или учителем индивидуально в соответствии с требованиями.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Рабочии программы</a:t>
            </a:r>
            <a:r>
              <a:rPr lang="ru-RU" b="1" dirty="0" smtClean="0"/>
              <a:t> </a:t>
            </a:r>
            <a:r>
              <a:rPr lang="ru-RU" dirty="0" smtClean="0"/>
              <a:t>оформляются соответственно разработанному положению общеобразовательного учреждения.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428860" y="500042"/>
            <a:ext cx="3714776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Рабочая   программа  ?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16557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плюсы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5651500" y="1773238"/>
            <a:ext cx="19431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минусы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3455987" cy="2051050"/>
          </a:xfrm>
          <a:prstGeom prst="rect">
            <a:avLst/>
          </a:prstGeom>
          <a:noFill/>
          <a:ln w="9525">
            <a:solidFill>
              <a:srgbClr val="BBE0E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20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ru-RU" sz="3200">
                <a:latin typeface="Arial" pitchFamily="34" charset="0"/>
              </a:rPr>
              <a:t>Позволяет прогнозировать  пути достижения результата</a:t>
            </a:r>
            <a:endParaRPr lang="ru-RU" sz="4000">
              <a:latin typeface="Arial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48263" y="2565400"/>
            <a:ext cx="3024187" cy="1563688"/>
          </a:xfrm>
          <a:prstGeom prst="rect">
            <a:avLst/>
          </a:prstGeom>
          <a:noFill/>
          <a:ln w="9525">
            <a:solidFill>
              <a:srgbClr val="BBE0E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200">
                <a:latin typeface="Arial" pitchFamily="34" charset="0"/>
              </a:rPr>
              <a:t>Отнимает много времени и сил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СТРУКТУРА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   РАБОЧЕЙ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           ПРОГРАММЫ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C:\Users\комп№10\Pictures\школа\shkolnye_kartinki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643314"/>
            <a:ext cx="2228850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2"/>
          <p:cNvSpPr txBox="1">
            <a:spLocks noChangeArrowheads="1"/>
          </p:cNvSpPr>
          <p:nvPr/>
        </p:nvSpPr>
        <p:spPr bwMode="auto">
          <a:xfrm>
            <a:off x="309563" y="142852"/>
            <a:ext cx="8294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   рабочей учебной программы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25913" y="90488"/>
            <a:ext cx="725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just">
              <a:buFontTx/>
              <a:buChar char="•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1200"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676" name="Прямоугольник 8"/>
          <p:cNvSpPr>
            <a:spLocks noChangeArrowheads="1"/>
          </p:cNvSpPr>
          <p:nvPr/>
        </p:nvSpPr>
        <p:spPr bwMode="auto">
          <a:xfrm>
            <a:off x="0" y="642918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tabLst>
                <a:tab pos="450850" algn="l"/>
                <a:tab pos="815975" algn="l"/>
                <a:tab pos="2163763" algn="l"/>
                <a:tab pos="4833938" algn="l"/>
              </a:tabLst>
            </a:pPr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записка, в которой конкретизируются общие цели ООО с учетом специфики учебного предмета, курса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Общая характеристика учебного предмета, курса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ценностных ориентиров содержания учебного предмета 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предмета, курса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учебного предмета, курса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 обучающихся</a:t>
            </a:r>
          </a:p>
          <a:p>
            <a:pPr marL="342900" indent="-342900" algn="just" eaLnBrk="0" hangingPunct="0">
              <a:buClr>
                <a:srgbClr val="C00000"/>
              </a:buClr>
              <a:buFont typeface="Wingdings" pitchFamily="2" charset="2"/>
              <a:buChar char="q"/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Описание материально-технического,  информационного обеспечения образовательного процесса</a:t>
            </a:r>
          </a:p>
          <a:p>
            <a:pPr marL="342900" indent="-342900" algn="just" eaLnBrk="0" hangingPunct="0">
              <a:buClr>
                <a:srgbClr val="C00000"/>
              </a:buClr>
              <a:tabLst>
                <a:tab pos="450850" algn="l"/>
                <a:tab pos="815975" algn="l"/>
                <a:tab pos="2163763" algn="l"/>
                <a:tab pos="4833938" algn="l"/>
              </a:tabLst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eaLnBrk="0" hangingPunct="0">
              <a:tabLst>
                <a:tab pos="450850" algn="l"/>
                <a:tab pos="815975" algn="l"/>
                <a:tab pos="2163763" algn="l"/>
                <a:tab pos="4833938" algn="l"/>
              </a:tabLst>
            </a:pPr>
            <a:r>
              <a:rPr lang="ru-RU" sz="1600" dirty="0"/>
              <a:t>		</a:t>
            </a:r>
            <a:endParaRPr lang="ru-RU" sz="16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1433</Words>
  <Application>Microsoft Office PowerPoint</Application>
  <PresentationFormat>Экран (4:3)</PresentationFormat>
  <Paragraphs>280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Рабочая  программа  педагога     Зачем?   Что?   Как?</vt:lpstr>
      <vt:lpstr>Слайд 2</vt:lpstr>
      <vt:lpstr>Слайд 3</vt:lpstr>
      <vt:lpstr>Исходные документы для составления рабочих программ учебных курсов </vt:lpstr>
      <vt:lpstr>Слайд 5</vt:lpstr>
      <vt:lpstr>Слайд 6</vt:lpstr>
      <vt:lpstr>Слайд 7</vt:lpstr>
      <vt:lpstr>Слайд 8</vt:lpstr>
      <vt:lpstr>Слайд 9</vt:lpstr>
      <vt:lpstr> Структура   учебной  рабочей программы  учителя </vt:lpstr>
      <vt:lpstr>Слайд 11</vt:lpstr>
      <vt:lpstr>Слайд 12</vt:lpstr>
      <vt:lpstr>Содержание пояснительной записки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Планируемы результаты обучения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Оформление рабочей программы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программа педагога</dc:title>
  <dc:creator>комп№10</dc:creator>
  <cp:lastModifiedBy>Пользователь</cp:lastModifiedBy>
  <cp:revision>72</cp:revision>
  <dcterms:created xsi:type="dcterms:W3CDTF">2013-08-05T06:43:24Z</dcterms:created>
  <dcterms:modified xsi:type="dcterms:W3CDTF">2014-05-07T01:58:13Z</dcterms:modified>
</cp:coreProperties>
</file>