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3" r:id="rId7"/>
    <p:sldId id="267" r:id="rId8"/>
    <p:sldId id="266" r:id="rId9"/>
    <p:sldId id="265" r:id="rId10"/>
    <p:sldId id="264" r:id="rId11"/>
    <p:sldId id="260" r:id="rId12"/>
    <p:sldId id="262" r:id="rId13"/>
    <p:sldId id="261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94" d="100"/>
          <a:sy n="94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9A01F07-B5E1-4027-B3B0-0C5ACB4CCC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AEFDC-22AE-4903-B794-2BC63ACDB2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5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B9DFD-C1C9-4F30-8D5E-0A9C4F020E8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73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F0931A-F236-41A2-82DE-4B5B3DFC42B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5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CBE509-EF66-42B4-92D0-2331F22AA4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49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46D7E-7040-4EA3-8389-716CF36236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85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D14E7-E3B4-4DF9-923B-18DAE36AC7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78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21F6D7-1155-4740-916E-328419932F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0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0525C-C231-4BF6-96C0-5C5BC132B2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48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1CA198-E8E2-4CC5-B5AA-6CA4C574B7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9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001DBB-7254-4671-810E-2F54D9CA2C9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07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/>
                <a:r>
                  <a:rPr lang="ru-RU" altLang="ru-RU" sz="2400"/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alt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18B0B34-935A-490C-85DF-09A35B63739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420888"/>
            <a:ext cx="7772400" cy="1224136"/>
          </a:xfrm>
        </p:spPr>
        <p:txBody>
          <a:bodyPr/>
          <a:lstStyle/>
          <a:p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«</a:t>
            </a:r>
            <a:r>
              <a:rPr lang="ru-RU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fruit</a:t>
            </a:r>
            <a:r>
              <a:rPr lang="ru-RU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" </a:t>
            </a:r>
            <a:r>
              <a:rPr lang="ru-RU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  </a:t>
            </a:r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idioms </a:t>
            </a:r>
            <a:r>
              <a:rPr lang="ru-RU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ru-RU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n-US" sz="8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en-US" sz="8800" dirty="0">
                <a:solidFill>
                  <a:schemeClr val="tx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English</a:t>
            </a:r>
            <a:endParaRPr lang="ru-RU" sz="8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95936" y="5445224"/>
            <a:ext cx="4680520" cy="864096"/>
          </a:xfrm>
        </p:spPr>
        <p:txBody>
          <a:bodyPr/>
          <a:lstStyle/>
          <a:p>
            <a:r>
              <a:rPr lang="ru-RU" sz="2400" dirty="0" smtClean="0"/>
              <a:t>Подготовила учитель английского языка Шевченко Е.Н.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3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531440"/>
            <a:ext cx="77724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800" dirty="0" err="1">
                <a:solidFill>
                  <a:srgbClr val="FFFF00"/>
                </a:solidFill>
              </a:rPr>
              <a:t>Go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bananas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-</a:t>
            </a:r>
            <a:r>
              <a:rPr lang="ru-RU" dirty="0" smtClean="0"/>
              <a:t>«</a:t>
            </a:r>
            <a:r>
              <a:rPr lang="ru-RU" dirty="0"/>
              <a:t>пойти </a:t>
            </a:r>
            <a:r>
              <a:rPr lang="ru-RU" dirty="0" smtClean="0"/>
              <a:t>бананами»</a:t>
            </a:r>
            <a:r>
              <a:rPr lang="en-US" dirty="0" smtClean="0"/>
              <a:t>-</a:t>
            </a:r>
            <a:r>
              <a:rPr lang="ru-RU" dirty="0" smtClean="0"/>
              <a:t>слегка </a:t>
            </a:r>
            <a:r>
              <a:rPr lang="ru-RU" dirty="0"/>
              <a:t>сойти с ума, «</a:t>
            </a:r>
            <a:r>
              <a:rPr lang="ru-RU" dirty="0" err="1"/>
              <a:t>cпятить</a:t>
            </a:r>
            <a:r>
              <a:rPr lang="ru-RU" dirty="0"/>
              <a:t>», потерять контроль над собой. Это сленговое выражение используется только в неформальной речи.</a:t>
            </a:r>
          </a:p>
          <a:p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mother</a:t>
            </a:r>
            <a:r>
              <a:rPr lang="ru-RU" dirty="0"/>
              <a:t> </a:t>
            </a:r>
            <a:r>
              <a:rPr lang="ru-RU" dirty="0" err="1"/>
              <a:t>will</a:t>
            </a:r>
            <a:r>
              <a:rPr lang="ru-RU" dirty="0"/>
              <a:t> 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bananas</a:t>
            </a:r>
            <a:r>
              <a:rPr lang="ru-RU" dirty="0"/>
              <a:t> </a:t>
            </a:r>
            <a:r>
              <a:rPr lang="ru-RU" dirty="0" err="1"/>
              <a:t>if</a:t>
            </a:r>
            <a:r>
              <a:rPr lang="ru-RU" dirty="0"/>
              <a:t> </a:t>
            </a:r>
            <a:r>
              <a:rPr lang="ru-RU" dirty="0" err="1"/>
              <a:t>she</a:t>
            </a:r>
            <a:r>
              <a:rPr lang="ru-RU" dirty="0"/>
              <a:t> </a:t>
            </a:r>
            <a:r>
              <a:rPr lang="ru-RU" dirty="0" err="1"/>
              <a:t>sees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 smtClean="0"/>
              <a:t>dress</a:t>
            </a:r>
            <a:r>
              <a:rPr lang="ru-RU" dirty="0" smtClean="0"/>
              <a:t>!</a:t>
            </a:r>
            <a:r>
              <a:rPr lang="en-US" dirty="0" smtClean="0"/>
              <a:t>  - </a:t>
            </a:r>
            <a:r>
              <a:rPr lang="ru-RU" dirty="0" smtClean="0"/>
              <a:t>Твоя </a:t>
            </a:r>
            <a:r>
              <a:rPr lang="ru-RU" dirty="0"/>
              <a:t>мать сойдет с ума, если увидит тебя в этом платье.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56" y="460701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14838"/>
            <a:ext cx="2246740" cy="19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14838"/>
            <a:ext cx="24479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89127"/>
            <a:ext cx="7772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554732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Play gooseberry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играть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крыжовник»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сопровождать влюбленную парочку «для приличия», быть третьим лишним.</a:t>
            </a:r>
          </a:p>
          <a:p>
            <a:r>
              <a:rPr lang="en-US" dirty="0"/>
              <a:t>I’ll not come with you two. I don’t want to play </a:t>
            </a:r>
            <a:r>
              <a:rPr lang="en-US" dirty="0" smtClean="0"/>
              <a:t>gooseberry.- </a:t>
            </a:r>
            <a:r>
              <a:rPr lang="ru-RU" dirty="0" smtClean="0"/>
              <a:t>Я </a:t>
            </a:r>
            <a:r>
              <a:rPr lang="ru-RU" dirty="0"/>
              <a:t>не пойду с вами двумя. Не хочу быть третьим лишним.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3647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56" y="4293096"/>
            <a:ext cx="25241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5327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459432"/>
            <a:ext cx="777240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83264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To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buy</a:t>
            </a:r>
            <a:r>
              <a:rPr lang="ru-RU" sz="4800" dirty="0">
                <a:solidFill>
                  <a:srgbClr val="FFFF00"/>
                </a:solidFill>
              </a:rPr>
              <a:t> a </a:t>
            </a:r>
            <a:r>
              <a:rPr lang="ru-RU" sz="4800" dirty="0" err="1">
                <a:solidFill>
                  <a:srgbClr val="FFFF00"/>
                </a:solidFill>
              </a:rPr>
              <a:t>lemon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- </a:t>
            </a:r>
            <a:r>
              <a:rPr lang="ru-RU" dirty="0" smtClean="0">
                <a:solidFill>
                  <a:srgbClr val="66FF33"/>
                </a:solidFill>
              </a:rPr>
              <a:t>«</a:t>
            </a:r>
            <a:r>
              <a:rPr lang="ru-RU" dirty="0">
                <a:solidFill>
                  <a:srgbClr val="66FF33"/>
                </a:solidFill>
              </a:rPr>
              <a:t>купить лимон</a:t>
            </a:r>
            <a:r>
              <a:rPr lang="ru-RU" dirty="0" smtClean="0">
                <a:solidFill>
                  <a:srgbClr val="66FF33"/>
                </a:solidFill>
              </a:rPr>
              <a:t>» </a:t>
            </a:r>
            <a:r>
              <a:rPr lang="ru-RU" dirty="0">
                <a:solidFill>
                  <a:srgbClr val="66FF33"/>
                </a:solidFill>
              </a:rPr>
              <a:t>– неудачная покупка; приобретение постоянно ломается, выходит из строя (в основном, </a:t>
            </a:r>
            <a:r>
              <a:rPr lang="ru-RU" dirty="0" smtClean="0">
                <a:solidFill>
                  <a:srgbClr val="66FF33"/>
                </a:solidFill>
              </a:rPr>
              <a:t>при </a:t>
            </a:r>
            <a:r>
              <a:rPr lang="ru-RU" dirty="0">
                <a:solidFill>
                  <a:srgbClr val="66FF33"/>
                </a:solidFill>
              </a:rPr>
              <a:t>упоминании про транспортные средства).</a:t>
            </a:r>
          </a:p>
          <a:p>
            <a:r>
              <a:rPr lang="ru-RU" sz="2800" dirty="0" err="1"/>
              <a:t>That</a:t>
            </a:r>
            <a:r>
              <a:rPr lang="ru-RU" sz="2800" dirty="0"/>
              <a:t> </a:t>
            </a:r>
            <a:r>
              <a:rPr lang="ru-RU" sz="2800" dirty="0" err="1"/>
              <a:t>car</a:t>
            </a:r>
            <a:r>
              <a:rPr lang="ru-RU" sz="2800" dirty="0"/>
              <a:t> I </a:t>
            </a:r>
            <a:r>
              <a:rPr lang="ru-RU" sz="2800" dirty="0" err="1"/>
              <a:t>bought</a:t>
            </a:r>
            <a:r>
              <a:rPr lang="ru-RU" sz="2800" dirty="0"/>
              <a:t> </a:t>
            </a:r>
            <a:r>
              <a:rPr lang="ru-RU" sz="2800" dirty="0" err="1"/>
              <a:t>was</a:t>
            </a:r>
            <a:r>
              <a:rPr lang="ru-RU" sz="2800" dirty="0"/>
              <a:t> a </a:t>
            </a:r>
            <a:r>
              <a:rPr lang="ru-RU" sz="2800" dirty="0" err="1"/>
              <a:t>real</a:t>
            </a:r>
            <a:r>
              <a:rPr lang="ru-RU" sz="2800" dirty="0"/>
              <a:t> </a:t>
            </a:r>
            <a:r>
              <a:rPr lang="ru-RU" sz="2800" dirty="0" err="1"/>
              <a:t>lemon</a:t>
            </a:r>
            <a:r>
              <a:rPr lang="ru-RU" sz="2800" dirty="0"/>
              <a:t>. </a:t>
            </a:r>
            <a:r>
              <a:rPr lang="ru-RU" sz="2800" dirty="0" err="1"/>
              <a:t>It</a:t>
            </a:r>
            <a:r>
              <a:rPr lang="ru-RU" sz="2800" dirty="0"/>
              <a:t> </a:t>
            </a:r>
            <a:r>
              <a:rPr lang="ru-RU" sz="2800" dirty="0" err="1"/>
              <a:t>broke</a:t>
            </a:r>
            <a:r>
              <a:rPr lang="ru-RU" sz="2800" dirty="0"/>
              <a:t> </a:t>
            </a:r>
            <a:r>
              <a:rPr lang="ru-RU" sz="2800" dirty="0" err="1"/>
              <a:t>down</a:t>
            </a:r>
            <a:r>
              <a:rPr lang="ru-RU" sz="2800" dirty="0"/>
              <a:t> a </a:t>
            </a:r>
            <a:r>
              <a:rPr lang="ru-RU" sz="2800" dirty="0" err="1"/>
              <a:t>week</a:t>
            </a:r>
            <a:r>
              <a:rPr lang="ru-RU" sz="2800" dirty="0"/>
              <a:t> </a:t>
            </a:r>
            <a:r>
              <a:rPr lang="ru-RU" sz="2800" dirty="0" err="1"/>
              <a:t>after</a:t>
            </a:r>
            <a:r>
              <a:rPr lang="ru-RU" sz="2800" dirty="0"/>
              <a:t> I </a:t>
            </a:r>
            <a:r>
              <a:rPr lang="ru-RU" sz="2800" dirty="0" err="1"/>
              <a:t>bought</a:t>
            </a:r>
            <a:r>
              <a:rPr lang="ru-RU" sz="2800" dirty="0"/>
              <a:t> </a:t>
            </a:r>
            <a:r>
              <a:rPr lang="ru-RU" sz="2800" dirty="0" err="1" smtClean="0"/>
              <a:t>it</a:t>
            </a:r>
            <a:r>
              <a:rPr lang="ru-RU" sz="2800" dirty="0" smtClean="0"/>
              <a:t>.</a:t>
            </a:r>
            <a:r>
              <a:rPr lang="en-US" sz="2800" dirty="0" smtClean="0"/>
              <a:t>- </a:t>
            </a:r>
            <a:r>
              <a:rPr lang="ru-RU" sz="2800" dirty="0" smtClean="0"/>
              <a:t>Та </a:t>
            </a:r>
            <a:r>
              <a:rPr lang="ru-RU" sz="2800" dirty="0"/>
              <a:t>машина, которую я купил, действительно неудачное приобретение. Она поломалась через неделю после того, как я ее купил.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70567"/>
            <a:ext cx="2376264" cy="158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70568"/>
            <a:ext cx="2524125" cy="158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5" y="4902392"/>
            <a:ext cx="2696973" cy="16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15416"/>
            <a:ext cx="7772400" cy="315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83264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Plum </a:t>
            </a:r>
            <a:r>
              <a:rPr lang="en-US" sz="4800" dirty="0">
                <a:solidFill>
                  <a:srgbClr val="FFFF00"/>
                </a:solidFill>
              </a:rPr>
              <a:t>job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FF"/>
                </a:solidFill>
              </a:rPr>
              <a:t>-</a:t>
            </a:r>
            <a:r>
              <a:rPr lang="en-US" sz="3600" dirty="0" smtClean="0">
                <a:solidFill>
                  <a:srgbClr val="00FFFF"/>
                </a:solidFill>
              </a:rPr>
              <a:t> «</a:t>
            </a:r>
            <a:r>
              <a:rPr lang="ru-RU" sz="3600" dirty="0">
                <a:solidFill>
                  <a:srgbClr val="00FFFF"/>
                </a:solidFill>
              </a:rPr>
              <a:t>сливовая работа</a:t>
            </a:r>
            <a:r>
              <a:rPr lang="ru-RU" sz="3600" dirty="0" smtClean="0">
                <a:solidFill>
                  <a:srgbClr val="00FFFF"/>
                </a:solidFill>
              </a:rPr>
              <a:t>» </a:t>
            </a:r>
            <a:r>
              <a:rPr lang="ru-RU" sz="3600" dirty="0">
                <a:solidFill>
                  <a:srgbClr val="00FFFF"/>
                </a:solidFill>
              </a:rPr>
              <a:t>– лучшая, высокооплачиваемая работа, удачный вариант.</a:t>
            </a:r>
          </a:p>
          <a:p>
            <a:r>
              <a:rPr lang="en-US" dirty="0"/>
              <a:t>He is very lucky to have got a plum job in New </a:t>
            </a:r>
            <a:r>
              <a:rPr lang="en-US" dirty="0" smtClean="0"/>
              <a:t>York. - </a:t>
            </a:r>
            <a:r>
              <a:rPr lang="ru-RU" dirty="0" smtClean="0"/>
              <a:t>Он </a:t>
            </a:r>
            <a:r>
              <a:rPr lang="ru-RU" dirty="0"/>
              <a:t>удачно получил отличную работу в Нью-Йорке.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5" y="4509120"/>
            <a:ext cx="2537859" cy="19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08" y="4149080"/>
            <a:ext cx="3100433" cy="226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65" y="4774214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531440"/>
            <a:ext cx="77724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76064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apple </a:t>
            </a:r>
            <a:r>
              <a:rPr lang="en-US" sz="4800" dirty="0">
                <a:solidFill>
                  <a:srgbClr val="FFFF00"/>
                </a:solidFill>
              </a:rPr>
              <a:t>of someone’s eye </a:t>
            </a:r>
            <a:r>
              <a:rPr lang="en-US" dirty="0"/>
              <a:t>– </a:t>
            </a:r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объект </a:t>
            </a:r>
            <a:r>
              <a:rPr lang="ru-RU" sz="3600" dirty="0"/>
              <a:t>привязанности или отношения человека; </a:t>
            </a:r>
            <a:r>
              <a:rPr lang="ru-RU" sz="3600" dirty="0" smtClean="0"/>
              <a:t>очень  обожаемый  </a:t>
            </a:r>
            <a:r>
              <a:rPr lang="ru-RU" sz="3600" dirty="0"/>
              <a:t>человек или вещь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06952"/>
            <a:ext cx="3163878" cy="16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40" y="4229844"/>
            <a:ext cx="152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25144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0" y="2708920"/>
            <a:ext cx="31450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192131"/>
            <a:ext cx="2161060" cy="14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67" y="2564904"/>
            <a:ext cx="1795546" cy="17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87424"/>
            <a:ext cx="7772400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331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T H A N K    Y O U   </a:t>
            </a:r>
          </a:p>
          <a:p>
            <a:pPr marL="0" indent="0" algn="ctr">
              <a:buNone/>
            </a:pPr>
            <a:r>
              <a:rPr lang="en-US" sz="5400" b="1" dirty="0" smtClean="0"/>
              <a:t>F O R   </a:t>
            </a:r>
          </a:p>
          <a:p>
            <a:pPr marL="0" indent="0" algn="ctr">
              <a:buNone/>
            </a:pPr>
            <a:r>
              <a:rPr lang="en-US" sz="5400" b="1" dirty="0" smtClean="0"/>
              <a:t>A T </a:t>
            </a:r>
            <a:r>
              <a:rPr lang="en-US" sz="5400" b="1" dirty="0" err="1" smtClean="0"/>
              <a:t>T</a:t>
            </a:r>
            <a:r>
              <a:rPr lang="en-US" sz="5400" b="1" dirty="0" smtClean="0"/>
              <a:t> E N T I O N !</a:t>
            </a:r>
            <a:endParaRPr lang="ru-RU" sz="5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759968" cy="18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00" y="414908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2" y="413003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9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459432"/>
            <a:ext cx="7772400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64704"/>
            <a:ext cx="7630616" cy="504056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An idiom </a:t>
            </a:r>
            <a:r>
              <a:rPr lang="en-US" dirty="0"/>
              <a:t>is a word, </a:t>
            </a:r>
            <a:r>
              <a:rPr lang="en-US" dirty="0" smtClean="0"/>
              <a:t> a phrase</a:t>
            </a:r>
            <a:r>
              <a:rPr lang="en-US" dirty="0"/>
              <a:t>, or </a:t>
            </a:r>
            <a:r>
              <a:rPr lang="en-US" dirty="0" smtClean="0"/>
              <a:t> an expression </a:t>
            </a:r>
            <a:r>
              <a:rPr lang="en-US" dirty="0"/>
              <a:t>that cannot be taken literally because the meaning is figurative. Idioms are a form of </a:t>
            </a:r>
            <a:r>
              <a:rPr lang="en-US" dirty="0" smtClean="0"/>
              <a:t> the expression </a:t>
            </a:r>
            <a:r>
              <a:rPr lang="en-US" dirty="0"/>
              <a:t>peculiar to a language. The English language has many idioms that mention food. </a:t>
            </a:r>
            <a:r>
              <a:rPr lang="en-US" dirty="0" smtClean="0"/>
              <a:t>In this presentation you can see the definitions </a:t>
            </a:r>
            <a:r>
              <a:rPr lang="en-US" dirty="0"/>
              <a:t>of some common English idioms </a:t>
            </a:r>
            <a:r>
              <a:rPr lang="en-US" dirty="0" smtClean="0"/>
              <a:t>that </a:t>
            </a:r>
            <a:r>
              <a:rPr lang="en-US" dirty="0"/>
              <a:t>include </a:t>
            </a:r>
            <a:r>
              <a:rPr lang="en-US" dirty="0" smtClean="0"/>
              <a:t>fruit, berries  and vegetables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96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04856" cy="936104"/>
          </a:xfrm>
        </p:spPr>
        <p:txBody>
          <a:bodyPr/>
          <a:lstStyle/>
          <a:p>
            <a:pPr lvl="0"/>
            <a:r>
              <a:rPr lang="en-US" sz="2400" kern="1200" dirty="0">
                <a:solidFill>
                  <a:srgbClr val="FFFFFF"/>
                </a:solidFill>
                <a:effectLst/>
                <a:latin typeface="Times New Roman" pitchFamily="18" charset="0"/>
                <a:ea typeface="+mn-ea"/>
                <a:cs typeface="+mn-cs"/>
              </a:rPr>
              <a:t>Each nationality  has its own  history, traditions,  culture . Therefore such various idioms can be met in different languages of the world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ru-RU" sz="3200" kern="1200" dirty="0">
                <a:solidFill>
                  <a:srgbClr val="FFFFFF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3200" kern="1200" dirty="0">
                <a:solidFill>
                  <a:srgbClr val="FFFFFF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5040560" cy="374712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  </a:t>
            </a:r>
            <a:r>
              <a:rPr lang="ru-RU" sz="4800" dirty="0" err="1" smtClean="0">
                <a:solidFill>
                  <a:srgbClr val="FFFF00"/>
                </a:solidFill>
              </a:rPr>
              <a:t>bear</a:t>
            </a:r>
            <a:r>
              <a:rPr lang="ru-RU" sz="4800" dirty="0" smtClean="0">
                <a:solidFill>
                  <a:srgbClr val="FFFF00"/>
                </a:solidFill>
              </a:rPr>
              <a:t>  </a:t>
            </a:r>
            <a:r>
              <a:rPr lang="ru-RU" sz="4800" dirty="0" err="1" smtClean="0">
                <a:solidFill>
                  <a:srgbClr val="FFFF00"/>
                </a:solidFill>
              </a:rPr>
              <a:t>fruit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- </a:t>
            </a:r>
            <a:r>
              <a:rPr lang="ru-RU" dirty="0" smtClean="0"/>
              <a:t>     </a:t>
            </a:r>
            <a:r>
              <a:rPr lang="ru-RU" sz="4000" dirty="0" smtClean="0">
                <a:solidFill>
                  <a:srgbClr val="FF0000"/>
                </a:solidFill>
              </a:rPr>
              <a:t>приносить плоды: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dirty="0"/>
              <a:t>I </a:t>
            </a:r>
            <a:r>
              <a:rPr lang="ru-RU" dirty="0" err="1"/>
              <a:t>hope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plan</a:t>
            </a:r>
            <a:r>
              <a:rPr lang="ru-RU" dirty="0"/>
              <a:t> </a:t>
            </a:r>
            <a:r>
              <a:rPr lang="en-US" dirty="0" smtClean="0"/>
              <a:t> will </a:t>
            </a:r>
            <a:r>
              <a:rPr lang="ru-RU" dirty="0" err="1" smtClean="0"/>
              <a:t>bear</a:t>
            </a:r>
            <a:r>
              <a:rPr lang="ru-RU" dirty="0" smtClean="0"/>
              <a:t> </a:t>
            </a:r>
            <a:r>
              <a:rPr lang="ru-RU" dirty="0" err="1"/>
              <a:t>fruit</a:t>
            </a:r>
            <a:r>
              <a:rPr lang="ru-RU" dirty="0"/>
              <a:t>.</a:t>
            </a:r>
          </a:p>
          <a:p>
            <a:r>
              <a:rPr lang="ru-RU" dirty="0"/>
              <a:t>Я надеюсь, твой новый план </a:t>
            </a:r>
            <a:r>
              <a:rPr lang="ru-RU" dirty="0" smtClean="0"/>
              <a:t>принесет </a:t>
            </a:r>
            <a:r>
              <a:rPr lang="ru-RU" dirty="0"/>
              <a:t>плоды.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7053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315416"/>
            <a:ext cx="7772400" cy="315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25928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Speak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with</a:t>
            </a:r>
            <a:r>
              <a:rPr lang="ru-RU" sz="4800" dirty="0">
                <a:solidFill>
                  <a:srgbClr val="FFFF00"/>
                </a:solidFill>
              </a:rPr>
              <a:t> a </a:t>
            </a:r>
            <a:r>
              <a:rPr lang="ru-RU" sz="4800" dirty="0" err="1">
                <a:solidFill>
                  <a:srgbClr val="FFFF00"/>
                </a:solidFill>
              </a:rPr>
              <a:t>plum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in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your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mouth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000" dirty="0"/>
              <a:t>-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говорить 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 сливой во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рту </a:t>
            </a:r>
            <a:r>
              <a:rPr lang="ru-RU" dirty="0"/>
              <a:t>– говорить как аристократ, как человек из высшего общества (британское выражение).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05064"/>
            <a:ext cx="3121097" cy="212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05966"/>
            <a:ext cx="47068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99392"/>
            <a:ext cx="7772400" cy="99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5475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800" dirty="0" err="1">
                <a:solidFill>
                  <a:srgbClr val="FFFF00"/>
                </a:solidFill>
              </a:rPr>
              <a:t>It’s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all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gone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pear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shaped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400" dirty="0" smtClean="0"/>
              <a:t>-      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стало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грушевидным 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всё пропало; планы провалились; всё пошло не так, как планировалось ранее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3" y="3933056"/>
            <a:ext cx="4143357" cy="23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78282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315416"/>
            <a:ext cx="7772400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547531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Comparing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apples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and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oranges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dirty="0" smtClean="0"/>
              <a:t>-  </a:t>
            </a:r>
            <a:r>
              <a:rPr lang="ru-RU" sz="4000" dirty="0" smtClean="0">
                <a:solidFill>
                  <a:srgbClr val="FF0000"/>
                </a:solidFill>
              </a:rPr>
              <a:t>сравнивать </a:t>
            </a:r>
            <a:r>
              <a:rPr lang="ru-RU" sz="4000" dirty="0">
                <a:solidFill>
                  <a:srgbClr val="FF0000"/>
                </a:solidFill>
              </a:rPr>
              <a:t>яблоки и </a:t>
            </a:r>
            <a:r>
              <a:rPr lang="ru-RU" sz="4000" dirty="0" smtClean="0">
                <a:solidFill>
                  <a:srgbClr val="FF0000"/>
                </a:solidFill>
              </a:rPr>
              <a:t>апельсины </a:t>
            </a:r>
            <a:r>
              <a:rPr lang="ru-RU" sz="4000" dirty="0">
                <a:solidFill>
                  <a:srgbClr val="FF0000"/>
                </a:solidFill>
              </a:rPr>
              <a:t>– сравнивать несравнимые вещи.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15" y="4725144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21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0294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02" y="3039219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675456"/>
            <a:ext cx="7772400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54732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  </a:t>
            </a:r>
            <a:r>
              <a:rPr lang="ru-RU" sz="4800" dirty="0" err="1" smtClean="0">
                <a:solidFill>
                  <a:srgbClr val="FFFF00"/>
                </a:solidFill>
              </a:rPr>
              <a:t>Life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is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just</a:t>
            </a:r>
            <a:r>
              <a:rPr lang="ru-RU" sz="4800" dirty="0">
                <a:solidFill>
                  <a:srgbClr val="FFFF00"/>
                </a:solidFill>
              </a:rPr>
              <a:t> a </a:t>
            </a:r>
            <a:r>
              <a:rPr lang="ru-RU" sz="4800" dirty="0" err="1">
                <a:solidFill>
                  <a:srgbClr val="FFFF00"/>
                </a:solidFill>
              </a:rPr>
              <a:t>bowl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of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</a:rPr>
              <a:t>cherries</a:t>
            </a:r>
            <a:r>
              <a:rPr lang="ru-RU" sz="4800" dirty="0">
                <a:solidFill>
                  <a:srgbClr val="FFFF00"/>
                </a:solidFill>
              </a:rPr>
              <a:t>-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66FF33"/>
                </a:solidFill>
              </a:rPr>
              <a:t>-Жизнь </a:t>
            </a:r>
            <a:r>
              <a:rPr lang="ru-RU" sz="4000" dirty="0">
                <a:solidFill>
                  <a:srgbClr val="66FF33"/>
                </a:solidFill>
              </a:rPr>
              <a:t>– просто тарелка с </a:t>
            </a:r>
            <a:r>
              <a:rPr lang="ru-RU" sz="4000" dirty="0" smtClean="0">
                <a:solidFill>
                  <a:srgbClr val="66FF33"/>
                </a:solidFill>
              </a:rPr>
              <a:t>вишнями</a:t>
            </a:r>
            <a:r>
              <a:rPr lang="ru-RU" sz="4000" dirty="0">
                <a:solidFill>
                  <a:srgbClr val="66FF33"/>
                </a:solidFill>
              </a:rPr>
              <a:t> </a:t>
            </a:r>
            <a:r>
              <a:rPr lang="ru-RU" sz="4000" dirty="0" smtClean="0">
                <a:solidFill>
                  <a:srgbClr val="66FF33"/>
                </a:solidFill>
              </a:rPr>
              <a:t>– </a:t>
            </a:r>
            <a:r>
              <a:rPr lang="ru-RU" sz="4000" dirty="0">
                <a:solidFill>
                  <a:srgbClr val="66FF33"/>
                </a:solidFill>
              </a:rPr>
              <a:t>беззаботная жизнь, </a:t>
            </a:r>
            <a:r>
              <a:rPr lang="ru-RU" sz="4000" dirty="0" smtClean="0">
                <a:solidFill>
                  <a:srgbClr val="66FF33"/>
                </a:solidFill>
              </a:rPr>
              <a:t>«Жизнь-малина!»</a:t>
            </a:r>
            <a:endParaRPr lang="ru-RU" sz="4000" dirty="0">
              <a:solidFill>
                <a:srgbClr val="66FF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6" y="3468625"/>
            <a:ext cx="3553597" cy="24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69" y="3965438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249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459432"/>
            <a:ext cx="77724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4800" dirty="0">
                <a:solidFill>
                  <a:srgbClr val="FFFF00"/>
                </a:solidFill>
              </a:rPr>
              <a:t>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second (another) bite of the cherry </a:t>
            </a:r>
            <a:r>
              <a:rPr lang="ru-RU" sz="4800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«</a:t>
            </a:r>
            <a:r>
              <a:rPr lang="ru-RU" dirty="0"/>
              <a:t>второй укус вишни</a:t>
            </a:r>
            <a:r>
              <a:rPr lang="ru-RU" dirty="0" smtClean="0"/>
              <a:t>» </a:t>
            </a:r>
            <a:r>
              <a:rPr lang="ru-RU" dirty="0"/>
              <a:t>– </a:t>
            </a:r>
            <a:r>
              <a:rPr lang="ru-RU" dirty="0" smtClean="0"/>
              <a:t>второй </a:t>
            </a:r>
            <a:r>
              <a:rPr lang="ru-RU" dirty="0"/>
              <a:t>шанс (британский вариант).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rgbClr val="FFFF00"/>
                </a:solidFill>
              </a:rPr>
              <a:t>a 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second </a:t>
            </a:r>
            <a:r>
              <a:rPr lang="en-US" sz="4800" dirty="0">
                <a:solidFill>
                  <a:srgbClr val="FFFF00"/>
                </a:solidFill>
              </a:rPr>
              <a:t>(another) bite of the apple </a:t>
            </a:r>
            <a:r>
              <a:rPr lang="en-US" dirty="0" smtClean="0"/>
              <a:t>-«</a:t>
            </a:r>
            <a:r>
              <a:rPr lang="ru-RU" dirty="0"/>
              <a:t>второй укус яблока</a:t>
            </a:r>
            <a:r>
              <a:rPr lang="ru-RU" dirty="0" smtClean="0"/>
              <a:t>» </a:t>
            </a:r>
            <a:r>
              <a:rPr lang="ru-RU" dirty="0"/>
              <a:t>– второй шанс (американский вариант).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92" y="49164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8410"/>
            <a:ext cx="1512168" cy="164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8410"/>
            <a:ext cx="2111280" cy="164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-531440"/>
            <a:ext cx="7772400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5976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dirty="0">
                <a:solidFill>
                  <a:srgbClr val="FFFF00"/>
                </a:solidFill>
              </a:rPr>
              <a:t>Upset the apple cart </a:t>
            </a:r>
            <a:r>
              <a:rPr lang="en-US" dirty="0" smtClean="0">
                <a:solidFill>
                  <a:srgbClr val="FF33CC"/>
                </a:solidFill>
              </a:rPr>
              <a:t>-«</a:t>
            </a:r>
            <a:r>
              <a:rPr lang="ru-RU" dirty="0">
                <a:solidFill>
                  <a:srgbClr val="FF33CC"/>
                </a:solidFill>
              </a:rPr>
              <a:t>опрокинуть корзину с яблоками</a:t>
            </a:r>
            <a:r>
              <a:rPr lang="ru-RU" dirty="0" smtClean="0">
                <a:solidFill>
                  <a:srgbClr val="FF33CC"/>
                </a:solidFill>
              </a:rPr>
              <a:t>» </a:t>
            </a:r>
            <a:r>
              <a:rPr lang="ru-RU" dirty="0">
                <a:solidFill>
                  <a:srgbClr val="FF33CC"/>
                </a:solidFill>
              </a:rPr>
              <a:t>– испортить что-либо, разрушить планы</a:t>
            </a:r>
            <a:r>
              <a:rPr lang="ru-RU" sz="4000" dirty="0">
                <a:solidFill>
                  <a:srgbClr val="FF33CC"/>
                </a:solidFill>
              </a:rPr>
              <a:t>.</a:t>
            </a:r>
          </a:p>
          <a:p>
            <a:r>
              <a:rPr lang="en-US" sz="2800" dirty="0"/>
              <a:t>They were already planning a wedding but Mary really upset the apple cart by telling him the truth about his fiancée.</a:t>
            </a:r>
          </a:p>
          <a:p>
            <a:r>
              <a:rPr lang="ru-RU" sz="2800" dirty="0"/>
              <a:t>Они уже планировали свадьбу, но Мэри действительно разрушила их планы, когда сказала ему правду про его невесту.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33134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52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01069052</Template>
  <TotalTime>503</TotalTime>
  <Words>574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01069052</vt:lpstr>
      <vt:lpstr> « fruit "    idioms  in English</vt:lpstr>
      <vt:lpstr>Презентация PowerPoint</vt:lpstr>
      <vt:lpstr>Each nationality  has its own  history, traditions,  culture . Therefore such various idioms can be met in different languages of the world.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28</cp:revision>
  <dcterms:created xsi:type="dcterms:W3CDTF">2016-04-15T16:17:42Z</dcterms:created>
  <dcterms:modified xsi:type="dcterms:W3CDTF">2016-05-12T16:18:35Z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TC010690521049</vt:lpwstr>
  </property>
</Properties>
</file>