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75" r:id="rId13"/>
    <p:sldId id="270" r:id="rId14"/>
    <p:sldId id="271" r:id="rId15"/>
    <p:sldId id="272" r:id="rId16"/>
    <p:sldId id="269" r:id="rId17"/>
    <p:sldId id="274" r:id="rId18"/>
    <p:sldId id="26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C0"/>
    <a:srgbClr val="F79B4F"/>
    <a:srgbClr val="EF720B"/>
    <a:srgbClr val="D89102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1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E142A-8606-49F2-AC0A-756BC9E3EAEE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3826-C131-4DB9-9C52-C3B28A3D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6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3826-C131-4DB9-9C52-C3B28A3D57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3826-C131-4DB9-9C52-C3B28A3D570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4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97088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0CCB-9CE6-47ED-969C-2186FAB80622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41C0-5FAC-4504-ABAD-B1582E88DF8E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D8DC-613E-42FB-9345-B9846BF13FD6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EB25-7721-437D-93D1-9D1B337E9A34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863C-1208-427A-952D-DB790E93964A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DAF0-0E3E-4AE1-9567-3DBC45AC2539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B1CE-C4A7-49AC-B066-023E511EF238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3458-9F08-44BD-9D27-C9C6D18A5E85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3FD-0404-4D46-96E8-8766DFC9FA83}" type="datetime1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1CDA-DAF1-4B9A-B8CC-49CB816CAD7D}" type="datetime1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BF1-06F3-4B80-8626-E99894FC6187}" type="datetime1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2D3-02A7-4C5C-925B-26A3962BF3DE}" type="datetime1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3C5F-178E-455D-896B-BAD2F2B7BCC9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Исаева Елена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751" y="3123590"/>
            <a:ext cx="3961180" cy="1527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BC0"/>
                </a:solidFill>
              </a:rPr>
              <a:t>Информатика</a:t>
            </a:r>
            <a:br>
              <a:rPr lang="ru-RU" b="1" dirty="0" smtClean="0">
                <a:solidFill>
                  <a:srgbClr val="003BC0"/>
                </a:solidFill>
              </a:rPr>
            </a:br>
            <a:r>
              <a:rPr lang="ru-RU" b="1" dirty="0" smtClean="0">
                <a:solidFill>
                  <a:srgbClr val="003BC0"/>
                </a:solidFill>
              </a:rPr>
              <a:t>и </a:t>
            </a:r>
            <a:br>
              <a:rPr lang="ru-RU" b="1" dirty="0" smtClean="0">
                <a:solidFill>
                  <a:srgbClr val="003BC0"/>
                </a:solidFill>
              </a:rPr>
            </a:br>
            <a:r>
              <a:rPr lang="ru-RU" b="1" dirty="0" smtClean="0">
                <a:solidFill>
                  <a:srgbClr val="003BC0"/>
                </a:solidFill>
              </a:rPr>
              <a:t>информационно –</a:t>
            </a:r>
            <a:br>
              <a:rPr lang="ru-RU" b="1" dirty="0" smtClean="0">
                <a:solidFill>
                  <a:srgbClr val="003BC0"/>
                </a:solidFill>
              </a:rPr>
            </a:br>
            <a:r>
              <a:rPr lang="ru-RU" b="1" dirty="0" smtClean="0">
                <a:solidFill>
                  <a:srgbClr val="003BC0"/>
                </a:solidFill>
              </a:rPr>
              <a:t>коммуникационные </a:t>
            </a:r>
            <a:br>
              <a:rPr lang="ru-RU" b="1" dirty="0" smtClean="0">
                <a:solidFill>
                  <a:srgbClr val="003BC0"/>
                </a:solidFill>
              </a:rPr>
            </a:br>
            <a:r>
              <a:rPr lang="ru-RU" b="1" dirty="0" smtClean="0">
                <a:solidFill>
                  <a:srgbClr val="003BC0"/>
                </a:solidFill>
              </a:rPr>
              <a:t>технологии</a:t>
            </a:r>
            <a:endParaRPr lang="en-US" b="1" dirty="0">
              <a:solidFill>
                <a:srgbClr val="003B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6137308"/>
            <a:ext cx="606036" cy="7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8965" y="1596539"/>
            <a:ext cx="824607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3BC0"/>
                </a:solidFill>
              </a:rPr>
              <a:t>Онлайн-игры, </a:t>
            </a:r>
            <a:r>
              <a:rPr lang="ru-RU" b="1" dirty="0" err="1">
                <a:solidFill>
                  <a:srgbClr val="003BC0"/>
                </a:solidFill>
              </a:rPr>
              <a:t>игромания</a:t>
            </a:r>
            <a:r>
              <a:rPr lang="ru-RU" b="1" dirty="0">
                <a:solidFill>
                  <a:srgbClr val="003BC0"/>
                </a:solidFill>
              </a:rPr>
              <a:t/>
            </a:r>
            <a:br>
              <a:rPr lang="ru-RU" b="1" dirty="0">
                <a:solidFill>
                  <a:srgbClr val="003BC0"/>
                </a:solidFill>
              </a:rPr>
            </a:br>
            <a:endParaRPr lang="ru-RU" dirty="0">
              <a:solidFill>
                <a:srgbClr val="003BC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8965" y="2054656"/>
            <a:ext cx="8246070" cy="3359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Онлайн-игры </a:t>
            </a:r>
            <a:r>
              <a:rPr lang="ru-RU" dirty="0"/>
              <a:t>действительно  увлекательны, их разработчики сделали  все, чтобы пользователь  как  можно  дольше оставался в игре</a:t>
            </a:r>
            <a:r>
              <a:rPr lang="ru-RU" dirty="0" smtClean="0"/>
              <a:t>. </a:t>
            </a:r>
            <a:r>
              <a:rPr lang="ru-RU" dirty="0"/>
              <a:t>Бесконечное развитие персонажа, сильная социальная составляющая (в онлайн-игры просто невозможно играть  одному),  яркая  боевая  система  — все это  стандарт для </a:t>
            </a:r>
            <a:r>
              <a:rPr lang="ru-RU" dirty="0" smtClean="0"/>
              <a:t>онлайн-игр</a:t>
            </a:r>
          </a:p>
          <a:p>
            <a:pPr marL="0" indent="0">
              <a:buNone/>
            </a:pPr>
            <a:r>
              <a:rPr lang="ru-RU" dirty="0"/>
              <a:t>Многие дети пропускают школу, забывают поесть, не спят, проводя время за игрой. А это уже прямая  угроза  психике.</a:t>
            </a:r>
          </a:p>
        </p:txBody>
      </p:sp>
      <p:pic>
        <p:nvPicPr>
          <p:cNvPr id="2050" name="Picture 2" descr="http://www.funlib.ru/cimg/2014/102201/59286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5416630"/>
            <a:ext cx="2595985" cy="14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5416631"/>
            <a:ext cx="3054100" cy="144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files.najhranejsie.webnode.sk/system_preview_detail_200000045-a9adcaaa7c/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5416631"/>
            <a:ext cx="2901395" cy="14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12216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BC0"/>
                </a:solidFill>
              </a:rPr>
              <a:t>Требования к организации режима работы с ВДТ или ПЭВМ учащихся средних специальных учебных заведений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818180"/>
            <a:ext cx="8246070" cy="36666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9.4.1. Для учащихся X - XI классов по основам информатики и вычислительной техники должно быть не более 2 уроков в неделю, а для остальных классов - 1 урока в неделю с использованием ВДТ и ПЭВМ.</a:t>
            </a:r>
          </a:p>
          <a:p>
            <a:pPr marL="0" indent="0">
              <a:buNone/>
            </a:pPr>
            <a:r>
              <a:rPr lang="ru-RU" dirty="0"/>
              <a:t>9.4.2. Непрерывная длительность занятий непосредственно с ВДТ или ПЭВМ не должна превышать: </a:t>
            </a:r>
            <a:br>
              <a:rPr lang="ru-RU" dirty="0"/>
            </a:br>
            <a:r>
              <a:rPr lang="ru-RU" dirty="0"/>
              <a:t>- для учащихся I классов (6 лет) - 10 минут; </a:t>
            </a:r>
            <a:br>
              <a:rPr lang="ru-RU" dirty="0"/>
            </a:br>
            <a:r>
              <a:rPr lang="ru-RU" dirty="0"/>
              <a:t>- для учащихся II - V классов - 15 минут; </a:t>
            </a:r>
            <a:br>
              <a:rPr lang="ru-RU" dirty="0"/>
            </a:br>
            <a:r>
              <a:rPr lang="ru-RU" dirty="0"/>
              <a:t>- для учащихся VI - VII классов - 20 минут; </a:t>
            </a:r>
            <a:br>
              <a:rPr lang="ru-RU" dirty="0"/>
            </a:br>
            <a:r>
              <a:rPr lang="ru-RU" dirty="0"/>
              <a:t>- для учащихся VIII - IX классов -25 минут; </a:t>
            </a:r>
            <a:br>
              <a:rPr lang="ru-RU" dirty="0"/>
            </a:br>
            <a:r>
              <a:rPr lang="ru-RU" dirty="0"/>
              <a:t>- для учащихся X - XI классов на первом часу учебных занятий 30 минут, на втором - 20 минут;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8230" y="6481106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СанПиН 2.2.2.542-96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6137308"/>
            <a:ext cx="606036" cy="7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46070" cy="6108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3BC0"/>
                </a:solidFill>
              </a:rPr>
              <a:t>	Перволого - </a:t>
            </a:r>
            <a:r>
              <a:rPr lang="ru-RU" sz="2400" dirty="0">
                <a:solidFill>
                  <a:srgbClr val="003BC0"/>
                </a:solidFill>
              </a:rPr>
              <a:t>интегрированная творческая среда на базе языка </a:t>
            </a:r>
            <a:r>
              <a:rPr lang="ru-RU" sz="2400" b="1" dirty="0">
                <a:solidFill>
                  <a:srgbClr val="003BC0"/>
                </a:solidFill>
              </a:rPr>
              <a:t>Лого</a:t>
            </a:r>
            <a:r>
              <a:rPr lang="ru-RU" sz="2400" dirty="0">
                <a:solidFill>
                  <a:srgbClr val="003BC0"/>
                </a:solidFill>
              </a:rPr>
              <a:t> для начального школьного и внешкольного образования. </a:t>
            </a:r>
            <a:br>
              <a:rPr lang="ru-RU" sz="2400" dirty="0">
                <a:solidFill>
                  <a:srgbClr val="003BC0"/>
                </a:solidFill>
              </a:rPr>
            </a:br>
            <a:endParaRPr lang="ru-RU" sz="2400" dirty="0">
              <a:solidFill>
                <a:srgbClr val="003B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512770"/>
            <a:ext cx="3782951" cy="42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05" y="2818180"/>
            <a:ext cx="4572000" cy="25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9405" y="5566870"/>
            <a:ext cx="4560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	Доберись до цели, в лабиринте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управляя Роботом чертёжником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1-tub-ru.yandex.net/i?id=257cb983618759517615f72e24809891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5108755"/>
            <a:ext cx="4572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BC0"/>
                </a:solidFill>
              </a:rPr>
              <a:t>Среда разработки </a:t>
            </a:r>
            <a:r>
              <a:rPr lang="en-US" b="1" dirty="0">
                <a:solidFill>
                  <a:srgbClr val="003BC0"/>
                </a:solidFill>
              </a:rPr>
              <a:t>Small Basic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206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Язык </a:t>
            </a:r>
            <a:r>
              <a:rPr lang="ru-RU" dirty="0"/>
              <a:t>программирования </a:t>
            </a:r>
            <a:r>
              <a:rPr lang="en-US" dirty="0"/>
              <a:t>Small Basic </a:t>
            </a:r>
            <a:r>
              <a:rPr lang="ru-RU" dirty="0"/>
              <a:t>предназначен для того, чтобы сделать обучение </a:t>
            </a:r>
            <a:r>
              <a:rPr lang="ru-RU" dirty="0" smtClean="0"/>
              <a:t>программированию </a:t>
            </a:r>
            <a:r>
              <a:rPr lang="ru-RU" dirty="0"/>
              <a:t>предельно простым и доступным занятием для новичков,  которое также может приносить удовольствие.  Язык </a:t>
            </a:r>
            <a:r>
              <a:rPr lang="en-US" dirty="0"/>
              <a:t>Small Basic </a:t>
            </a:r>
            <a:r>
              <a:rPr lang="ru-RU" dirty="0"/>
              <a:t>разрабатывался с намерением снести барьер сложности и  проложить дорогу в удивительный мир компьютерного программирования.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6137308"/>
            <a:ext cx="606036" cy="7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Учитель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665475"/>
            <a:ext cx="7831137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Учитель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40" y="4665064"/>
            <a:ext cx="5811060" cy="21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555" y="1303053"/>
            <a:ext cx="83249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	Пример программы на языке программирования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Small Basic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делим число на два до тех пор, пока значение результата больше 1.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54" y="4332585"/>
            <a:ext cx="2653843" cy="231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6137308"/>
            <a:ext cx="606036" cy="7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7" y="1901950"/>
            <a:ext cx="23812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3602140"/>
            <a:ext cx="1803363" cy="17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64" y="3172576"/>
            <a:ext cx="2135478" cy="163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50992" y="1291129"/>
            <a:ext cx="6227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вышеприведенной программе используются два цикла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..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EndFor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один внутри другого.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Чертёжник рисует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кружности с небольшим смещением.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BC0"/>
                </a:solidFill>
              </a:rPr>
              <a:t>Интерпретатор </a:t>
            </a:r>
            <a:r>
              <a:rPr lang="en-US" b="1" dirty="0" smtClean="0">
                <a:solidFill>
                  <a:srgbClr val="003BC0"/>
                </a:solidFill>
              </a:rPr>
              <a:t>QBasic</a:t>
            </a:r>
            <a:endParaRPr lang="ru-RU" b="1" dirty="0">
              <a:solidFill>
                <a:srgbClr val="003BC0"/>
              </a:solidFill>
            </a:endParaRPr>
          </a:p>
        </p:txBody>
      </p:sp>
      <p:pic>
        <p:nvPicPr>
          <p:cNvPr id="13314" name="Picture 2" descr="C:\Users\Учитель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46" y="3378094"/>
            <a:ext cx="4351054" cy="348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Учитель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5" y="3771793"/>
            <a:ext cx="3817626" cy="24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103" y="6257835"/>
            <a:ext cx="397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Работа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программы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185" y="2054655"/>
            <a:ext cx="8159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QBASIC, конечно, может вполне использоваться для обучения и написания небольших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программ,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но не для сколь-нибудь серьезной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786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3BC0"/>
                </a:solidFill>
              </a:rPr>
              <a:t>V</a:t>
            </a:r>
            <a:r>
              <a:rPr lang="en-US" b="1" dirty="0" smtClean="0">
                <a:solidFill>
                  <a:srgbClr val="003BC0"/>
                </a:solidFill>
              </a:rPr>
              <a:t>isual </a:t>
            </a:r>
            <a:r>
              <a:rPr lang="en-US" b="1" dirty="0">
                <a:solidFill>
                  <a:srgbClr val="003BC0"/>
                </a:solidFill>
              </a:rPr>
              <a:t>basic</a:t>
            </a:r>
            <a:endParaRPr lang="ru-RU" b="1" dirty="0">
              <a:solidFill>
                <a:srgbClr val="003B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54655"/>
            <a:ext cx="90004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Public Class Form1</a:t>
            </a:r>
          </a:p>
          <a:p>
            <a:r>
              <a:rPr lang="en-US" sz="1200" dirty="0" smtClean="0"/>
              <a:t>Dim </a:t>
            </a:r>
            <a:r>
              <a:rPr lang="en-US" sz="1200" dirty="0"/>
              <a:t>D As Double</a:t>
            </a:r>
          </a:p>
          <a:p>
            <a:r>
              <a:rPr lang="en-US" sz="1200" dirty="0" smtClean="0"/>
              <a:t>Private </a:t>
            </a:r>
            <a:r>
              <a:rPr lang="en-US" sz="1200" dirty="0"/>
              <a:t>Sub </a:t>
            </a:r>
            <a:r>
              <a:rPr lang="en-US" sz="1200" dirty="0" smtClean="0"/>
              <a:t>Button1_Click(…) </a:t>
            </a:r>
            <a:r>
              <a:rPr lang="en-US" sz="1200" dirty="0"/>
              <a:t>Handles Button1.Click</a:t>
            </a:r>
          </a:p>
          <a:p>
            <a:r>
              <a:rPr lang="en-US" sz="1200" dirty="0" smtClean="0"/>
              <a:t>If </a:t>
            </a:r>
            <a:r>
              <a:rPr lang="en-US" sz="1200" dirty="0"/>
              <a:t>(TextBox1.Text) = 0 Then</a:t>
            </a:r>
          </a:p>
          <a:p>
            <a:r>
              <a:rPr lang="en-US" sz="1200" dirty="0" smtClean="0"/>
              <a:t>Label10.Text </a:t>
            </a:r>
            <a:r>
              <a:rPr lang="en-US" sz="1200" dirty="0"/>
              <a:t>= ("</a:t>
            </a:r>
            <a:r>
              <a:rPr lang="ru-RU" sz="1200" dirty="0"/>
              <a:t>уравнение не квадратное")</a:t>
            </a:r>
          </a:p>
          <a:p>
            <a:r>
              <a:rPr lang="en-US" sz="1200" dirty="0" smtClean="0"/>
              <a:t>Else</a:t>
            </a:r>
            <a:endParaRPr lang="en-US" sz="1200" dirty="0"/>
          </a:p>
          <a:p>
            <a:r>
              <a:rPr lang="en-US" sz="1200" dirty="0" smtClean="0"/>
              <a:t>D </a:t>
            </a:r>
            <a:r>
              <a:rPr lang="en-US" sz="1200" dirty="0"/>
              <a:t>= (TextBox3.Text) * (TextBox3.Text) </a:t>
            </a:r>
            <a:r>
              <a:rPr lang="en-US" sz="1200" dirty="0" smtClean="0"/>
              <a:t>– </a:t>
            </a:r>
          </a:p>
          <a:p>
            <a:r>
              <a:rPr lang="en-US" sz="1200" dirty="0" smtClean="0"/>
              <a:t>4 </a:t>
            </a:r>
            <a:r>
              <a:rPr lang="en-US" sz="1200" dirty="0"/>
              <a:t>* (TextBox1.Text) * (TextBox4.Text)</a:t>
            </a:r>
          </a:p>
          <a:p>
            <a:r>
              <a:rPr lang="en-US" sz="1200" dirty="0" smtClean="0"/>
              <a:t>End </a:t>
            </a:r>
            <a:r>
              <a:rPr lang="en-US" sz="1200" dirty="0"/>
              <a:t>If</a:t>
            </a:r>
          </a:p>
          <a:p>
            <a:r>
              <a:rPr lang="en-US" sz="1200" dirty="0" smtClean="0"/>
              <a:t>If </a:t>
            </a:r>
            <a:r>
              <a:rPr lang="en-US" sz="1200" dirty="0"/>
              <a:t>D &lt; 0 Then</a:t>
            </a:r>
          </a:p>
          <a:p>
            <a:r>
              <a:rPr lang="en-US" sz="1200" dirty="0" smtClean="0"/>
              <a:t>Label10.Text </a:t>
            </a:r>
            <a:r>
              <a:rPr lang="en-US" sz="1200" dirty="0"/>
              <a:t>= ("</a:t>
            </a:r>
            <a:r>
              <a:rPr lang="ru-RU" sz="1200" dirty="0"/>
              <a:t>нет решений")</a:t>
            </a:r>
          </a:p>
          <a:p>
            <a:r>
              <a:rPr lang="en-US" sz="1200" dirty="0" smtClean="0"/>
              <a:t>Label8.Text </a:t>
            </a:r>
            <a:r>
              <a:rPr lang="en-US" sz="1200" dirty="0"/>
              <a:t>= ("-")</a:t>
            </a:r>
          </a:p>
          <a:p>
            <a:r>
              <a:rPr lang="en-US" sz="1200" dirty="0" smtClean="0"/>
              <a:t>Label9.Text </a:t>
            </a:r>
            <a:r>
              <a:rPr lang="en-US" sz="1200" dirty="0"/>
              <a:t>= ("-")</a:t>
            </a:r>
          </a:p>
          <a:p>
            <a:r>
              <a:rPr lang="en-US" sz="1200" dirty="0" smtClean="0"/>
              <a:t>End </a:t>
            </a:r>
            <a:r>
              <a:rPr lang="en-US" sz="1200" dirty="0"/>
              <a:t>If</a:t>
            </a:r>
          </a:p>
          <a:p>
            <a:r>
              <a:rPr lang="en-US" sz="1200" dirty="0" smtClean="0"/>
              <a:t>If </a:t>
            </a:r>
            <a:r>
              <a:rPr lang="en-US" sz="1200" dirty="0"/>
              <a:t>D = 0 Then</a:t>
            </a:r>
          </a:p>
          <a:p>
            <a:r>
              <a:rPr lang="en-US" sz="1200" dirty="0" smtClean="0"/>
              <a:t>Label8.Text </a:t>
            </a:r>
            <a:r>
              <a:rPr lang="en-US" sz="1200" dirty="0"/>
              <a:t>= (-(TextBox3.Text)) / (2 * (TextBox1.Text))</a:t>
            </a:r>
          </a:p>
          <a:p>
            <a:r>
              <a:rPr lang="en-US" sz="1200" dirty="0" smtClean="0"/>
              <a:t>Label9.Text </a:t>
            </a:r>
            <a:r>
              <a:rPr lang="en-US" sz="1200" dirty="0"/>
              <a:t>= ("-")</a:t>
            </a:r>
          </a:p>
          <a:p>
            <a:r>
              <a:rPr lang="en-US" sz="1200" dirty="0" smtClean="0"/>
              <a:t>Label10.Text </a:t>
            </a:r>
            <a:r>
              <a:rPr lang="en-US" sz="1200" dirty="0"/>
              <a:t>= "</a:t>
            </a:r>
            <a:r>
              <a:rPr lang="ru-RU" sz="1200" dirty="0"/>
              <a:t>один корень"</a:t>
            </a:r>
          </a:p>
          <a:p>
            <a:r>
              <a:rPr lang="en-US" sz="1200" dirty="0" smtClean="0"/>
              <a:t>Else</a:t>
            </a:r>
            <a:endParaRPr lang="en-US" sz="1200" dirty="0"/>
          </a:p>
          <a:p>
            <a:r>
              <a:rPr lang="en-US" sz="1200" dirty="0" smtClean="0"/>
              <a:t>D </a:t>
            </a:r>
            <a:r>
              <a:rPr lang="en-US" sz="1200" dirty="0"/>
              <a:t>= </a:t>
            </a:r>
            <a:r>
              <a:rPr lang="en-US" sz="1200" dirty="0" err="1"/>
              <a:t>Math.Sqrt</a:t>
            </a:r>
            <a:r>
              <a:rPr lang="en-US" sz="1200" dirty="0"/>
              <a:t>(D)</a:t>
            </a:r>
          </a:p>
          <a:p>
            <a:r>
              <a:rPr lang="en-US" sz="1200" dirty="0" smtClean="0"/>
              <a:t>Label8.Text </a:t>
            </a:r>
            <a:r>
              <a:rPr lang="en-US" sz="1200" dirty="0"/>
              <a:t>= (-(TextBox3.Text) + D) / (2 * (TextBox1.Text))</a:t>
            </a:r>
          </a:p>
          <a:p>
            <a:r>
              <a:rPr lang="en-US" sz="1200" dirty="0" smtClean="0"/>
              <a:t>Label9.Text </a:t>
            </a:r>
            <a:r>
              <a:rPr lang="en-US" sz="1200" dirty="0"/>
              <a:t>= (-(TextBox3.Text) - D) / (2 * (TextBox1.Text))</a:t>
            </a:r>
          </a:p>
          <a:p>
            <a:r>
              <a:rPr lang="en-US" sz="1200" dirty="0" smtClean="0"/>
              <a:t>End </a:t>
            </a:r>
            <a:r>
              <a:rPr lang="en-US" sz="1200" dirty="0"/>
              <a:t>If</a:t>
            </a:r>
          </a:p>
          <a:p>
            <a:r>
              <a:rPr lang="en-US" sz="1200" dirty="0" smtClean="0"/>
              <a:t>End </a:t>
            </a:r>
            <a:r>
              <a:rPr lang="en-US" sz="1200" dirty="0"/>
              <a:t>Sub</a:t>
            </a:r>
          </a:p>
          <a:p>
            <a:r>
              <a:rPr lang="en-US" sz="1200" dirty="0"/>
              <a:t>End Class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55" y="2207360"/>
            <a:ext cx="5280090" cy="373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BC0"/>
                </a:solidFill>
              </a:rPr>
              <a:t>Среде обучения программирования </a:t>
            </a:r>
            <a:r>
              <a:rPr lang="en-US" b="1" dirty="0" smtClean="0">
                <a:solidFill>
                  <a:srgbClr val="003BC0"/>
                </a:solidFill>
              </a:rPr>
              <a:t>Dev C++</a:t>
            </a:r>
            <a:endParaRPr lang="ru-RU" b="1" dirty="0">
              <a:solidFill>
                <a:srgbClr val="003BC0"/>
              </a:solidFill>
            </a:endParaRPr>
          </a:p>
        </p:txBody>
      </p:sp>
      <p:pic>
        <p:nvPicPr>
          <p:cNvPr id="12290" name="Picture 2" descr="C:\Users\Учитель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1722"/>
            <a:ext cx="4283293" cy="40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Учитель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" y="3887115"/>
            <a:ext cx="4463222" cy="15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351684"/>
            <a:ext cx="4251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Создание программы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«определение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верного ответа» на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языке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объектно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– Ориентированного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программирования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C++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222" y="6191733"/>
            <a:ext cx="474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Исходный текст программы на С++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70" y="5822401"/>
            <a:ext cx="357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Работа программы, после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компилирования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BC0"/>
                </a:solidFill>
              </a:rPr>
              <a:t>Язык гипертекстовой разметки </a:t>
            </a:r>
            <a:r>
              <a:rPr lang="en-US" b="1" dirty="0">
                <a:solidFill>
                  <a:srgbClr val="003BC0"/>
                </a:solidFill>
              </a:rPr>
              <a:t>html</a:t>
            </a:r>
            <a:endParaRPr lang="ru-RU" b="1" dirty="0">
              <a:solidFill>
                <a:srgbClr val="003B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2054655"/>
            <a:ext cx="7024430" cy="320680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/>
              <a:t>&lt;</a:t>
            </a:r>
            <a:r>
              <a:rPr lang="ru-RU" sz="11200" dirty="0" err="1"/>
              <a:t>html</a:t>
            </a:r>
            <a:r>
              <a:rPr lang="ru-RU" sz="11200" dirty="0"/>
              <a:t>&gt;</a:t>
            </a:r>
          </a:p>
          <a:p>
            <a:pPr>
              <a:buNone/>
            </a:pPr>
            <a:r>
              <a:rPr lang="ru-RU" sz="11200" dirty="0"/>
              <a:t>&lt;</a:t>
            </a:r>
            <a:r>
              <a:rPr lang="ru-RU" sz="11200" dirty="0" err="1"/>
              <a:t>head</a:t>
            </a:r>
            <a:r>
              <a:rPr lang="ru-RU" sz="11200" dirty="0"/>
              <a:t>&gt;</a:t>
            </a:r>
          </a:p>
          <a:p>
            <a:pPr>
              <a:buNone/>
            </a:pPr>
            <a:r>
              <a:rPr lang="ru-RU" sz="11200" dirty="0"/>
              <a:t>&lt;</a:t>
            </a:r>
            <a:r>
              <a:rPr lang="ru-RU" sz="11200" dirty="0" err="1"/>
              <a:t>title</a:t>
            </a:r>
            <a:r>
              <a:rPr lang="ru-RU" sz="11200" dirty="0"/>
              <a:t>&gt; Это моя первая страничка! &lt;/</a:t>
            </a:r>
            <a:r>
              <a:rPr lang="ru-RU" sz="11200" dirty="0" err="1"/>
              <a:t>title</a:t>
            </a:r>
            <a:r>
              <a:rPr lang="ru-RU" sz="11200" dirty="0"/>
              <a:t>&gt;</a:t>
            </a:r>
          </a:p>
          <a:p>
            <a:pPr>
              <a:buNone/>
            </a:pPr>
            <a:r>
              <a:rPr lang="ru-RU" sz="11200" dirty="0"/>
              <a:t>&lt;/</a:t>
            </a:r>
            <a:r>
              <a:rPr lang="ru-RU" sz="11200" dirty="0" err="1"/>
              <a:t>head</a:t>
            </a:r>
            <a:r>
              <a:rPr lang="ru-RU" sz="11200" dirty="0"/>
              <a:t>&gt;</a:t>
            </a:r>
          </a:p>
          <a:p>
            <a:pPr>
              <a:buNone/>
            </a:pPr>
            <a:r>
              <a:rPr lang="ru-RU" sz="11200" dirty="0"/>
              <a:t>&lt;</a:t>
            </a:r>
            <a:r>
              <a:rPr lang="ru-RU" sz="11200" dirty="0" err="1"/>
              <a:t>body</a:t>
            </a:r>
            <a:r>
              <a:rPr lang="ru-RU" sz="11200" dirty="0"/>
              <a:t>&gt;</a:t>
            </a:r>
          </a:p>
          <a:p>
            <a:pPr>
              <a:buNone/>
            </a:pPr>
            <a:r>
              <a:rPr lang="ru-RU" sz="11200" dirty="0" smtClean="0"/>
              <a:t>Ура</a:t>
            </a:r>
            <a:r>
              <a:rPr lang="ru-RU" sz="11200" dirty="0"/>
              <a:t>!!!! Я создал свою первую страницу на </a:t>
            </a:r>
            <a:r>
              <a:rPr lang="ru-RU" sz="11200" dirty="0" err="1"/>
              <a:t>html</a:t>
            </a:r>
            <a:r>
              <a:rPr lang="ru-RU" sz="11200" dirty="0"/>
              <a:t>!!!</a:t>
            </a:r>
          </a:p>
          <a:p>
            <a:pPr>
              <a:buNone/>
            </a:pPr>
            <a:r>
              <a:rPr lang="ru-RU" sz="11200" dirty="0"/>
              <a:t>&lt;/</a:t>
            </a:r>
            <a:r>
              <a:rPr lang="ru-RU" sz="11200" dirty="0" err="1"/>
              <a:t>body</a:t>
            </a:r>
            <a:r>
              <a:rPr lang="ru-RU" sz="11200" dirty="0"/>
              <a:t>&gt;</a:t>
            </a:r>
          </a:p>
          <a:p>
            <a:pPr>
              <a:buNone/>
            </a:pPr>
            <a:r>
              <a:rPr lang="ru-RU" sz="11200" dirty="0"/>
              <a:t>&lt;/</a:t>
            </a:r>
            <a:r>
              <a:rPr lang="ru-RU" sz="11200" dirty="0" err="1"/>
              <a:t>html</a:t>
            </a:r>
            <a:r>
              <a:rPr lang="ru-RU" sz="11200" dirty="0"/>
              <a:t>&gt;</a:t>
            </a:r>
          </a:p>
          <a:p>
            <a:endParaRPr lang="ru-RU" dirty="0"/>
          </a:p>
        </p:txBody>
      </p:sp>
      <p:pic>
        <p:nvPicPr>
          <p:cNvPr id="6" name="Содержимое 3" descr="C:\Users\1111\сайт о звёздах\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167" y="4803345"/>
            <a:ext cx="7319601" cy="20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5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527605"/>
            <a:ext cx="6863490" cy="10689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BC0"/>
                </a:solidFill>
              </a:rPr>
              <a:t>ЧТО ТАКОЕ ИНФОРМАЦИОННАЯ БЕЗОПАСНОСТЬ РЕБЕНКА?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33016"/>
            <a:ext cx="6558080" cy="3359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состояние защищенности детей, при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котором отсутствует риск, связанный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причинением информацией вреда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их здоровью и (или) физическому,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психическому, духовному, нравствен-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ному развитию. 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coderboy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7655" y="4345230"/>
            <a:ext cx="4029532" cy="226862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6137308"/>
            <a:ext cx="606036" cy="7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-в-интернете-для-школьни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1862" y="4956050"/>
            <a:ext cx="3412137" cy="1901950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type="body" idx="1"/>
          </p:nvPr>
        </p:nvSpPr>
        <p:spPr>
          <a:xfrm>
            <a:off x="0" y="1482362"/>
            <a:ext cx="8398775" cy="384331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	На вопрос «какой источник информации для тебя самый главный?» все школьники, участвовавшие в исследование , на первом месте поставили родителей. Интернет прочно занимает второе место как приоритетный источник информации. Учителя  у восьмиклассников и девятиклассников стоят только на третьем месте, т. е. Интернет уже стал авторитетнее учителя. </a:t>
            </a:r>
          </a:p>
          <a:p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	У старшеклассников Интернет поделил второе место вместе с учителями, друзьями и одноклассниками.</a:t>
            </a:r>
            <a:endParaRPr lang="ru-RU" sz="20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60" y="1443835"/>
            <a:ext cx="7368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BC0"/>
                </a:solidFill>
              </a:rPr>
              <a:t>По данным  исследования Фонда Развития Интернет,</a:t>
            </a:r>
          </a:p>
          <a:p>
            <a:pPr algn="ctr"/>
            <a:r>
              <a:rPr lang="ru-RU" sz="2400" b="1" dirty="0" smtClean="0">
                <a:solidFill>
                  <a:srgbClr val="003BC0"/>
                </a:solidFill>
              </a:rPr>
              <a:t>проведенного в марте  2009 года, были получены </a:t>
            </a:r>
          </a:p>
          <a:p>
            <a:pPr algn="ctr"/>
            <a:r>
              <a:rPr lang="ru-RU" sz="2400" b="1" dirty="0" smtClean="0">
                <a:solidFill>
                  <a:srgbClr val="003BC0"/>
                </a:solidFill>
              </a:rPr>
              <a:t>следующие данные</a:t>
            </a:r>
            <a:endParaRPr lang="ru-RU" sz="2400" b="1" dirty="0">
              <a:solidFill>
                <a:srgbClr val="003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ashhitite detej ot vrednogo vliyaniya smi Пособие: Информационная безопасность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98" y="5108754"/>
            <a:ext cx="2631601" cy="170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BC0"/>
                </a:solidFill>
              </a:rPr>
              <a:t>Субкультуры, экстремизм, секты</a:t>
            </a:r>
            <a:endParaRPr lang="ru-RU" b="1" dirty="0">
              <a:solidFill>
                <a:srgbClr val="003BC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8965" y="2054655"/>
            <a:ext cx="7635250" cy="3664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Молодежные </a:t>
            </a:r>
            <a:r>
              <a:rPr lang="ru-RU" dirty="0"/>
              <a:t>депрессивные  субкультуры являются крайне  коварной и опасной ловушкой на пути становления личности. Особую опасность они представляют для </a:t>
            </a:r>
            <a:r>
              <a:rPr lang="ru-RU" dirty="0" smtClean="0"/>
              <a:t>подростков.</a:t>
            </a:r>
          </a:p>
          <a:p>
            <a:pPr marL="0" indent="0" fontAlgn="base">
              <a:buNone/>
            </a:pPr>
            <a:r>
              <a:rPr lang="ru-RU" dirty="0" smtClean="0"/>
              <a:t>	В </a:t>
            </a:r>
            <a:r>
              <a:rPr lang="ru-RU" dirty="0"/>
              <a:t> </a:t>
            </a:r>
            <a:r>
              <a:rPr lang="ru-RU" dirty="0" smtClean="0"/>
              <a:t>переходном периоде </a:t>
            </a:r>
            <a:r>
              <a:rPr lang="ru-RU" dirty="0"/>
              <a:t>жизни подросток ищет способ самовыражения,  свое место в обществе. Он остро нуждается в ощущении своей независимости и самостоятельности. Ему очень, очень тяжело с этим справиться.</a:t>
            </a:r>
          </a:p>
          <a:p>
            <a:pPr marL="0" indent="0" fontAlgn="base">
              <a:buNone/>
            </a:pPr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/>
              <a:t>без исключения депрессивные  субкультуры эксплуатируют эти стремления и проблемы,  эту естественную  энергию подростка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8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15270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BC0"/>
                </a:solidFill>
              </a:rPr>
              <a:t>Социальные сети, сайты знакомств и Интернет-общение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8965" y="2818180"/>
            <a:ext cx="8246070" cy="32068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Социальные</a:t>
            </a:r>
            <a:r>
              <a:rPr lang="ru-RU" dirty="0"/>
              <a:t>   сети   сегодня   —  самые   популярные  </a:t>
            </a:r>
            <a:r>
              <a:rPr lang="ru-RU" dirty="0" smtClean="0"/>
              <a:t>Интернет-ресурсы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Вконтакте</a:t>
            </a:r>
            <a:r>
              <a:rPr lang="ru-RU" dirty="0"/>
              <a:t> насчитывает около  160 миллионов  пользователей по странам СНГ и зарубежья, крупнейшая в мире сеть «</a:t>
            </a:r>
            <a:r>
              <a:rPr lang="ru-RU" dirty="0" err="1"/>
              <a:t>Facebook</a:t>
            </a:r>
            <a:r>
              <a:rPr lang="ru-RU" dirty="0"/>
              <a:t>» насчитывает более одного миллиарда пользователей по всему миру. В России очень популярна сеть «Одноклассники» (более 100 миллионов пользователей). Отсутствие странички в социальной сети уже, скорее,  исключение.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6137308"/>
            <a:ext cx="606036" cy="7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im1-tub-ru.yandex.net/i?id=b056e1733aa9c7eb0fac6119df7449d2&amp;n=33&amp;h=215&amp;w=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1913481"/>
            <a:ext cx="1982773" cy="18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mpyuternaya zavisimost Пособие: Информационная безопасность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90" y="51210"/>
            <a:ext cx="2506113" cy="24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8965" y="1901950"/>
            <a:ext cx="8246070" cy="1527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BC0"/>
                </a:solidFill>
              </a:rPr>
              <a:t>Особенности онлайн-общения</a:t>
            </a:r>
            <a:br>
              <a:rPr lang="ru-RU" b="1" dirty="0">
                <a:solidFill>
                  <a:srgbClr val="003BC0"/>
                </a:solidFill>
              </a:rPr>
            </a:br>
            <a:endParaRPr lang="ru-RU" dirty="0">
              <a:solidFill>
                <a:srgbClr val="003BC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96260" y="2360065"/>
            <a:ext cx="8246070" cy="44284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онлайн-общение совсем </a:t>
            </a:r>
            <a:r>
              <a:rPr lang="ru-RU" dirty="0"/>
              <a:t>другие нормы и правила  поведения, другие этические </a:t>
            </a:r>
            <a:r>
              <a:rPr lang="ru-RU" dirty="0" smtClean="0"/>
              <a:t>стандарты.</a:t>
            </a:r>
          </a:p>
          <a:p>
            <a:pPr marL="0" indent="0" algn="ctr" fontAlgn="base">
              <a:buNone/>
            </a:pPr>
            <a:r>
              <a:rPr lang="ru-RU" dirty="0"/>
              <a:t>Можно  выделить два вида </a:t>
            </a:r>
            <a:r>
              <a:rPr lang="ru-RU" dirty="0" smtClean="0"/>
              <a:t>онлайн-коммуникаций</a:t>
            </a:r>
            <a:r>
              <a:rPr lang="ru-RU" dirty="0"/>
              <a:t>:</a:t>
            </a:r>
            <a:endParaRPr lang="ru-RU" dirty="0" smtClean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 smtClean="0"/>
              <a:t>Первый</a:t>
            </a:r>
            <a:r>
              <a:rPr lang="ru-RU" dirty="0"/>
              <a:t>  вид — это связь со знакомым </a:t>
            </a:r>
            <a:r>
              <a:rPr lang="ru-RU" dirty="0" smtClean="0"/>
              <a:t>человеком</a:t>
            </a:r>
            <a:r>
              <a:rPr lang="ru-RU" dirty="0"/>
              <a:t>.</a:t>
            </a:r>
            <a:r>
              <a:rPr lang="ru-RU" dirty="0" smtClean="0"/>
              <a:t> В </a:t>
            </a:r>
            <a:r>
              <a:rPr lang="ru-RU" dirty="0"/>
              <a:t>таком  случае Интернет — всего лишь средство связи  и не более  того.  Инструмент, такой  же,  как уже  привычный телефон. Опасность тут возникает лишь тогда, когда виртуальное общение с другом вытесняет живое.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dirty="0"/>
              <a:t>Второй вид — это общение с неизвестными людьми. На форумах, в сообществах,  социальных сетях происходит общение именно с неизвестными людьми, обычно случайными. И вот этот вид общения идет по совершенно иным правилам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r>
              <a:rPr lang="ru-RU" dirty="0"/>
              <a:t>Хамство,  чванство,  постоянные оскорбления, неуважение к остальным участникам дискуссии — все это абсолютно «нормально» для онлайн-общения.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0" y="6137308"/>
            <a:ext cx="606036" cy="7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of-md.com/wp-content/uploads/2015/04/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93" y="4803344"/>
            <a:ext cx="3083187" cy="20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86835" y="1749245"/>
            <a:ext cx="5650086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BC0"/>
                </a:solidFill>
              </a:rPr>
              <a:t>Знакомства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3505" y="1596540"/>
            <a:ext cx="8246070" cy="383217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По  данным  исследования «Дети  России  онлайн», половина  российских  детей постоянно знакомится в Интернете с новыми людьми.</a:t>
            </a:r>
          </a:p>
          <a:p>
            <a:pPr marL="0" indent="0" fontAlgn="base">
              <a:buNone/>
            </a:pPr>
            <a:r>
              <a:rPr lang="ru-RU" dirty="0"/>
              <a:t>40 % признаются, что  встречались с Интернет-знакомыми в жизни. Получается, каждый  третий ребенок  — из Интернет-пользователей.</a:t>
            </a:r>
          </a:p>
          <a:p>
            <a:pPr marL="0" indent="0" fontAlgn="base">
              <a:buNone/>
            </a:pPr>
            <a:r>
              <a:rPr lang="ru-RU" dirty="0"/>
              <a:t>Среди этих Интернет-знакомых может оказаться кто угодно. От сверстника, имеющего схожие увлечения, до педофила. Доверчивостью ребенка вполне может  воспользоваться мошенник.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nettingpace.com/e-magazine/acumen_2015_q4/img/header_story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4564386"/>
            <a:ext cx="4810303" cy="23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8965" y="1443835"/>
            <a:ext cx="702443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BC0"/>
                </a:solidFill>
              </a:rPr>
              <a:t>Личные данные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3555" y="2054655"/>
            <a:ext cx="8246070" cy="3970331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	Очень </a:t>
            </a:r>
            <a:r>
              <a:rPr lang="ru-RU" dirty="0"/>
              <a:t>многие дети выкладывают  в свободный доступ свои личные данные: телефон, номер  школы, адрес  проживания, места,  где он любит бывать, секции, которые посещает,  и т. д. В огромном  количестве  выкладываются личные фотографии.</a:t>
            </a:r>
          </a:p>
          <a:p>
            <a:pPr marL="0" indent="0" fontAlgn="base">
              <a:buNone/>
            </a:pPr>
            <a:r>
              <a:rPr lang="ru-RU" dirty="0" smtClean="0"/>
              <a:t>	Этим </a:t>
            </a:r>
            <a:r>
              <a:rPr lang="ru-RU" dirty="0"/>
              <a:t>вполне могут воспользоваться злоумышленники. Самый простой вариант — телефонные мошенники.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11433.vk.me/u75322464/-1/x_fae31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5013109"/>
            <a:ext cx="2128720" cy="18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8965" y="1596539"/>
            <a:ext cx="824607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3BC0"/>
                </a:solidFill>
              </a:rPr>
              <a:t>Мультимедиа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Ни </a:t>
            </a:r>
            <a:r>
              <a:rPr lang="ru-RU" dirty="0"/>
              <a:t>для кого не секрет,  что в Интернете много фильмов  и музыки. Новый жанр  — авторские передачи  на </a:t>
            </a:r>
            <a:r>
              <a:rPr lang="ru-RU" dirty="0" err="1"/>
              <a:t>YouTube</a:t>
            </a:r>
            <a:r>
              <a:rPr lang="ru-RU" dirty="0"/>
              <a:t> и других видео-хостингах.  Весь вопрос  заключается в качестве  этого  видео-контента. Как и всё в Интернете, здесь всё перемешано: на </a:t>
            </a:r>
            <a:r>
              <a:rPr lang="ru-RU" dirty="0" err="1"/>
              <a:t>YouTube</a:t>
            </a:r>
            <a:r>
              <a:rPr lang="ru-RU" dirty="0"/>
              <a:t> можно найти замечательные лекции или познавательные передачи, а можно встретить просто мерзость.</a:t>
            </a:r>
          </a:p>
        </p:txBody>
      </p:sp>
    </p:spTree>
    <p:extLst>
      <p:ext uri="{BB962C8B-B14F-4D97-AF65-F5344CB8AC3E}">
        <p14:creationId xmlns:p14="http://schemas.microsoft.com/office/powerpoint/2010/main" val="36381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381</Words>
  <Application>Microsoft Office PowerPoint</Application>
  <PresentationFormat>Экран (4:3)</PresentationFormat>
  <Paragraphs>99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Информатика и  информационно – коммуникационные  технологии</vt:lpstr>
      <vt:lpstr>ЧТО ТАКОЕ ИНФОРМАЦИОННАЯ БЕЗОПАСНОСТЬ РЕБЕНКА? </vt:lpstr>
      <vt:lpstr>Презентация PowerPoint</vt:lpstr>
      <vt:lpstr>Субкультуры, экстремизм, секты</vt:lpstr>
      <vt:lpstr>Социальные сети, сайты знакомств и Интернет-общение </vt:lpstr>
      <vt:lpstr>Особенности онлайн-общения </vt:lpstr>
      <vt:lpstr>Знакомства   </vt:lpstr>
      <vt:lpstr>Личные данные</vt:lpstr>
      <vt:lpstr>Мультимедиа </vt:lpstr>
      <vt:lpstr>Онлайн-игры, игромания </vt:lpstr>
      <vt:lpstr>Требования к организации режима работы с ВДТ или ПЭВМ учащихся средних специальных учебных заведений</vt:lpstr>
      <vt:lpstr> Перволого - интегрированная творческая среда на базе языка Лого для начального школьного и внешкольного образования.  </vt:lpstr>
      <vt:lpstr>Среда разработки Small Basic </vt:lpstr>
      <vt:lpstr>Презентация PowerPoint</vt:lpstr>
      <vt:lpstr>Презентация PowerPoint</vt:lpstr>
      <vt:lpstr>Интерпретатор QBasic</vt:lpstr>
      <vt:lpstr>Visual basic</vt:lpstr>
      <vt:lpstr>Среде обучения программирования Dev C++</vt:lpstr>
      <vt:lpstr>Язык гипертекстовой разметки html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Исаева Е.А.</dc:creator>
  <cp:lastModifiedBy>Светлана</cp:lastModifiedBy>
  <cp:revision>77</cp:revision>
  <dcterms:created xsi:type="dcterms:W3CDTF">2013-08-21T19:17:07Z</dcterms:created>
  <dcterms:modified xsi:type="dcterms:W3CDTF">2016-03-29T11:42:58Z</dcterms:modified>
</cp:coreProperties>
</file>