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423" r:id="rId3"/>
    <p:sldId id="267" r:id="rId4"/>
    <p:sldId id="407" r:id="rId5"/>
    <p:sldId id="408" r:id="rId6"/>
    <p:sldId id="422" r:id="rId7"/>
    <p:sldId id="416" r:id="rId8"/>
    <p:sldId id="411" r:id="rId9"/>
    <p:sldId id="410" r:id="rId10"/>
    <p:sldId id="417" r:id="rId11"/>
    <p:sldId id="424" r:id="rId12"/>
    <p:sldId id="307" r:id="rId13"/>
    <p:sldId id="409" r:id="rId14"/>
    <p:sldId id="425" r:id="rId15"/>
    <p:sldId id="426" r:id="rId16"/>
    <p:sldId id="375" r:id="rId17"/>
    <p:sldId id="398" r:id="rId18"/>
    <p:sldId id="412" r:id="rId19"/>
    <p:sldId id="414" r:id="rId20"/>
    <p:sldId id="415" r:id="rId21"/>
    <p:sldId id="343" r:id="rId22"/>
    <p:sldId id="346" r:id="rId23"/>
    <p:sldId id="277" r:id="rId24"/>
    <p:sldId id="419" r:id="rId25"/>
    <p:sldId id="413" r:id="rId26"/>
    <p:sldId id="418" r:id="rId27"/>
    <p:sldId id="421" r:id="rId28"/>
    <p:sldId id="42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026"/>
    <a:srgbClr val="1BC3D5"/>
    <a:srgbClr val="D31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8C360-64A6-475F-921A-DC78505FC79A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B4A3E-880F-43CF-A83F-76EF90CFF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0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3C21CF5-ED2F-4B09-828D-260A82A56216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76AE1-0316-443E-9B56-101198CEAAD9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Каждый шаг алгоритма написания буквы  запускается кликом мыши.</a:t>
            </a:r>
          </a:p>
          <a:p>
            <a:r>
              <a:rPr lang="ru-RU" altLang="ru-RU"/>
              <a:t>Автор работы: Марабаева Л.А., учитель начальных классов ГОУ СОШ №1207 г. Москва</a:t>
            </a:r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8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0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8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5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3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3C71-DDEE-42E3-B0F1-9FC2C41557FC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DF1A-3A6D-4076-8B17-CF882C2BD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jpeg"/><Relationship Id="rId7" Type="http://schemas.openxmlformats.org/officeDocument/2006/relationships/image" Target="http://www.kissdesign.ru/magic/m23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44.gif"/><Relationship Id="rId5" Type="http://schemas.openxmlformats.org/officeDocument/2006/relationships/image" Target="http://www.kissdesign.ru/magic/m44.gif" TargetMode="External"/><Relationship Id="rId4" Type="http://schemas.openxmlformats.org/officeDocument/2006/relationships/image" Target="../media/image43.gif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ymbolsbook.ru/Article.aspx%25...id=293" TargetMode="External"/><Relationship Id="rId13" Type="http://schemas.openxmlformats.org/officeDocument/2006/relationships/hyperlink" Target="http://www.todacyo.com.ua/index.php?p...mid=29" TargetMode="External"/><Relationship Id="rId18" Type="http://schemas.openxmlformats.org/officeDocument/2006/relationships/hyperlink" Target="http://filmiki.arjlover.net/" TargetMode="External"/><Relationship Id="rId3" Type="http://schemas.openxmlformats.org/officeDocument/2006/relationships/hyperlink" Target="http://www.dobrieskazki.ru/azbuka.htm" TargetMode="External"/><Relationship Id="rId7" Type="http://schemas.openxmlformats.org/officeDocument/2006/relationships/hyperlink" Target="http://www.bbc.co.uk/tees/content/image...ry.shtml" TargetMode="External"/><Relationship Id="rId12" Type="http://schemas.openxmlformats.org/officeDocument/2006/relationships/hyperlink" Target="http://www.fialki.ru/node/3566" TargetMode="External"/><Relationship Id="rId17" Type="http://schemas.openxmlformats.org/officeDocument/2006/relationships/hyperlink" Target="http://www.babyblog.ru/user/Abrikosik/917147" TargetMode="External"/><Relationship Id="rId2" Type="http://schemas.openxmlformats.org/officeDocument/2006/relationships/hyperlink" Target="http://stranamasterov.ru/node/6869" TargetMode="External"/><Relationship Id="rId16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b.rus.ec/b/140634/read" TargetMode="External"/><Relationship Id="rId11" Type="http://schemas.openxmlformats.org/officeDocument/2006/relationships/hyperlink" Target="http://www.epochtimes.ru/content/view/13233/6/" TargetMode="External"/><Relationship Id="rId5" Type="http://schemas.openxmlformats.org/officeDocument/2006/relationships/hyperlink" Target="http://www.raskraska.com/raskraski/270/11.html" TargetMode="External"/><Relationship Id="rId15" Type="http://schemas.openxmlformats.org/officeDocument/2006/relationships/hyperlink" Target="http://rusedu.ru/detail_4447.html" TargetMode="External"/><Relationship Id="rId10" Type="http://schemas.openxmlformats.org/officeDocument/2006/relationships/hyperlink" Target="http://www.solnet.ee/" TargetMode="External"/><Relationship Id="rId4" Type="http://schemas.openxmlformats.org/officeDocument/2006/relationships/hyperlink" Target="http://www.embgallery.com/Yucca-01" TargetMode="External"/><Relationship Id="rId9" Type="http://schemas.openxmlformats.org/officeDocument/2006/relationships/hyperlink" Target="http://astra-ug.ru/Opisanie.aspx?Priroda=24" TargetMode="External"/><Relationship Id="rId14" Type="http://schemas.openxmlformats.org/officeDocument/2006/relationships/hyperlink" Target="http://clipartcorel.narod.ru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danalibmv.narod.ru/gif/097a.gif" TargetMode="External"/><Relationship Id="rId3" Type="http://schemas.openxmlformats.org/officeDocument/2006/relationships/image" Target="../media/image14.wmf"/><Relationship Id="rId7" Type="http://schemas.openxmlformats.org/officeDocument/2006/relationships/image" Target="../media/image18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" y="0"/>
            <a:ext cx="91450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808688-6fdaec76a7ef0def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0"/>
            <a:ext cx="555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372225" y="2852738"/>
            <a:ext cx="360363" cy="3603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16238" y="2852738"/>
            <a:ext cx="360362" cy="36036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475" y="2276475"/>
            <a:ext cx="360363" cy="360363"/>
          </a:xfrm>
          <a:prstGeom prst="ellipse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32547E-6 C -0.00173 0.04673 -0.00347 0.09369 -0.01076 0.14458 C -0.01805 0.19547 -0.02083 0.25261 -0.0434 0.30512 C -0.06597 0.35763 -0.11145 0.43211 -0.14565 0.45918 C -0.17986 0.48624 -0.21579 0.48254 -0.24809 0.46704 C -0.28038 0.45154 -0.31371 0.42055 -0.33975 0.36595 C -0.36579 0.31136 -0.39357 0.21004 -0.40486 0.13972 C -0.41614 0.0694 -0.4151 0.01203 -0.40711 -0.05621 C -0.39913 -0.12445 -0.37986 -0.21374 -0.35659 -0.26972 C -0.33333 -0.3257 -0.30104 -0.3708 -0.26736 -0.39162 C -0.23368 -0.41244 -0.19184 -0.42378 -0.15416 -0.39486 C -0.11649 -0.36595 -0.06597 -0.28105 -0.04097 -0.21836 C -0.01597 -0.15567 -0.01006 -0.05227 -0.00364 -0.0192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0.0798 0.0033 0.12144 -0.00712 0.18135 C -0.01754 0.24126 -0.03438 0.3102 -0.0625 0.3597 C -0.09063 0.4092 -0.13455 0.46865 -0.17587 0.47837 C -0.21719 0.48808 -0.2724 0.47282 -0.31076 0.41753 C -0.34913 0.36225 -0.39219 0.23456 -0.4059 0.14619 C -0.41962 0.05783 -0.40451 -0.03863 -0.39271 -0.11242 C -0.3809 -0.18622 -0.36424 -0.24752 -0.3349 -0.29702 C -0.30556 -0.34652 -0.26076 -0.40921 -0.21684 -0.40921 C -0.17292 -0.40921 -0.10799 -0.36503 -0.07101 -0.29702 C -0.03403 -0.22901 -0.01059 -0.07981 0 0 Z " pathEditMode="relative" ptsTypes="aaaaaaaaa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9558E-6 C -0.00989 0.03193 -0.01979 0.06385 -0.00955 0.12515 C 0.0007 0.18645 0.03056 0.31391 0.06146 0.36757 C 0.09236 0.42124 0.13681 0.45756 0.17587 0.44784 C 0.21493 0.43813 0.26771 0.37498 0.29636 0.30974 C 0.325 0.24451 0.34601 0.13972 0.34827 0.05622 C 0.35052 -0.02729 0.33281 -0.1263 0.30972 -0.19107 C 0.28663 -0.25584 0.24792 -0.31344 0.20972 -0.3324 C 0.17153 -0.35137 0.11441 -0.33865 0.08073 -0.30511 C 0.04705 -0.27157 0.02222 -0.18436 0.00729 -0.13162 C -0.00764 -0.07888 -0.00573 -0.01272 -0.00833 0.01111 " pathEditMode="relative" ptsTypes="aaaaaaaaaa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4464 -0.01632 0.04395 -0.0059 0.10432 C 0.00451 0.1647 0.0316 0.3065 0.06267 0.36294 C 0.09375 0.41938 0.13941 0.45801 0.18073 0.44321 C 0.22205 0.4284 0.28299 0.35045 0.31094 0.27457 C 0.33889 0.1987 0.34913 0.06893 0.34826 -0.01273 C 0.3474 -0.09438 0.32969 -0.15823 0.30608 -0.21513 C 0.28247 -0.27204 0.24184 -0.33681 0.20608 -0.35462 C 0.17031 -0.37243 0.12344 -0.35439 0.09167 -0.3227 C 0.0599 -0.291 0.03108 -0.2186 0.0158 -0.16378 C 0.00052 -0.10895 0.00365 -0.04465 0 0 Z " pathEditMode="relative" ptsTypes="aaaaaaaaaaa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4259E-6 C 0.00086 -0.01249 -0.00591 -0.04857 0.0052 -0.07541 C 0.01632 -0.10224 0.04184 -0.14596 0.06632 -0.16053 C 0.0908 -0.17511 0.12864 -0.17094 0.15191 -0.16215 C 0.17517 -0.15336 0.19253 -0.13694 0.20607 -0.10756 C 0.21961 -0.07818 0.24062 -0.02498 0.23298 0.01458 C 0.22534 0.05413 0.18489 0.10919 0.16024 0.13001 C 0.13559 0.15082 0.10902 0.12561 0.08437 0.13972 C 0.05972 0.15383 0.02725 0.18367 0.01215 0.21513 C -0.00295 0.24659 -0.01372 0.2917 -0.00591 0.32917 C 0.00191 0.36665 0.02968 0.42263 0.05902 0.43998 C 0.08836 0.45732 0.14201 0.45177 0.16996 0.4335 C 0.19791 0.41522 0.21892 0.36734 0.22656 0.33079 C 0.2342 0.29424 0.22847 0.24474 0.2158 0.21351 C 0.20312 0.18228 0.17343 0.15638 0.15069 0.14296 C 0.12795 0.12954 0.1026 0.14643 0.07951 0.13324 C 0.05642 0.12006 0.02656 0.08837 0.01215 0.06431 C -0.00226 0.04025 -0.004 0.00139 -0.00712 -0.0111 " pathEditMode="fixed" rAng="0" ptsTypes="aaaaaaaaaaaaaaaaaa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14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4259E-6 C -0.00191 -0.02336 -0.00226 -0.04603 0.00486 -0.06893 C 0.01198 -0.09183 0.02951 -0.12213 0.04253 -0.13786 C 0.05555 -0.15359 0.07309 -0.15868 0.0835 -0.16354 C 0.09392 -0.1684 0.09288 -0.16886 0.1052 -0.16678 C 0.11753 -0.1647 0.14253 -0.15799 0.15781 -0.15082 C 0.17309 -0.14365 0.18611 -0.13786 0.1967 -0.12352 C 0.20729 -0.10918 0.21614 -0.08836 0.2217 -0.0643 C 0.22725 -0.04025 0.24027 -0.01341 0.2302 0.02082 C 0.22014 0.05506 0.18593 0.11867 0.16145 0.14134 C 0.13698 0.16401 0.1085 0.14458 0.08316 0.1573 C 0.05781 0.17002 0.02326 0.18807 0.00972 0.21837 C -0.00382 0.24867 -0.00035 0.30581 0.00243 0.33843 C 0.0052 0.37104 0.02135 0.39973 0.02691 0.4143 C 0.03246 0.42887 0.03402 0.42263 0.03541 0.42563 C 0.0368 0.42864 0.01892 0.4261 0.03541 0.43188 C 0.05191 0.43766 0.10798 0.46311 0.13489 0.46079 C 0.1618 0.45825 0.17968 0.44113 0.1967 0.41569 C 0.21371 0.39047 0.23541 0.34328 0.23732 0.30974 C 0.23923 0.27597 0.22395 0.23965 0.2085 0.21351 C 0.19305 0.18737 0.16562 0.16285 0.14461 0.15244 C 0.12361 0.14203 0.10225 0.16077 0.08194 0.15082 C 0.06163 0.14088 0.03715 0.11936 0.02291 0.0923 C 0.00868 0.06662 0.00069 0.00879 -0.00365 -0.00809 " pathEditMode="fixed" rAng="0" ptsTypes="aaaaaaaaaaaaaaaaaaaaaaaa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46076"/>
            <a:ext cx="6301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Назови  слова,  которые </a:t>
            </a:r>
          </a:p>
          <a:p>
            <a:r>
              <a:rPr lang="ru-RU" sz="4400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 начинаются   со  звуков  </a:t>
            </a:r>
            <a:endParaRPr lang="ru-RU" sz="4400" b="1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41475" y="1971565"/>
            <a:ext cx="100059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[</a:t>
            </a:r>
            <a:r>
              <a:rPr lang="ru-RU" sz="4800" b="1" dirty="0" smtClean="0">
                <a:solidFill>
                  <a:srgbClr val="0070C0"/>
                </a:solidFill>
              </a:rPr>
              <a:t>ф</a:t>
            </a:r>
            <a:r>
              <a:rPr lang="en-US" sz="4800" b="1" dirty="0" smtClean="0">
                <a:solidFill>
                  <a:srgbClr val="0070C0"/>
                </a:solidFill>
              </a:rPr>
              <a:t>]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347863" y="1962148"/>
            <a:ext cx="118494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[</a:t>
            </a:r>
            <a:r>
              <a:rPr lang="ru-RU" sz="4800" b="1" dirty="0" smtClean="0">
                <a:solidFill>
                  <a:srgbClr val="00B050"/>
                </a:solidFill>
              </a:rPr>
              <a:t>ф</a:t>
            </a:r>
            <a:r>
              <a:rPr lang="en-US" sz="4800" b="1" dirty="0" smtClean="0">
                <a:solidFill>
                  <a:srgbClr val="00B050"/>
                </a:solidFill>
              </a:rPr>
              <a:t>`]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6447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13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5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 </a:t>
            </a:r>
            <a:r>
              <a:rPr lang="ru-RU" sz="35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35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0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voyrebenok.ru/images/bukva/b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9162677" cy="66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hmag.ru/images/stories/bukvi/bukva_f_v_kartinka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53195"/>
            <a:ext cx="4238745" cy="51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vse-dla-detej.portal-mega.ru/shibaev01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69" y="3837964"/>
            <a:ext cx="281863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Cj043390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12564"/>
            <a:ext cx="2807791" cy="28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pandia.ru/text/79/344/images/image013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7036"/>
            <a:ext cx="676875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2075"/>
          </a:xfrm>
        </p:spPr>
        <p:txBody>
          <a:bodyPr>
            <a:normAutofit fontScale="90000"/>
          </a:bodyPr>
          <a:lstStyle/>
          <a:p>
            <a:endParaRPr lang="ru-RU" altLang="ru-RU" sz="400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5200" y="2288034"/>
            <a:ext cx="2016224" cy="420985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32400" dirty="0" smtClean="0">
                <a:solidFill>
                  <a:srgbClr val="0000FF"/>
                </a:solidFill>
              </a:rPr>
              <a:t>ф   </a:t>
            </a:r>
            <a:endParaRPr lang="ru-RU" altLang="ru-RU" sz="32400" dirty="0">
              <a:solidFill>
                <a:srgbClr val="0000FF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7" y="0"/>
            <a:ext cx="4249043" cy="65973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а</a:t>
            </a:r>
            <a:r>
              <a:rPr lang="ru-RU" altLang="ru-RU" sz="7100" b="1" dirty="0"/>
              <a:t>   -   </a:t>
            </a:r>
            <a:r>
              <a:rPr lang="ru-RU" altLang="ru-RU" sz="7100" b="1" dirty="0" smtClean="0"/>
              <a:t>фа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о   </a:t>
            </a:r>
            <a:r>
              <a:rPr lang="ru-RU" altLang="ru-RU" sz="7100" b="1" dirty="0"/>
              <a:t>-   </a:t>
            </a:r>
            <a:r>
              <a:rPr lang="ru-RU" altLang="ru-RU" sz="7100" b="1" dirty="0" err="1" smtClean="0"/>
              <a:t>фо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у   </a:t>
            </a:r>
            <a:r>
              <a:rPr lang="ru-RU" altLang="ru-RU" sz="7100" b="1" dirty="0"/>
              <a:t>-   </a:t>
            </a:r>
            <a:r>
              <a:rPr lang="ru-RU" altLang="ru-RU" sz="7100" b="1" dirty="0" smtClean="0"/>
              <a:t>фу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и   </a:t>
            </a:r>
            <a:r>
              <a:rPr lang="ru-RU" altLang="ru-RU" sz="7100" b="1" dirty="0"/>
              <a:t>-   </a:t>
            </a:r>
            <a:r>
              <a:rPr lang="ru-RU" altLang="ru-RU" sz="7100" b="1" dirty="0" smtClean="0"/>
              <a:t>фи</a:t>
            </a: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altLang="ru-RU" sz="7100" b="1" dirty="0">
                <a:solidFill>
                  <a:srgbClr val="FF0000"/>
                </a:solidFill>
              </a:rPr>
              <a:t>ы  </a:t>
            </a:r>
            <a:r>
              <a:rPr lang="ru-RU" altLang="ru-RU" sz="7100" b="1" dirty="0"/>
              <a:t>-  </a:t>
            </a:r>
            <a:r>
              <a:rPr lang="ru-RU" altLang="ru-RU" sz="7100" b="1" dirty="0" smtClean="0"/>
              <a:t> </a:t>
            </a:r>
            <a:r>
              <a:rPr lang="ru-RU" altLang="ru-RU" sz="7100" b="1" dirty="0" err="1" smtClean="0"/>
              <a:t>фы</a:t>
            </a:r>
            <a:endParaRPr lang="ru-RU" altLang="ru-RU" sz="7100" b="1" dirty="0" smtClean="0"/>
          </a:p>
          <a:p>
            <a:pPr>
              <a:buFont typeface="Wingdings" pitchFamily="2" charset="2"/>
              <a:buNone/>
            </a:pPr>
            <a:r>
              <a:rPr lang="ru-RU" altLang="ru-RU" sz="7100" b="1" dirty="0" smtClean="0">
                <a:solidFill>
                  <a:srgbClr val="FF0000"/>
                </a:solidFill>
              </a:rPr>
              <a:t> е  -   </a:t>
            </a:r>
            <a:r>
              <a:rPr lang="ru-RU" altLang="ru-RU" sz="7100" b="1" dirty="0" err="1" smtClean="0"/>
              <a:t>фе</a:t>
            </a:r>
            <a:r>
              <a:rPr lang="ru-RU" altLang="ru-RU" sz="7100" b="1" dirty="0" smtClean="0">
                <a:solidFill>
                  <a:srgbClr val="FF0000"/>
                </a:solidFill>
              </a:rPr>
              <a:t> </a:t>
            </a:r>
            <a:endParaRPr lang="ru-RU" altLang="ru-RU" sz="71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71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V="1">
            <a:off x="2859736" y="1484310"/>
            <a:ext cx="1783702" cy="1607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V="1">
            <a:off x="2971424" y="2780926"/>
            <a:ext cx="1672014" cy="576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2899935" y="3573016"/>
            <a:ext cx="1687053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971424" y="4005064"/>
            <a:ext cx="1615563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2859735" y="4401108"/>
            <a:ext cx="1928289" cy="1620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859735" y="620687"/>
            <a:ext cx="1928289" cy="2024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0" decel="100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decel="100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0" decel="1000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0" decel="100000" fill="hold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0" decel="100000" fill="hold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099" grpId="1" build="p"/>
      <p:bldP spid="13210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latin typeface="Monotype Corsiva" panose="03010101010201010101" pitchFamily="66" charset="0"/>
              </a:rPr>
              <a:t>Урок</a:t>
            </a:r>
            <a:br>
              <a:rPr lang="ru-RU" sz="8800" i="1" dirty="0" smtClean="0">
                <a:latin typeface="Monotype Corsiva" panose="03010101010201010101" pitchFamily="66" charset="0"/>
              </a:rPr>
            </a:br>
            <a:r>
              <a:rPr lang="ru-RU" sz="8800" i="1" dirty="0" smtClean="0">
                <a:latin typeface="Monotype Corsiva" panose="03010101010201010101" pitchFamily="66" charset="0"/>
              </a:rPr>
              <a:t>письма</a:t>
            </a:r>
            <a:endParaRPr lang="ru-RU" sz="88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Фиалки, нежные цветочки, </a:t>
            </a:r>
            <a:endParaRPr lang="en-US" sz="3600" b="1" dirty="0"/>
          </a:p>
          <a:p>
            <a:pPr algn="ctr"/>
            <a:r>
              <a:rPr lang="ru-RU" sz="3600" b="1" dirty="0"/>
              <a:t>Растут у бабушки в горшочке. </a:t>
            </a:r>
            <a:endParaRPr lang="ru-RU" sz="3600" dirty="0"/>
          </a:p>
        </p:txBody>
      </p:sp>
      <p:pic>
        <p:nvPicPr>
          <p:cNvPr id="8" name="Рисунок 7" descr="71_131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2066" y="1571612"/>
            <a:ext cx="3468774" cy="2643206"/>
          </a:xfrm>
          <a:prstGeom prst="rect">
            <a:avLst/>
          </a:prstGeom>
        </p:spPr>
      </p:pic>
      <p:pic>
        <p:nvPicPr>
          <p:cNvPr id="11" name="Рисунок 10" descr="9b2103729b0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9256" y="4429132"/>
            <a:ext cx="2857520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user\Рабочий стол\9785090169264.jpg"/>
          <p:cNvPicPr>
            <a:picLocks noChangeAspect="1" noChangeArrowheads="1"/>
          </p:cNvPicPr>
          <p:nvPr/>
        </p:nvPicPr>
        <p:blipFill>
          <a:blip r:embed="rId3"/>
          <a:srcRect l="2362"/>
          <a:stretch>
            <a:fillRect/>
          </a:stretch>
        </p:blipFill>
        <p:spPr bwMode="auto">
          <a:xfrm>
            <a:off x="2915816" y="1721032"/>
            <a:ext cx="3784479" cy="50890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728" y="692696"/>
            <a:ext cx="5623491" cy="837809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4900" b="1" dirty="0">
                <a:solidFill>
                  <a:srgbClr val="191966"/>
                </a:solidFill>
              </a:rPr>
              <a:t>Работа с учебником</a:t>
            </a:r>
          </a:p>
        </p:txBody>
      </p:sp>
    </p:spTree>
    <p:extLst>
      <p:ext uri="{BB962C8B-B14F-4D97-AF65-F5344CB8AC3E}">
        <p14:creationId xmlns:p14="http://schemas.microsoft.com/office/powerpoint/2010/main" val="357402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artlib.ru/objects/gallery_49/artlib_gallery-24949-o.jpg"/>
          <p:cNvPicPr>
            <a:picLocks noChangeAspect="1" noChangeArrowheads="1"/>
          </p:cNvPicPr>
          <p:nvPr/>
        </p:nvPicPr>
        <p:blipFill>
          <a:blip r:embed="rId3"/>
          <a:srcRect l="1923" r="19852"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534025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 плывет к родной земле,	</a:t>
            </a:r>
          </a:p>
          <a:p>
            <a:pPr algn="ctr">
              <a:defRPr/>
            </a:pPr>
            <a:r>
              <a:rPr lang="ru-RU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40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лаг на каждом корабле</a:t>
            </a:r>
            <a:r>
              <a:rPr lang="ru-RU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0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ermanok.net/tmp/images/slobod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2138"/>
            <a:ext cx="3962400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533400"/>
            <a:ext cx="4343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>
                <a:latin typeface="Cambria" pitchFamily="18" charset="0"/>
              </a:rPr>
              <a:t>Петр </a:t>
            </a:r>
            <a:r>
              <a:rPr lang="en-US" altLang="ru-RU" sz="4000" b="1">
                <a:latin typeface="Cambria" pitchFamily="18" charset="0"/>
              </a:rPr>
              <a:t>I – </a:t>
            </a:r>
            <a:r>
              <a:rPr lang="ru-RU" altLang="ru-RU" sz="4000" b="1">
                <a:latin typeface="Cambria" pitchFamily="18" charset="0"/>
              </a:rPr>
              <a:t>первый </a:t>
            </a:r>
            <a:r>
              <a:rPr lang="ru-RU" altLang="ru-RU" sz="4800" b="1">
                <a:latin typeface="Cambria" pitchFamily="18" charset="0"/>
              </a:rPr>
              <a:t>русский</a:t>
            </a:r>
            <a:r>
              <a:rPr lang="ru-RU" altLang="ru-RU" sz="4000" b="1">
                <a:latin typeface="Cambria" pitchFamily="18" charset="0"/>
              </a:rPr>
              <a:t> флотоводец</a:t>
            </a: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393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Знакомство с буквой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Ф,ф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171003"/>
                </a:solidFill>
              </a:rPr>
              <a:t>Учитель начальных классов</a:t>
            </a:r>
          </a:p>
          <a:p>
            <a:r>
              <a:rPr lang="ru-RU" i="1" dirty="0" smtClean="0">
                <a:solidFill>
                  <a:srgbClr val="171003"/>
                </a:solidFill>
              </a:rPr>
              <a:t>МОУ СОШ  №  39 г. Твери</a:t>
            </a:r>
          </a:p>
          <a:p>
            <a:r>
              <a:rPr lang="ru-RU" i="1" dirty="0" err="1" smtClean="0">
                <a:solidFill>
                  <a:srgbClr val="171003"/>
                </a:solidFill>
              </a:rPr>
              <a:t>Ермошкина</a:t>
            </a:r>
            <a:r>
              <a:rPr lang="ru-RU" i="1" dirty="0" smtClean="0">
                <a:solidFill>
                  <a:srgbClr val="171003"/>
                </a:solidFill>
              </a:rPr>
              <a:t>  Е.А.</a:t>
            </a:r>
            <a:endParaRPr lang="ru-RU" i="1" dirty="0">
              <a:solidFill>
                <a:srgbClr val="171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274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42374" name="Group 6"/>
          <p:cNvGraphicFramePr>
            <a:graphicFrameLocks noGrp="1"/>
          </p:cNvGraphicFramePr>
          <p:nvPr/>
        </p:nvGraphicFramePr>
        <p:xfrm>
          <a:off x="4479925" y="1274763"/>
          <a:ext cx="208002" cy="3394075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339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4668838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pPr algn="l"/>
            <a:endParaRPr lang="ru-RU" altLang="ru-RU"/>
          </a:p>
        </p:txBody>
      </p:sp>
      <p:pic>
        <p:nvPicPr>
          <p:cNvPr id="5124" name="Picture 4" descr="http://www.personalguide.ru/upload/2010/09/22/0_4a8_3c57c04f_X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4763"/>
            <a:ext cx="6048672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ugaga.ru/uploads/posts/2008-09/1222636027_great-sculptures-of-the-world-05-pet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65" y="908720"/>
            <a:ext cx="3920609" cy="53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218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ru-RU" altLang="ru-RU" sz="3200" b="1" dirty="0" smtClean="0"/>
              <a:t>Какие звуки обозначает буква э?</a:t>
            </a:r>
            <a:endParaRPr lang="ru-RU" altLang="ru-RU" sz="32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1066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гласный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согласный</a:t>
            </a:r>
            <a:endParaRPr lang="ru-RU" sz="2400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29000" y="1066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звонкий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глухой</a:t>
            </a:r>
            <a:endParaRPr lang="ru-RU" sz="2400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553200" y="1066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твердый</a:t>
            </a: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мягкий</a:t>
            </a:r>
            <a:endParaRPr lang="ru-RU" sz="2400" kern="0" dirty="0">
              <a:solidFill>
                <a:srgbClr val="33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1" name="TextBox 28"/>
          <p:cNvSpPr txBox="1">
            <a:spLocks noChangeArrowheads="1"/>
          </p:cNvSpPr>
          <p:nvPr/>
        </p:nvSpPr>
        <p:spPr bwMode="auto">
          <a:xfrm>
            <a:off x="2133600" y="762000"/>
            <a:ext cx="64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11272" name="TextBox 28"/>
          <p:cNvSpPr txBox="1">
            <a:spLocks noChangeArrowheads="1"/>
          </p:cNvSpPr>
          <p:nvPr/>
        </p:nvSpPr>
        <p:spPr bwMode="auto">
          <a:xfrm>
            <a:off x="8229600" y="78105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11273" name="TextBox 28"/>
          <p:cNvSpPr txBox="1">
            <a:spLocks noChangeArrowheads="1"/>
          </p:cNvSpPr>
          <p:nvPr/>
        </p:nvSpPr>
        <p:spPr bwMode="auto">
          <a:xfrm>
            <a:off x="5067300" y="762000"/>
            <a:ext cx="64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7200">
                <a:solidFill>
                  <a:srgbClr val="3366FF"/>
                </a:solidFill>
              </a:rPr>
              <a:t>?</a:t>
            </a:r>
          </a:p>
        </p:txBody>
      </p:sp>
      <p:pic>
        <p:nvPicPr>
          <p:cNvPr id="8194" name="Picture 2" descr="https://im0-tub-ru.yandex.net/i?id=f5f329fe8d34c8c7103c0ec81b0e51f3&amp;n=33&amp;h=215&amp;w=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61" y="2420888"/>
            <a:ext cx="5558077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Оцени свою работу 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5410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ничего не понял</a:t>
            </a:r>
          </a:p>
        </p:txBody>
      </p:sp>
    </p:spTree>
    <p:extLst>
      <p:ext uri="{BB962C8B-B14F-4D97-AF65-F5344CB8AC3E}">
        <p14:creationId xmlns:p14="http://schemas.microsoft.com/office/powerpoint/2010/main" val="32606082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ПЛАКАТЫ\148929_html_m3dc89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046"/>
            <a:ext cx="6264696" cy="67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>
            <a:off x="26273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10" name="Picture 10" descr="D:\Буквы\img0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000" r="20000" b="17491"/>
          <a:stretch>
            <a:fillRect/>
          </a:stretch>
        </p:blipFill>
        <p:spPr bwMode="auto">
          <a:xfrm>
            <a:off x="7162800" y="304800"/>
            <a:ext cx="1981200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209800" y="609600"/>
            <a:ext cx="1295400" cy="865188"/>
            <a:chOff x="3168" y="240"/>
            <a:chExt cx="862" cy="545"/>
          </a:xfrm>
        </p:grpSpPr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 rot="1937574">
            <a:off x="1681163" y="1808163"/>
            <a:ext cx="762000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 rot="12019435" flipV="1">
            <a:off x="1524000" y="1752600"/>
            <a:ext cx="1152525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 rot="493204">
            <a:off x="2062163" y="969963"/>
            <a:ext cx="1368425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3048000" y="762000"/>
            <a:ext cx="431800" cy="360363"/>
            <a:chOff x="567" y="1026"/>
            <a:chExt cx="181" cy="136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32004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2286000" y="1752600"/>
            <a:ext cx="820738" cy="8382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1676400" y="838200"/>
            <a:ext cx="723900" cy="1447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38" name="Group 38"/>
          <p:cNvGrpSpPr>
            <a:grpSpLocks/>
          </p:cNvGrpSpPr>
          <p:nvPr/>
        </p:nvGrpSpPr>
        <p:grpSpPr bwMode="auto">
          <a:xfrm>
            <a:off x="3429000" y="685800"/>
            <a:ext cx="1295400" cy="865188"/>
            <a:chOff x="3168" y="240"/>
            <a:chExt cx="862" cy="545"/>
          </a:xfrm>
        </p:grpSpPr>
        <p:sp>
          <p:nvSpPr>
            <p:cNvPr id="25639" name="Oval 39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41" name="Oval 41"/>
          <p:cNvSpPr>
            <a:spLocks noChangeArrowheads="1"/>
          </p:cNvSpPr>
          <p:nvPr/>
        </p:nvSpPr>
        <p:spPr bwMode="auto">
          <a:xfrm rot="1535719">
            <a:off x="3352800" y="1828800"/>
            <a:ext cx="685800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 rot="11323687" flipV="1">
            <a:off x="3276600" y="1676400"/>
            <a:ext cx="949325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52" name="Freeform 52"/>
          <p:cNvSpPr>
            <a:spLocks/>
          </p:cNvSpPr>
          <p:nvPr/>
        </p:nvSpPr>
        <p:spPr bwMode="auto">
          <a:xfrm>
            <a:off x="914400" y="4114800"/>
            <a:ext cx="1066800" cy="546100"/>
          </a:xfrm>
          <a:custGeom>
            <a:avLst/>
            <a:gdLst>
              <a:gd name="T0" fmla="*/ 864 w 864"/>
              <a:gd name="T1" fmla="*/ 192 h 344"/>
              <a:gd name="T2" fmla="*/ 768 w 864"/>
              <a:gd name="T3" fmla="*/ 288 h 344"/>
              <a:gd name="T4" fmla="*/ 624 w 864"/>
              <a:gd name="T5" fmla="*/ 336 h 344"/>
              <a:gd name="T6" fmla="*/ 336 w 864"/>
              <a:gd name="T7" fmla="*/ 336 h 344"/>
              <a:gd name="T8" fmla="*/ 144 w 864"/>
              <a:gd name="T9" fmla="*/ 288 h 344"/>
              <a:gd name="T10" fmla="*/ 48 w 864"/>
              <a:gd name="T11" fmla="*/ 144 h 344"/>
              <a:gd name="T12" fmla="*/ 0 w 864"/>
              <a:gd name="T13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4" h="344">
                <a:moveTo>
                  <a:pt x="864" y="192"/>
                </a:moveTo>
                <a:cubicBezTo>
                  <a:pt x="836" y="228"/>
                  <a:pt x="808" y="264"/>
                  <a:pt x="768" y="288"/>
                </a:cubicBezTo>
                <a:cubicBezTo>
                  <a:pt x="728" y="312"/>
                  <a:pt x="696" y="328"/>
                  <a:pt x="624" y="336"/>
                </a:cubicBezTo>
                <a:cubicBezTo>
                  <a:pt x="552" y="344"/>
                  <a:pt x="416" y="344"/>
                  <a:pt x="336" y="336"/>
                </a:cubicBezTo>
                <a:cubicBezTo>
                  <a:pt x="256" y="328"/>
                  <a:pt x="192" y="320"/>
                  <a:pt x="144" y="288"/>
                </a:cubicBezTo>
                <a:cubicBezTo>
                  <a:pt x="96" y="256"/>
                  <a:pt x="72" y="192"/>
                  <a:pt x="48" y="144"/>
                </a:cubicBezTo>
                <a:cubicBezTo>
                  <a:pt x="24" y="96"/>
                  <a:pt x="12" y="48"/>
                  <a:pt x="0" y="0"/>
                </a:cubicBezTo>
              </a:path>
            </a:pathLst>
          </a:custGeom>
          <a:noFill/>
          <a:ln w="114300">
            <a:solidFill>
              <a:srgbClr val="66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55" name="Group 55"/>
          <p:cNvGrpSpPr>
            <a:grpSpLocks/>
          </p:cNvGrpSpPr>
          <p:nvPr/>
        </p:nvGrpSpPr>
        <p:grpSpPr bwMode="auto">
          <a:xfrm>
            <a:off x="3352800" y="762000"/>
            <a:ext cx="503238" cy="360363"/>
            <a:chOff x="567" y="1026"/>
            <a:chExt cx="181" cy="136"/>
          </a:xfrm>
        </p:grpSpPr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59" name="AutoShape 59"/>
          <p:cNvSpPr>
            <a:spLocks noChangeArrowheads="1"/>
          </p:cNvSpPr>
          <p:nvPr/>
        </p:nvSpPr>
        <p:spPr bwMode="auto">
          <a:xfrm>
            <a:off x="3505200" y="8382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60" name="Group 60"/>
          <p:cNvGrpSpPr>
            <a:grpSpLocks/>
          </p:cNvGrpSpPr>
          <p:nvPr/>
        </p:nvGrpSpPr>
        <p:grpSpPr bwMode="auto">
          <a:xfrm>
            <a:off x="685800" y="3962400"/>
            <a:ext cx="503238" cy="360363"/>
            <a:chOff x="567" y="1026"/>
            <a:chExt cx="181" cy="136"/>
          </a:xfrm>
        </p:grpSpPr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63" name="Picture 63" descr="1-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6667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4" name="Picture 64" descr="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20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53" name="Line 53"/>
          <p:cNvSpPr>
            <a:spLocks noChangeShapeType="1"/>
          </p:cNvSpPr>
          <p:nvPr/>
        </p:nvSpPr>
        <p:spPr bwMode="auto">
          <a:xfrm flipH="1">
            <a:off x="3962400" y="990600"/>
            <a:ext cx="685800" cy="1600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3124200" y="1752600"/>
            <a:ext cx="228600" cy="7620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68" name="Picture 68" descr="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5720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69" name="Group 69"/>
          <p:cNvGrpSpPr>
            <a:grpSpLocks/>
          </p:cNvGrpSpPr>
          <p:nvPr/>
        </p:nvGrpSpPr>
        <p:grpSpPr bwMode="auto">
          <a:xfrm>
            <a:off x="5067300" y="2819400"/>
            <a:ext cx="1079500" cy="762000"/>
            <a:chOff x="3168" y="240"/>
            <a:chExt cx="862" cy="545"/>
          </a:xfrm>
        </p:grpSpPr>
        <p:sp>
          <p:nvSpPr>
            <p:cNvPr id="25670" name="Oval 70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71" name="Rectangle 71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72" name="Oval 72"/>
          <p:cNvSpPr>
            <a:spLocks noChangeArrowheads="1"/>
          </p:cNvSpPr>
          <p:nvPr/>
        </p:nvSpPr>
        <p:spPr bwMode="auto">
          <a:xfrm rot="1937574">
            <a:off x="4627563" y="3873500"/>
            <a:ext cx="635000" cy="823913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 rot="12019435" flipV="1">
            <a:off x="4495800" y="3825875"/>
            <a:ext cx="960438" cy="569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 rot="493204">
            <a:off x="4945063" y="3136900"/>
            <a:ext cx="1139825" cy="50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75" name="Group 75"/>
          <p:cNvGrpSpPr>
            <a:grpSpLocks/>
          </p:cNvGrpSpPr>
          <p:nvPr/>
        </p:nvGrpSpPr>
        <p:grpSpPr bwMode="auto">
          <a:xfrm>
            <a:off x="5765800" y="2952750"/>
            <a:ext cx="360363" cy="317500"/>
            <a:chOff x="567" y="1026"/>
            <a:chExt cx="181" cy="136"/>
          </a:xfrm>
        </p:grpSpPr>
        <p:sp>
          <p:nvSpPr>
            <p:cNvPr id="25676" name="Line 7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7" name="Line 7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78" name="AutoShape 78"/>
          <p:cNvSpPr>
            <a:spLocks noChangeArrowheads="1"/>
          </p:cNvSpPr>
          <p:nvPr/>
        </p:nvSpPr>
        <p:spPr bwMode="auto">
          <a:xfrm>
            <a:off x="5892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H="1">
            <a:off x="4622800" y="3021013"/>
            <a:ext cx="603250" cy="1273175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81" name="Group 81"/>
          <p:cNvGrpSpPr>
            <a:grpSpLocks/>
          </p:cNvGrpSpPr>
          <p:nvPr/>
        </p:nvGrpSpPr>
        <p:grpSpPr bwMode="auto">
          <a:xfrm>
            <a:off x="6083300" y="2886075"/>
            <a:ext cx="1079500" cy="762000"/>
            <a:chOff x="3168" y="240"/>
            <a:chExt cx="862" cy="545"/>
          </a:xfrm>
        </p:grpSpPr>
        <p:sp>
          <p:nvSpPr>
            <p:cNvPr id="25682" name="Oval 82"/>
            <p:cNvSpPr>
              <a:spLocks noChangeArrowheads="1"/>
            </p:cNvSpPr>
            <p:nvPr/>
          </p:nvSpPr>
          <p:spPr bwMode="auto">
            <a:xfrm>
              <a:off x="3264" y="240"/>
              <a:ext cx="680" cy="499"/>
            </a:xfrm>
            <a:prstGeom prst="ellipse">
              <a:avLst/>
            </a:prstGeom>
            <a:noFill/>
            <a:ln w="114300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83" name="Rectangle 83"/>
            <p:cNvSpPr>
              <a:spLocks noChangeArrowheads="1"/>
            </p:cNvSpPr>
            <p:nvPr/>
          </p:nvSpPr>
          <p:spPr bwMode="auto">
            <a:xfrm rot="493204">
              <a:off x="3168" y="422"/>
              <a:ext cx="862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84" name="Oval 84"/>
          <p:cNvSpPr>
            <a:spLocks noChangeArrowheads="1"/>
          </p:cNvSpPr>
          <p:nvPr/>
        </p:nvSpPr>
        <p:spPr bwMode="auto">
          <a:xfrm rot="1535719">
            <a:off x="6019800" y="3892550"/>
            <a:ext cx="571500" cy="822325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85" name="Rectangle 85"/>
          <p:cNvSpPr>
            <a:spLocks noChangeArrowheads="1"/>
          </p:cNvSpPr>
          <p:nvPr/>
        </p:nvSpPr>
        <p:spPr bwMode="auto">
          <a:xfrm rot="11323687" flipV="1">
            <a:off x="5956300" y="3757613"/>
            <a:ext cx="790575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86" name="Group 86"/>
          <p:cNvGrpSpPr>
            <a:grpSpLocks/>
          </p:cNvGrpSpPr>
          <p:nvPr/>
        </p:nvGrpSpPr>
        <p:grpSpPr bwMode="auto">
          <a:xfrm>
            <a:off x="6019800" y="2971800"/>
            <a:ext cx="419100" cy="317500"/>
            <a:chOff x="567" y="1026"/>
            <a:chExt cx="181" cy="136"/>
          </a:xfrm>
        </p:grpSpPr>
        <p:sp>
          <p:nvSpPr>
            <p:cNvPr id="25687" name="Line 87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Line 88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89" name="AutoShape 89"/>
          <p:cNvSpPr>
            <a:spLocks noChangeArrowheads="1"/>
          </p:cNvSpPr>
          <p:nvPr/>
        </p:nvSpPr>
        <p:spPr bwMode="auto">
          <a:xfrm>
            <a:off x="6146800" y="3021013"/>
            <a:ext cx="179388" cy="188912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90" name="Picture 90" descr="3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495800"/>
            <a:ext cx="381000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91" name="Line 91"/>
          <p:cNvSpPr>
            <a:spLocks noChangeShapeType="1"/>
          </p:cNvSpPr>
          <p:nvPr/>
        </p:nvSpPr>
        <p:spPr bwMode="auto">
          <a:xfrm flipH="1">
            <a:off x="6527800" y="3154363"/>
            <a:ext cx="571500" cy="1408112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H="1">
            <a:off x="4800600" y="2819400"/>
            <a:ext cx="1409700" cy="35052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>
            <a:off x="5829300" y="3825875"/>
            <a:ext cx="190500" cy="669925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94" name="Picture 94" descr="3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5800"/>
            <a:ext cx="381000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6096000" y="2667000"/>
            <a:ext cx="215900" cy="2159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4572000" y="6172200"/>
            <a:ext cx="431800" cy="360363"/>
            <a:chOff x="567" y="1026"/>
            <a:chExt cx="181" cy="136"/>
          </a:xfrm>
        </p:grpSpPr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3124200" y="609600"/>
            <a:ext cx="457200" cy="11430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H="1">
            <a:off x="1981200" y="609600"/>
            <a:ext cx="1600200" cy="3810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H="1">
            <a:off x="5130800" y="3825875"/>
            <a:ext cx="684213" cy="736600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700" name="Text Box 100"/>
          <p:cNvSpPr txBox="1">
            <a:spLocks noChangeArrowheads="1"/>
          </p:cNvSpPr>
          <p:nvPr/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i="1"/>
              <a:t>Марабаева Л.А</a:t>
            </a:r>
            <a:r>
              <a:rPr lang="ru-RU" altLang="ru-RU" sz="8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4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20" grpId="0" animBg="1"/>
      <p:bldP spid="25621" grpId="0" animBg="1"/>
      <p:bldP spid="25626" grpId="0" animBg="1"/>
      <p:bldP spid="25641" grpId="0" animBg="1"/>
      <p:bldP spid="25652" grpId="0" animBg="1"/>
      <p:bldP spid="25659" grpId="0" animBg="1"/>
      <p:bldP spid="25653" grpId="0" animBg="1"/>
      <p:bldP spid="25648" grpId="0" animBg="1"/>
      <p:bldP spid="25672" grpId="0" animBg="1"/>
      <p:bldP spid="25678" grpId="0" animBg="1"/>
      <p:bldP spid="25680" grpId="0" animBg="1"/>
      <p:bldP spid="25684" grpId="0" animBg="1"/>
      <p:bldP spid="25689" grpId="0" animBg="1"/>
      <p:bldP spid="25691" grpId="0" animBg="1"/>
      <p:bldP spid="25692" grpId="0" animBg="1"/>
      <p:bldP spid="25693" grpId="0" animBg="1"/>
      <p:bldP spid="25647" grpId="0" animBg="1"/>
      <p:bldP spid="25699" grpId="0" animBg="1"/>
      <p:bldP spid="25667" grpId="0" animBg="1"/>
      <p:bldP spid="256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71"/>
          <p:cNvPicPr>
            <a:picLocks noChangeAspect="1" noChangeArrowheads="1"/>
          </p:cNvPicPr>
          <p:nvPr/>
        </p:nvPicPr>
        <p:blipFill>
          <a:blip r:embed="rId3"/>
          <a:srcRect b="37555"/>
          <a:stretch>
            <a:fillRect/>
          </a:stretch>
        </p:blipFill>
        <p:spPr bwMode="auto">
          <a:xfrm>
            <a:off x="428625" y="3929063"/>
            <a:ext cx="247491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492500" y="628203"/>
            <a:ext cx="215155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Январь</a:t>
            </a:r>
          </a:p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Февраль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Апрель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Июнь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Июль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Август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Сентябрь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Октябрь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Ноябрь</a:t>
            </a:r>
          </a:p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Декабрь</a:t>
            </a:r>
          </a:p>
        </p:txBody>
      </p:sp>
      <p:pic>
        <p:nvPicPr>
          <p:cNvPr id="12292" name="Picture 15" descr="http://www.kissdesign.ru/magic/m44.gif"/>
          <p:cNvPicPr>
            <a:picLocks noChangeAspect="1" noChangeArrowheads="1" noCrop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28625" y="714375"/>
            <a:ext cx="2428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0" descr="http://www.kissdesign.ru/magic/m23.gif"/>
          <p:cNvPicPr>
            <a:picLocks noChangeAspect="1" noChangeArrowheads="1" noCrop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132513" y="642938"/>
            <a:ext cx="24399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294" name="Picture 9" descr="C:\Documents and Settings\Admin\Рабочий стол\док2.files\Новая папка\kartina8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3929066"/>
            <a:ext cx="2595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0"/>
            <a:ext cx="865172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CC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году двенадцать месяцев:   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439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62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4284663" y="260350"/>
            <a:ext cx="142875" cy="64817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284663" y="188913"/>
            <a:ext cx="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23850" y="3141663"/>
            <a:ext cx="8569325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50825" y="3141663"/>
            <a:ext cx="576263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16013" y="1844675"/>
            <a:ext cx="0" cy="2447925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908175" y="2205038"/>
            <a:ext cx="0" cy="2447925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00338" y="2492375"/>
            <a:ext cx="0" cy="2449513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63938" y="2708275"/>
            <a:ext cx="0" cy="2449513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148263" y="981075"/>
            <a:ext cx="0" cy="2592388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084888" y="1196975"/>
            <a:ext cx="0" cy="2592388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019925" y="1484313"/>
            <a:ext cx="0" cy="2592387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956550" y="1700213"/>
            <a:ext cx="0" cy="2592387"/>
          </a:xfrm>
          <a:prstGeom prst="straightConnector1">
            <a:avLst/>
          </a:prstGeom>
          <a:ln w="5715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11188" y="2133600"/>
            <a:ext cx="3673475" cy="1800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356100" y="2205038"/>
            <a:ext cx="3671888" cy="1800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16463" y="2349500"/>
            <a:ext cx="360362" cy="215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1" idx="7"/>
          </p:cNvCxnSpPr>
          <p:nvPr/>
        </p:nvCxnSpPr>
        <p:spPr>
          <a:xfrm>
            <a:off x="7489825" y="2468563"/>
            <a:ext cx="395288" cy="2397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940425" y="4005263"/>
            <a:ext cx="431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0" idx="7"/>
          </p:cNvCxnSpPr>
          <p:nvPr/>
        </p:nvCxnSpPr>
        <p:spPr>
          <a:xfrm flipH="1" flipV="1">
            <a:off x="3746500" y="2397125"/>
            <a:ext cx="249238" cy="1682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684213" y="2492375"/>
            <a:ext cx="287337" cy="2889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195513" y="3933825"/>
            <a:ext cx="36036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484188" y="549275"/>
            <a:ext cx="8048625" cy="2519363"/>
          </a:xfrm>
          <a:custGeom>
            <a:avLst/>
            <a:gdLst>
              <a:gd name="connsiteX0" fmla="*/ 0 w 8145138"/>
              <a:gd name="connsiteY0" fmla="*/ 2555912 h 2673425"/>
              <a:gd name="connsiteX1" fmla="*/ 341523 w 8145138"/>
              <a:gd name="connsiteY1" fmla="*/ 1399141 h 2673425"/>
              <a:gd name="connsiteX2" fmla="*/ 991518 w 8145138"/>
              <a:gd name="connsiteY2" fmla="*/ 716095 h 2673425"/>
              <a:gd name="connsiteX3" fmla="*/ 2082188 w 8145138"/>
              <a:gd name="connsiteY3" fmla="*/ 1002534 h 2673425"/>
              <a:gd name="connsiteX4" fmla="*/ 3040656 w 8145138"/>
              <a:gd name="connsiteY4" fmla="*/ 517792 h 2673425"/>
              <a:gd name="connsiteX5" fmla="*/ 3547431 w 8145138"/>
              <a:gd name="connsiteY5" fmla="*/ 143218 h 2673425"/>
              <a:gd name="connsiteX6" fmla="*/ 4318612 w 8145138"/>
              <a:gd name="connsiteY6" fmla="*/ 132202 h 2673425"/>
              <a:gd name="connsiteX7" fmla="*/ 5684704 w 8145138"/>
              <a:gd name="connsiteY7" fmla="*/ 936433 h 2673425"/>
              <a:gd name="connsiteX8" fmla="*/ 6940627 w 8145138"/>
              <a:gd name="connsiteY8" fmla="*/ 605927 h 2673425"/>
              <a:gd name="connsiteX9" fmla="*/ 7888077 w 8145138"/>
              <a:gd name="connsiteY9" fmla="*/ 1542361 h 2673425"/>
              <a:gd name="connsiteX10" fmla="*/ 8108415 w 8145138"/>
              <a:gd name="connsiteY10" fmla="*/ 2500828 h 2673425"/>
              <a:gd name="connsiteX11" fmla="*/ 8108415 w 8145138"/>
              <a:gd name="connsiteY11" fmla="*/ 2577946 h 2673425"/>
              <a:gd name="connsiteX0" fmla="*/ 0 w 8145138"/>
              <a:gd name="connsiteY0" fmla="*/ 2555912 h 2673425"/>
              <a:gd name="connsiteX1" fmla="*/ 341523 w 8145138"/>
              <a:gd name="connsiteY1" fmla="*/ 1399141 h 2673425"/>
              <a:gd name="connsiteX2" fmla="*/ 991518 w 8145138"/>
              <a:gd name="connsiteY2" fmla="*/ 716095 h 2673425"/>
              <a:gd name="connsiteX3" fmla="*/ 2082188 w 8145138"/>
              <a:gd name="connsiteY3" fmla="*/ 1002534 h 2673425"/>
              <a:gd name="connsiteX4" fmla="*/ 3007138 w 8145138"/>
              <a:gd name="connsiteY4" fmla="*/ 551866 h 2673425"/>
              <a:gd name="connsiteX5" fmla="*/ 3547431 w 8145138"/>
              <a:gd name="connsiteY5" fmla="*/ 143218 h 2673425"/>
              <a:gd name="connsiteX6" fmla="*/ 4318612 w 8145138"/>
              <a:gd name="connsiteY6" fmla="*/ 132202 h 2673425"/>
              <a:gd name="connsiteX7" fmla="*/ 5684704 w 8145138"/>
              <a:gd name="connsiteY7" fmla="*/ 936433 h 2673425"/>
              <a:gd name="connsiteX8" fmla="*/ 6940627 w 8145138"/>
              <a:gd name="connsiteY8" fmla="*/ 605927 h 2673425"/>
              <a:gd name="connsiteX9" fmla="*/ 7888077 w 8145138"/>
              <a:gd name="connsiteY9" fmla="*/ 1542361 h 2673425"/>
              <a:gd name="connsiteX10" fmla="*/ 8108415 w 8145138"/>
              <a:gd name="connsiteY10" fmla="*/ 2500828 h 2673425"/>
              <a:gd name="connsiteX11" fmla="*/ 8108415 w 8145138"/>
              <a:gd name="connsiteY11" fmla="*/ 2577946 h 2673425"/>
              <a:gd name="connsiteX0" fmla="*/ 0 w 8145138"/>
              <a:gd name="connsiteY0" fmla="*/ 2555912 h 2673425"/>
              <a:gd name="connsiteX1" fmla="*/ 341523 w 8145138"/>
              <a:gd name="connsiteY1" fmla="*/ 1399141 h 2673425"/>
              <a:gd name="connsiteX2" fmla="*/ 991518 w 8145138"/>
              <a:gd name="connsiteY2" fmla="*/ 716095 h 2673425"/>
              <a:gd name="connsiteX3" fmla="*/ 2082188 w 8145138"/>
              <a:gd name="connsiteY3" fmla="*/ 1002534 h 2673425"/>
              <a:gd name="connsiteX4" fmla="*/ 3007138 w 8145138"/>
              <a:gd name="connsiteY4" fmla="*/ 551866 h 2673425"/>
              <a:gd name="connsiteX5" fmla="*/ 3547431 w 8145138"/>
              <a:gd name="connsiteY5" fmla="*/ 143218 h 2673425"/>
              <a:gd name="connsiteX6" fmla="*/ 4318612 w 8145138"/>
              <a:gd name="connsiteY6" fmla="*/ 132202 h 2673425"/>
              <a:gd name="connsiteX7" fmla="*/ 5684704 w 8145138"/>
              <a:gd name="connsiteY7" fmla="*/ 936433 h 2673425"/>
              <a:gd name="connsiteX8" fmla="*/ 6940627 w 8145138"/>
              <a:gd name="connsiteY8" fmla="*/ 605927 h 2673425"/>
              <a:gd name="connsiteX9" fmla="*/ 7888077 w 8145138"/>
              <a:gd name="connsiteY9" fmla="*/ 1542361 h 2673425"/>
              <a:gd name="connsiteX10" fmla="*/ 8108415 w 8145138"/>
              <a:gd name="connsiteY10" fmla="*/ 2500828 h 2673425"/>
              <a:gd name="connsiteX11" fmla="*/ 8108415 w 8145138"/>
              <a:gd name="connsiteY11" fmla="*/ 2577946 h 2673425"/>
              <a:gd name="connsiteX0" fmla="*/ 0 w 8145138"/>
              <a:gd name="connsiteY0" fmla="*/ 2555912 h 2673425"/>
              <a:gd name="connsiteX1" fmla="*/ 341523 w 8145138"/>
              <a:gd name="connsiteY1" fmla="*/ 1399141 h 2673425"/>
              <a:gd name="connsiteX2" fmla="*/ 991518 w 8145138"/>
              <a:gd name="connsiteY2" fmla="*/ 716095 h 2673425"/>
              <a:gd name="connsiteX3" fmla="*/ 2082188 w 8145138"/>
              <a:gd name="connsiteY3" fmla="*/ 1002534 h 2673425"/>
              <a:gd name="connsiteX4" fmla="*/ 3007138 w 8145138"/>
              <a:gd name="connsiteY4" fmla="*/ 551866 h 2673425"/>
              <a:gd name="connsiteX5" fmla="*/ 3547431 w 8145138"/>
              <a:gd name="connsiteY5" fmla="*/ 143218 h 2673425"/>
              <a:gd name="connsiteX6" fmla="*/ 4318612 w 8145138"/>
              <a:gd name="connsiteY6" fmla="*/ 132202 h 2673425"/>
              <a:gd name="connsiteX7" fmla="*/ 5684704 w 8145138"/>
              <a:gd name="connsiteY7" fmla="*/ 936433 h 2673425"/>
              <a:gd name="connsiteX8" fmla="*/ 6940627 w 8145138"/>
              <a:gd name="connsiteY8" fmla="*/ 605927 h 2673425"/>
              <a:gd name="connsiteX9" fmla="*/ 7888077 w 8145138"/>
              <a:gd name="connsiteY9" fmla="*/ 1542361 h 2673425"/>
              <a:gd name="connsiteX10" fmla="*/ 8108415 w 8145138"/>
              <a:gd name="connsiteY10" fmla="*/ 2500828 h 2673425"/>
              <a:gd name="connsiteX11" fmla="*/ 8108415 w 8145138"/>
              <a:gd name="connsiteY11" fmla="*/ 2577946 h 267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138" h="2673425">
                <a:moveTo>
                  <a:pt x="0" y="2555912"/>
                </a:moveTo>
                <a:cubicBezTo>
                  <a:pt x="88135" y="2130844"/>
                  <a:pt x="176270" y="1705777"/>
                  <a:pt x="341523" y="1399141"/>
                </a:cubicBezTo>
                <a:cubicBezTo>
                  <a:pt x="506776" y="1092505"/>
                  <a:pt x="701407" y="782196"/>
                  <a:pt x="991518" y="716095"/>
                </a:cubicBezTo>
                <a:cubicBezTo>
                  <a:pt x="1281629" y="649994"/>
                  <a:pt x="1746251" y="1029906"/>
                  <a:pt x="2082188" y="1002534"/>
                </a:cubicBezTo>
                <a:cubicBezTo>
                  <a:pt x="2418125" y="975163"/>
                  <a:pt x="2748068" y="781400"/>
                  <a:pt x="3007138" y="551866"/>
                </a:cubicBezTo>
                <a:cubicBezTo>
                  <a:pt x="3234092" y="298252"/>
                  <a:pt x="3328852" y="213162"/>
                  <a:pt x="3547431" y="143218"/>
                </a:cubicBezTo>
                <a:cubicBezTo>
                  <a:pt x="3766010" y="73274"/>
                  <a:pt x="3962400" y="0"/>
                  <a:pt x="4318612" y="132202"/>
                </a:cubicBezTo>
                <a:cubicBezTo>
                  <a:pt x="4674824" y="264405"/>
                  <a:pt x="5247702" y="857479"/>
                  <a:pt x="5684704" y="936433"/>
                </a:cubicBezTo>
                <a:cubicBezTo>
                  <a:pt x="6121707" y="1015387"/>
                  <a:pt x="6573398" y="504939"/>
                  <a:pt x="6940627" y="605927"/>
                </a:cubicBezTo>
                <a:cubicBezTo>
                  <a:pt x="7307856" y="706915"/>
                  <a:pt x="7693446" y="1226544"/>
                  <a:pt x="7888077" y="1542361"/>
                </a:cubicBezTo>
                <a:cubicBezTo>
                  <a:pt x="8082708" y="1858178"/>
                  <a:pt x="8071692" y="2328231"/>
                  <a:pt x="8108415" y="2500828"/>
                </a:cubicBezTo>
                <a:cubicBezTo>
                  <a:pt x="8145138" y="2673425"/>
                  <a:pt x="8126776" y="2625685"/>
                  <a:pt x="8108415" y="2577946"/>
                </a:cubicBezTo>
              </a:path>
            </a:pathLst>
          </a:custGeom>
          <a:ln w="1270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611188" y="1989138"/>
            <a:ext cx="144462" cy="431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51" idx="4"/>
          </p:cNvCxnSpPr>
          <p:nvPr/>
        </p:nvCxnSpPr>
        <p:spPr>
          <a:xfrm flipV="1">
            <a:off x="2916238" y="1068388"/>
            <a:ext cx="539750" cy="34448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435600" y="1052513"/>
            <a:ext cx="288925" cy="2159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51" idx="9"/>
          </p:cNvCxnSpPr>
          <p:nvPr/>
        </p:nvCxnSpPr>
        <p:spPr>
          <a:xfrm>
            <a:off x="8278813" y="2003425"/>
            <a:ext cx="180975" cy="41751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79388" y="2924175"/>
            <a:ext cx="360362" cy="36036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40200" y="2924175"/>
            <a:ext cx="360363" cy="360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71550" y="1700213"/>
            <a:ext cx="360363" cy="360362"/>
          </a:xfrm>
          <a:prstGeom prst="ellipse">
            <a:avLst/>
          </a:prstGeom>
          <a:solidFill>
            <a:srgbClr val="008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140200" y="18891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532813" y="2997200"/>
            <a:ext cx="360362" cy="360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6" name="TextBox 39"/>
          <p:cNvSpPr txBox="1">
            <a:spLocks noChangeArrowheads="1"/>
          </p:cNvSpPr>
          <p:nvPr/>
        </p:nvSpPr>
        <p:spPr bwMode="auto">
          <a:xfrm>
            <a:off x="6011863" y="6381750"/>
            <a:ext cx="288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100"/>
              <a:t>Для сайта: </a:t>
            </a:r>
            <a:r>
              <a:rPr lang="en-US" altLang="ru-RU" sz="1100"/>
              <a:t>viki.rdf.ru</a:t>
            </a:r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12419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3.00486E-6 L -0.90955 -0.0050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86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955 -0.00509 L -0.004 -0.00509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3.56465E-6 L 0.01198 0.907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45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9077 L -0.00382 -0.00509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45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281 0.04742 L 0.08281 0.380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6944 0.08929 L 0.16944 0.42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path" presetSubtype="0" accel="50000" decel="5000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6389 0.12075 L 0.26389 0.453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64" presetClass="path" presetSubtype="0" accel="50000" decel="5000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3715 0.23364 L 0.43715 -0.099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64" presetClass="path" presetSubtype="0" accel="50000" decel="5000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3958 0.27551 L 0.53958 -0.078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64" presetClass="path" presetSubtype="0" accel="50000" decel="5000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4184 0.31761 L 0.64184 -0.036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64" presetClass="path" presetSubtype="0" accel="50000" decel="5000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4427 0.34907 L 0.74427 -0.0050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62295E-7 C 0.00486 -0.02475 -0.00712 -0.03979 -0.02656 -0.06061 C -0.04601 -0.08119 -0.07153 -0.11312 -0.11684 -0.12399 C -0.16215 -0.13509 -0.25122 -0.13902 -0.29878 -0.12746 C -0.34635 -0.11566 -0.38698 -0.08305 -0.40243 -0.0539 C -0.41788 -0.02475 -0.40677 0.01943 -0.39149 0.04719 C -0.37622 0.07495 -0.34688 0.09877 -0.31094 0.11265 C -0.27465 0.12653 -0.21719 0.13463 -0.17483 0.13046 C -0.13229 0.12653 -0.08455 0.1108 -0.05538 0.08813 C -0.02622 0.06546 -0.00486 0.02452 2.77778E-7 9.62295E-7 Z " pathEditMode="relative" rAng="0" ptsTypes="aaaaaaaaaa">
                                      <p:cBhvr>
                                        <p:cTn id="7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0" presetClass="path" presetSubtype="0" repeatCount="200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2.24613E-6 C 0.00746 -0.03146 0.0151 -0.06269 0.04687 -0.08512 C 0.07864 -0.10756 0.14132 -0.13185 0.19027 -0.13486 C 0.23923 -0.13786 0.30451 -0.1226 0.34097 -0.1027 C 0.37743 -0.08281 0.40191 -0.0414 0.40954 -0.0155 C 0.41718 0.01041 0.39618 0.03609 0.38663 0.05344 C 0.37708 0.07079 0.37031 0.07726 0.35173 0.08837 C 0.33316 0.09947 0.30625 0.11427 0.27465 0.12075 C 0.24305 0.12723 0.19948 0.13255 0.1625 0.12677 C 0.12552 0.12098 0.07777 0.10016 0.05295 0.08559 C 0.02812 0.07102 0.02135 0.05506 0.01319 0.0391 C 0.00503 0.02313 0.00555 0.00046 0.00347 -0.00971 " pathEditMode="relative" rAng="0" ptsTypes="aaaaaaaaaaaa">
                                      <p:cBhvr>
                                        <p:cTn id="7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0.00023 C 0.00816 -0.02614 0.02847 -0.11589 0.04878 -0.16215 C 0.06909 -0.20842 0.08906 -0.26463 0.12204 -0.27619 C 0.15503 -0.28776 0.20208 -0.22114 0.24635 -0.23109 C 0.29045 -0.2415 0.35208 -0.3176 0.38732 -0.33865 C 0.42257 -0.3597 0.43611 -0.35924 0.45833 -0.35762 C 0.48055 -0.356 0.49236 -0.34883 0.521 -0.32917 C 0.54965 -0.30951 0.59878 -0.24821 0.63073 -0.23918 C 0.66232 -0.23016 0.68402 -0.26833 0.71024 -0.27458 C 0.73645 -0.28082 0.76319 -0.29401 0.78854 -0.27619 C 0.81389 -0.25838 0.84618 -0.19477 0.86198 -0.16817 C 0.87777 -0.14157 0.88003 -0.1256 0.88368 -0.11589 C 0.88732 -0.10617 0.87986 -0.13278 0.88368 -0.11034 C 0.8875 -0.0879 0.90243 -0.00023 0.90694 0.01943 C 0.91145 0.0391 0.91041 0.01041 0.91128 0.0081 " pathEditMode="relative" rAng="0" ptsTypes="aaaaaaaaaaaaaaa">
                                      <p:cBhvr>
                                        <p:cTn id="8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-16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90954 0.00555 C 0.90052 -0.05598 0.89166 -0.11728 0.87222 -0.1647 C 0.85277 -0.21212 0.82118 -0.26 0.7927 -0.27874 C 0.76423 -0.29748 0.72777 -0.28383 0.70173 -0.27735 C 0.67569 -0.27087 0.66232 -0.23595 0.63611 -0.24011 C 0.60989 -0.24427 0.57448 -0.28244 0.54444 -0.3028 C 0.51441 -0.32315 0.49027 -0.36178 0.4552 -0.36225 C 0.42014 -0.36271 0.35329 -0.31459 0.3342 -0.30604 C 0.3151 -0.29748 0.34409 -0.31459 0.34027 -0.31089 C 0.33645 -0.30719 0.32413 -0.29493 0.31128 -0.2836 C 0.29843 -0.27226 0.27882 -0.25121 0.26354 -0.24335 C 0.24826 -0.23548 0.23645 -0.23363 0.21979 -0.2371 C 0.20312 -0.24057 0.17899 -0.257 0.16389 -0.26417 C 0.14878 -0.27134 0.14704 -0.29285 0.12864 -0.28036 C 0.11024 -0.26787 0.07569 -0.23618 0.05347 -0.18899 C 0.03125 -0.1418 0.00764 -0.0377 -0.00434 0.00208 " pathEditMode="relative" rAng="0" ptsTypes="aaaaaaaaaaaaaaaa">
                                      <p:cBhvr>
                                        <p:cTn id="8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94" y="-18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6" grpId="0" animBg="1"/>
      <p:bldP spid="36" grpId="1" animBg="1"/>
      <p:bldP spid="36" grpId="2" animBg="1"/>
      <p:bldP spid="36" grpId="3" animBg="1"/>
      <p:bldP spid="38" grpId="0" animBg="1"/>
      <p:bldP spid="38" grpId="1" animBg="1"/>
      <p:bldP spid="38" grpId="2" animBg="1"/>
      <p:bldP spid="38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Оцени свою работу </a:t>
            </a:r>
          </a:p>
        </p:txBody>
      </p: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971550" y="2060575"/>
            <a:ext cx="1371600" cy="1447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5410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1066800" y="3657600"/>
            <a:ext cx="12954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5626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испытываю затруднения</a:t>
            </a:r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1066800" y="52578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9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ничего не понял</a:t>
            </a:r>
          </a:p>
        </p:txBody>
      </p:sp>
    </p:spTree>
    <p:extLst>
      <p:ext uri="{BB962C8B-B14F-4D97-AF65-F5344CB8AC3E}">
        <p14:creationId xmlns:p14="http://schemas.microsoft.com/office/powerpoint/2010/main" val="4039659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8614859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http://stranamasterov.ru/node/6869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http://www.dobrieskazki.ru/azbuka.htm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буква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www.embgallery.com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/Yucca-01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детская азбука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http://www.raskraska.com/raskraski/270/11.html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lingua.russianplanet.ru/library/...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ikvt.htm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lib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rus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ec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b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/140634/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read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www.bbc.co.uk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tees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content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image...ry.shtml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филин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www.symbolsbook.ru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/Article.aspx%...id%3D293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лес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www.sportdetstvo.ru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 - флажки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http://astra-ug.ru/Opisanie.aspx?Priroda=24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фазаны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http://ukrainaonline.net/photos/12348-%d0%a4%d0%b8%d0%bb%d0%b8%d0%bd-%d0%b2-%d0%b4%d1%83%d0%bf%d0%bb%d0%b5-%d0%b4%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/>
              </a:rPr>
              <a:t>d0%b5%d1%80%d0%b5%d0%b2%d0%b0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филин в дупле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57430"/>
            <a:ext cx="345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hlinkClick r:id="rId10"/>
              </a:rPr>
              <a:t>www.solnet.ee</a:t>
            </a:r>
            <a:r>
              <a:rPr lang="ru-RU" i="1" dirty="0" smtClean="0"/>
              <a:t> - стихотворение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5399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www.epochtimes.ru/content/view/13233/6/</a:t>
            </a:r>
            <a:r>
              <a:rPr lang="ru-RU" dirty="0" smtClean="0"/>
              <a:t>  - фиалки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345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www.fialki.ru/node/3566</a:t>
            </a:r>
            <a:r>
              <a:rPr lang="ru-RU" dirty="0" smtClean="0"/>
              <a:t> - фиалки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www.todacyo.com.ua/index.php%3Fp...mid%3D29</a:t>
            </a:r>
            <a:r>
              <a:rPr lang="ru-RU" dirty="0" smtClean="0"/>
              <a:t> - формочки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1"/>
            <a:ext cx="7500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3380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4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842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43512"/>
            <a:ext cx="538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фея, фрукты, фотоаппарат, фасоль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72140"/>
            <a:ext cx="7572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hlinkClick r:id="rId17"/>
              </a:rPr>
              <a:t>www.babyblog.ru</a:t>
            </a:r>
            <a:r>
              <a:rPr lang="ru-RU" dirty="0" smtClean="0">
                <a:hlinkClick r:id="rId17"/>
              </a:rPr>
              <a:t>/</a:t>
            </a:r>
            <a:r>
              <a:rPr lang="ru-RU" dirty="0" err="1" smtClean="0">
                <a:hlinkClick r:id="rId17"/>
              </a:rPr>
              <a:t>user</a:t>
            </a:r>
            <a:r>
              <a:rPr lang="ru-RU" dirty="0" smtClean="0">
                <a:hlinkClick r:id="rId17"/>
              </a:rPr>
              <a:t>/</a:t>
            </a:r>
            <a:r>
              <a:rPr lang="ru-RU" dirty="0" err="1" smtClean="0">
                <a:hlinkClick r:id="rId17"/>
              </a:rPr>
              <a:t>Abrikosik</a:t>
            </a:r>
            <a:r>
              <a:rPr lang="ru-RU" dirty="0" smtClean="0">
                <a:hlinkClick r:id="rId17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8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я\Desktop\ПЛАКАТЫ\1360448909_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-1539552"/>
            <a:ext cx="6624736" cy="83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ус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7" y="2369125"/>
            <a:ext cx="7632847" cy="89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822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Угадай  слово, составь  схему.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df2745b1d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8256" y="4401676"/>
            <a:ext cx="3655921" cy="2456324"/>
          </a:xfrm>
          <a:prstGeom prst="rect">
            <a:avLst/>
          </a:prstGeom>
        </p:spPr>
      </p:pic>
      <p:pic>
        <p:nvPicPr>
          <p:cNvPr id="4" name="Рисунок 3" descr="dba0e585eab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23102" y="2707910"/>
            <a:ext cx="1988858" cy="1568676"/>
          </a:xfrm>
          <a:prstGeom prst="rect">
            <a:avLst/>
          </a:prstGeom>
        </p:spPr>
      </p:pic>
      <p:pic>
        <p:nvPicPr>
          <p:cNvPr id="7" name="Рисунок 6" descr="_________________4b18eae5583c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30746" y="162450"/>
            <a:ext cx="2990390" cy="2990390"/>
          </a:xfrm>
          <a:prstGeom prst="rect">
            <a:avLst/>
          </a:prstGeom>
        </p:spPr>
      </p:pic>
      <p:pic>
        <p:nvPicPr>
          <p:cNvPr id="1028" name="Picture 4" descr="http://adevarul.ro/assets/adevarul.ro/MRImage/2013/10/25/526a5d26c7b855ff567b9b02/978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90" y="299747"/>
            <a:ext cx="2187170" cy="21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c.pics.livejournal.com/nafanko/19830524/836841/836841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103"/>
            <a:ext cx="2482577" cy="27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-online.com.ua/61413-thickbox/dorojnyiy-philips-hp48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86536"/>
            <a:ext cx="2148878" cy="21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4.bp.blogspot.com/-t06WAvdUcj0/UQo0XgZbCKI/AAAAAAABviE/D2rdX6MwtqI/s1600/0107200509454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2287655" cy="31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Какой звук первый?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072074"/>
            <a:ext cx="1516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д,</a:t>
            </a:r>
            <a:r>
              <a:rPr 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143512"/>
            <a:ext cx="1343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98258" y="5155834"/>
            <a:ext cx="1428760" cy="1285884"/>
          </a:xfrm>
          <a:prstGeom prst="rect">
            <a:avLst/>
          </a:pr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dirty="0" smtClean="0">
              <a:ln>
                <a:noFill/>
              </a:ln>
              <a:solidFill>
                <a:srgbClr val="005C2A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29637" y="5172922"/>
            <a:ext cx="1428760" cy="1357322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pic>
        <p:nvPicPr>
          <p:cNvPr id="14" name="Picture 2" descr="http://img-fotki.yandex.ru/get/9163/56195015.4b/0_b4ffa_aef3350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4" y="1551272"/>
            <a:ext cx="3982467" cy="39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allbesttoys.ru/private/allbesttoys-ru/shop_load/195/12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49626"/>
            <a:ext cx="2646239" cy="35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870700" cy="8239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Твёрдый или мягкий?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500958" y="500042"/>
            <a:ext cx="785818" cy="714380"/>
          </a:xfrm>
          <a:prstGeom prst="rect">
            <a:avLst/>
          </a:prstGeom>
          <a:solidFill>
            <a:srgbClr val="00FF00"/>
          </a:solidFill>
          <a:ln w="38100" cap="flat" cmpd="sng" algn="ctr">
            <a:solidFill>
              <a:srgbClr val="005C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14282" y="500042"/>
            <a:ext cx="785818" cy="71438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00232" y="1428736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36281" y="1336140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235816" y="5866398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071169" y="3942123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04581" y="6074517"/>
            <a:ext cx="785818" cy="71438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994914" y="2473581"/>
            <a:ext cx="785818" cy="71438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05631" y="3435211"/>
            <a:ext cx="785818" cy="71438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pic>
        <p:nvPicPr>
          <p:cNvPr id="21" name="Picture 6" descr="MCj02521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8" y="1528713"/>
            <a:ext cx="1584325" cy="12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MCj011348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45" y="4959933"/>
            <a:ext cx="1988460" cy="181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MCj04347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1" y="138874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MCj043620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8" y="2473581"/>
            <a:ext cx="2086853" cy="13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MCAN00610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10" y="1410901"/>
            <a:ext cx="1704504" cy="267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http://danalibmv.narod.ru/gif/097a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036319" y="4031934"/>
            <a:ext cx="1539404" cy="259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 bwMode="auto">
          <a:xfrm>
            <a:off x="5362720" y="5429119"/>
            <a:ext cx="785818" cy="7143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Garamond" pitchFamily="18" charset="0"/>
            </a:endParaRPr>
          </a:p>
        </p:txBody>
      </p:sp>
      <p:pic>
        <p:nvPicPr>
          <p:cNvPr id="33" name="Picture 21" descr="MCj0192213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02" y="3674744"/>
            <a:ext cx="1131109" cy="314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 descr="9b2103729b0c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65720" y="4604725"/>
            <a:ext cx="1718920" cy="12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8974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06" name="Text Box 254"/>
          <p:cNvSpPr txBox="1">
            <a:spLocks noChangeArrowheads="1"/>
          </p:cNvSpPr>
          <p:nvPr/>
        </p:nvSpPr>
        <p:spPr bwMode="auto">
          <a:xfrm>
            <a:off x="3924300" y="2492375"/>
            <a:ext cx="17287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600" b="1" dirty="0" smtClean="0">
                <a:solidFill>
                  <a:schemeClr val="accent1"/>
                </a:solidFill>
                <a:latin typeface="Times New Roman" pitchFamily="18" charset="0"/>
              </a:rPr>
              <a:t>ф</a:t>
            </a:r>
            <a:endParaRPr lang="ru-RU" altLang="ru-RU" sz="106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ru-RU" b="1" i="1" u="sng" smtClean="0">
                <a:solidFill>
                  <a:srgbClr val="FF0066"/>
                </a:solidFill>
                <a:latin typeface="Arial" charset="0"/>
              </a:rPr>
              <a:t>Характеристика звука</a:t>
            </a:r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3175064" y="1628799"/>
            <a:ext cx="3240088" cy="4586263"/>
            <a:chOff x="1837" y="1004"/>
            <a:chExt cx="2041" cy="27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8199" name="Oval 155"/>
            <p:cNvSpPr>
              <a:spLocks noChangeArrowheads="1"/>
            </p:cNvSpPr>
            <p:nvPr/>
          </p:nvSpPr>
          <p:spPr bwMode="auto">
            <a:xfrm>
              <a:off x="1837" y="1004"/>
              <a:ext cx="2041" cy="19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0" name="Text Box 157"/>
            <p:cNvSpPr txBox="1">
              <a:spLocks noChangeArrowheads="1"/>
            </p:cNvSpPr>
            <p:nvPr/>
          </p:nvSpPr>
          <p:spPr bwMode="auto">
            <a:xfrm>
              <a:off x="2290" y="1344"/>
              <a:ext cx="1180" cy="129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2900" b="1" dirty="0" smtClean="0">
                  <a:solidFill>
                    <a:srgbClr val="00B050"/>
                  </a:solidFill>
                  <a:latin typeface="Times New Roman" pitchFamily="18" charset="0"/>
                </a:rPr>
                <a:t>ф</a:t>
              </a:r>
              <a:endParaRPr lang="ru-RU" altLang="ru-RU" sz="12900" b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8201" name="Oval 158"/>
            <p:cNvSpPr>
              <a:spLocks noChangeArrowheads="1"/>
            </p:cNvSpPr>
            <p:nvPr/>
          </p:nvSpPr>
          <p:spPr bwMode="auto">
            <a:xfrm>
              <a:off x="3152" y="3385"/>
              <a:ext cx="590" cy="363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2" name="Oval 159"/>
            <p:cNvSpPr>
              <a:spLocks noChangeArrowheads="1"/>
            </p:cNvSpPr>
            <p:nvPr/>
          </p:nvSpPr>
          <p:spPr bwMode="auto">
            <a:xfrm>
              <a:off x="2018" y="3385"/>
              <a:ext cx="590" cy="40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4" name="Oval 161"/>
            <p:cNvSpPr>
              <a:spLocks noChangeArrowheads="1"/>
            </p:cNvSpPr>
            <p:nvPr/>
          </p:nvSpPr>
          <p:spPr bwMode="auto">
            <a:xfrm>
              <a:off x="2290" y="1616"/>
              <a:ext cx="272" cy="2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5" name="Oval 162"/>
            <p:cNvSpPr>
              <a:spLocks noChangeArrowheads="1"/>
            </p:cNvSpPr>
            <p:nvPr/>
          </p:nvSpPr>
          <p:spPr bwMode="auto">
            <a:xfrm>
              <a:off x="3152" y="1616"/>
              <a:ext cx="273" cy="2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06" name="Freeform 163"/>
            <p:cNvSpPr>
              <a:spLocks/>
            </p:cNvSpPr>
            <p:nvPr/>
          </p:nvSpPr>
          <p:spPr bwMode="auto">
            <a:xfrm>
              <a:off x="2562" y="2523"/>
              <a:ext cx="624" cy="237"/>
            </a:xfrm>
            <a:custGeom>
              <a:avLst/>
              <a:gdLst>
                <a:gd name="T0" fmla="*/ 0 w 624"/>
                <a:gd name="T1" fmla="*/ 24 h 237"/>
                <a:gd name="T2" fmla="*/ 156 w 624"/>
                <a:gd name="T3" fmla="*/ 156 h 237"/>
                <a:gd name="T4" fmla="*/ 342 w 624"/>
                <a:gd name="T5" fmla="*/ 237 h 237"/>
                <a:gd name="T6" fmla="*/ 504 w 624"/>
                <a:gd name="T7" fmla="*/ 156 h 237"/>
                <a:gd name="T8" fmla="*/ 624 w 624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237"/>
                <a:gd name="T17" fmla="*/ 624 w 624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237">
                  <a:moveTo>
                    <a:pt x="0" y="24"/>
                  </a:moveTo>
                  <a:cubicBezTo>
                    <a:pt x="26" y="46"/>
                    <a:pt x="99" y="121"/>
                    <a:pt x="156" y="156"/>
                  </a:cubicBezTo>
                  <a:cubicBezTo>
                    <a:pt x="213" y="191"/>
                    <a:pt x="284" y="237"/>
                    <a:pt x="342" y="237"/>
                  </a:cubicBezTo>
                  <a:cubicBezTo>
                    <a:pt x="400" y="237"/>
                    <a:pt x="457" y="195"/>
                    <a:pt x="504" y="156"/>
                  </a:cubicBezTo>
                  <a:cubicBezTo>
                    <a:pt x="551" y="117"/>
                    <a:pt x="599" y="32"/>
                    <a:pt x="624" y="0"/>
                  </a:cubicBezTo>
                </a:path>
              </a:pathLst>
            </a:custGeom>
            <a:grpFill/>
            <a:ln w="5715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64"/>
            <p:cNvSpPr>
              <a:spLocks noChangeShapeType="1"/>
            </p:cNvSpPr>
            <p:nvPr/>
          </p:nvSpPr>
          <p:spPr bwMode="auto">
            <a:xfrm flipH="1">
              <a:off x="2426" y="1480"/>
              <a:ext cx="46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5"/>
            <p:cNvSpPr>
              <a:spLocks noChangeShapeType="1"/>
            </p:cNvSpPr>
            <p:nvPr/>
          </p:nvSpPr>
          <p:spPr bwMode="auto">
            <a:xfrm>
              <a:off x="2336" y="1480"/>
              <a:ext cx="45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66"/>
            <p:cNvSpPr>
              <a:spLocks noChangeShapeType="1"/>
            </p:cNvSpPr>
            <p:nvPr/>
          </p:nvSpPr>
          <p:spPr bwMode="auto">
            <a:xfrm>
              <a:off x="2200" y="1570"/>
              <a:ext cx="136" cy="9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Oval 167"/>
            <p:cNvSpPr>
              <a:spLocks noChangeArrowheads="1"/>
            </p:cNvSpPr>
            <p:nvPr/>
          </p:nvSpPr>
          <p:spPr bwMode="auto">
            <a:xfrm>
              <a:off x="2381" y="175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11" name="Oval 168"/>
            <p:cNvSpPr>
              <a:spLocks noChangeArrowheads="1"/>
            </p:cNvSpPr>
            <p:nvPr/>
          </p:nvSpPr>
          <p:spPr bwMode="auto">
            <a:xfrm>
              <a:off x="3243" y="1752"/>
              <a:ext cx="91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Monotype Corsiva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itchFamily="66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endParaRPr lang="ru-RU" altLang="ru-RU" sz="1800">
                <a:latin typeface="Times New Roman" pitchFamily="18" charset="0"/>
              </a:endParaRPr>
            </a:p>
          </p:txBody>
        </p:sp>
        <p:sp>
          <p:nvSpPr>
            <p:cNvPr id="8212" name="Line 169"/>
            <p:cNvSpPr>
              <a:spLocks noChangeShapeType="1"/>
            </p:cNvSpPr>
            <p:nvPr/>
          </p:nvSpPr>
          <p:spPr bwMode="auto">
            <a:xfrm flipH="1">
              <a:off x="3334" y="1434"/>
              <a:ext cx="90" cy="18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70"/>
            <p:cNvSpPr>
              <a:spLocks noChangeShapeType="1"/>
            </p:cNvSpPr>
            <p:nvPr/>
          </p:nvSpPr>
          <p:spPr bwMode="auto">
            <a:xfrm>
              <a:off x="3152" y="1480"/>
              <a:ext cx="91" cy="13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171"/>
            <p:cNvSpPr>
              <a:spLocks noChangeShapeType="1"/>
            </p:cNvSpPr>
            <p:nvPr/>
          </p:nvSpPr>
          <p:spPr bwMode="auto">
            <a:xfrm flipH="1">
              <a:off x="3288" y="1434"/>
              <a:ext cx="0" cy="18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8" name="Управляющая кнопка: возврат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2438" y="6215063"/>
            <a:ext cx="1071562" cy="642937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ru-RU" altLang="ru-RU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ombob.ru/img/picture/Apr/23/db09a527ad0525e8c2c45e1b5c207901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12"/>
            <a:ext cx="9217989" cy="68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348</Words>
  <Application>Microsoft Office PowerPoint</Application>
  <PresentationFormat>Экран (4:3)</PresentationFormat>
  <Paragraphs>95</Paragraphs>
  <Slides>28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Знакомство с буквой Ф,ф. </vt:lpstr>
      <vt:lpstr>Презентация PowerPoint</vt:lpstr>
      <vt:lpstr>Презентация PowerPoint</vt:lpstr>
      <vt:lpstr>Презентация PowerPoint</vt:lpstr>
      <vt:lpstr>Какой звук первый? </vt:lpstr>
      <vt:lpstr>Твёрдый или мягкий?</vt:lpstr>
      <vt:lpstr>Характеристика звука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письма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звуки обозначает буква э?</vt:lpstr>
      <vt:lpstr>Оцени свою работу 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свою работу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Евгения</cp:lastModifiedBy>
  <cp:revision>86</cp:revision>
  <dcterms:created xsi:type="dcterms:W3CDTF">2012-01-18T03:10:45Z</dcterms:created>
  <dcterms:modified xsi:type="dcterms:W3CDTF">2016-02-16T19:42:48Z</dcterms:modified>
</cp:coreProperties>
</file>