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6" r:id="rId7"/>
    <p:sldId id="318" r:id="rId8"/>
    <p:sldId id="309" r:id="rId9"/>
    <p:sldId id="311" r:id="rId10"/>
    <p:sldId id="287" r:id="rId11"/>
    <p:sldId id="299" r:id="rId12"/>
    <p:sldId id="301" r:id="rId13"/>
    <p:sldId id="303" r:id="rId14"/>
    <p:sldId id="305" r:id="rId15"/>
    <p:sldId id="295" r:id="rId16"/>
    <p:sldId id="270" r:id="rId17"/>
    <p:sldId id="314" r:id="rId18"/>
    <p:sldId id="285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EF32FC-6D26-4639-B78D-F8306F660B6F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BFD40C-F027-4157-8EC0-142F924DD5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40416s001.edusite.ru/images/fgos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50pr-schapovo-school.edusite.ru/images/fgos_logo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150pr-schapovo-school.edusite.ru/images/fgos_logo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374" y="188640"/>
            <a:ext cx="7921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ФГОС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 начальной школе: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требования к современному уроку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 условиях введения ФГОС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нового поколения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8" y="3546934"/>
            <a:ext cx="4944998" cy="32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36857"/>
            <a:ext cx="2136240" cy="32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4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69850"/>
            <a:ext cx="8882063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42988" y="260350"/>
            <a:ext cx="7891462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r>
              <a:rPr lang="ru-RU" alt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Структурные элементы урока</a:t>
            </a:r>
            <a:endParaRPr lang="ru-RU" alt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23528" y="1417638"/>
            <a:ext cx="842493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92150" indent="-609600" eaLnBrk="1" hangingPunct="1">
              <a:lnSpc>
                <a:spcPct val="80000"/>
              </a:lnSpc>
              <a:buClr>
                <a:srgbClr val="4E67C8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Мобилизующий этап – включение учащихся в активную интеллектуальную деятельность.</a:t>
            </a:r>
          </a:p>
          <a:p>
            <a:pPr marL="692150" indent="-609600" eaLnBrk="1" hangingPunct="1">
              <a:lnSpc>
                <a:spcPct val="80000"/>
              </a:lnSpc>
              <a:buClr>
                <a:srgbClr val="4E67C8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Целеполагание – формулирование учащимися целей урока по схеме: </a:t>
            </a:r>
            <a:r>
              <a:rPr lang="ru-RU" altLang="ru-RU" sz="2800" i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вспомнить – узнать – научиться.</a:t>
            </a:r>
          </a:p>
          <a:p>
            <a:pPr marL="692150" indent="-609600" eaLnBrk="1" hangingPunct="1">
              <a:lnSpc>
                <a:spcPct val="80000"/>
              </a:lnSpc>
              <a:buClr>
                <a:srgbClr val="4E67C8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Момент осознания недостаточности имеющихся знаний.</a:t>
            </a:r>
          </a:p>
          <a:p>
            <a:pPr marL="692150" indent="-609600" eaLnBrk="1" hangingPunct="1">
              <a:lnSpc>
                <a:spcPct val="80000"/>
              </a:lnSpc>
              <a:buClr>
                <a:srgbClr val="4E67C8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Коммуникация.</a:t>
            </a:r>
          </a:p>
          <a:p>
            <a:pPr marL="692150" indent="-609600" eaLnBrk="1" hangingPunct="1">
              <a:lnSpc>
                <a:spcPct val="80000"/>
              </a:lnSpc>
              <a:buClr>
                <a:srgbClr val="4E67C8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Взаимопроверка и взаимоконтроль.</a:t>
            </a:r>
          </a:p>
          <a:p>
            <a:pPr marL="692150" indent="-609600" eaLnBrk="1" hangingPunct="1">
              <a:lnSpc>
                <a:spcPct val="80000"/>
              </a:lnSpc>
              <a:buClr>
                <a:srgbClr val="4E67C8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Рефлексия – осознание учеником и воспроизведение в речи того, что нового он узнал и чему научился.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01208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213994"/>
            <a:ext cx="749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Деятельность ученика</a:t>
            </a:r>
            <a:endParaRPr lang="ru-RU" alt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251520" y="1356994"/>
            <a:ext cx="849694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90000"/>
              </a:lnSpc>
              <a:buClr>
                <a:srgbClr val="4E67C8"/>
              </a:buClr>
              <a:buFont typeface="Arial" charset="0"/>
              <a:buChar char="•"/>
            </a:pPr>
            <a:r>
              <a:rPr lang="ru-RU" altLang="ru-RU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Мобилизующий этап:</a:t>
            </a:r>
          </a:p>
          <a:p>
            <a:pPr eaLnBrk="1" hangingPunct="1">
              <a:lnSpc>
                <a:spcPct val="90000"/>
              </a:lnSpc>
              <a:buClr>
                <a:srgbClr val="4E67C8"/>
              </a:buClr>
              <a:buFont typeface="Arial" charset="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1. выполняя предложенные учителем задания частично поискового характера, определяет тему урока;</a:t>
            </a:r>
          </a:p>
          <a:p>
            <a:pPr eaLnBrk="1" hangingPunct="1">
              <a:lnSpc>
                <a:spcPct val="90000"/>
              </a:lnSpc>
              <a:buClr>
                <a:srgbClr val="4E67C8"/>
              </a:buClr>
              <a:buFont typeface="Arial" charset="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2. пользуясь опорной схемой, формулирует цели урока, создаёт установку на их реализацию;</a:t>
            </a:r>
          </a:p>
          <a:p>
            <a:pPr eaLnBrk="1" hangingPunct="1">
              <a:lnSpc>
                <a:spcPct val="90000"/>
              </a:lnSpc>
              <a:buClr>
                <a:srgbClr val="4E67C8"/>
              </a:buClr>
              <a:buFont typeface="Arial" charset="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3. актуализирует имеющиеся знания, применяя их в практической деятельности</a:t>
            </a:r>
          </a:p>
          <a:p>
            <a:pPr>
              <a:buClr>
                <a:srgbClr val="4E67C8"/>
              </a:buClr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13" y="404664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696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r>
              <a:rPr lang="ru-RU" alt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Деятельность ученика</a:t>
            </a:r>
            <a:endParaRPr lang="ru-RU" alt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-108520" y="1428523"/>
            <a:ext cx="864095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buFont typeface="Arial" charset="0"/>
              <a:buChar char="•"/>
              <a:defRPr/>
            </a:pPr>
            <a:r>
              <a:rPr lang="ru-RU" altLang="ru-RU" u="sng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Этап овладения новыми знаниями:</a:t>
            </a:r>
          </a:p>
          <a:p>
            <a:pPr eaLnBrk="1" hangingPunct="1">
              <a:buClr>
                <a:srgbClr val="3891A7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1. формулирует задания к упражнениям;</a:t>
            </a:r>
          </a:p>
          <a:p>
            <a:pPr eaLnBrk="1" hangingPunct="1">
              <a:buClr>
                <a:srgbClr val="3891A7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2. выполняет упражнения, комментируя и поясняя свои действия;</a:t>
            </a:r>
          </a:p>
          <a:p>
            <a:pPr eaLnBrk="1" hangingPunct="1">
              <a:buClr>
                <a:srgbClr val="3891A7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3. формулирует новое правило на основе анализа предложенного учителем материала</a:t>
            </a:r>
          </a:p>
          <a:p>
            <a:pPr>
              <a:buClr>
                <a:srgbClr val="3891A7"/>
              </a:buClr>
              <a:defRPr/>
            </a:pPr>
            <a:endParaRPr lang="ru-RU" altLang="ru-RU" dirty="0" smtClean="0">
              <a:solidFill>
                <a:sysClr val="windowText" lastClr="000000"/>
              </a:solidFill>
              <a:latin typeface="Corbe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7" y="5229200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96752" y="285524"/>
            <a:ext cx="749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r>
              <a:rPr lang="ru-RU" alt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Деятельность ученика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827584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3891A7"/>
              </a:buClr>
              <a:buFont typeface="Arial" charset="0"/>
              <a:buChar char="•"/>
              <a:defRPr/>
            </a:pPr>
            <a:r>
              <a:rPr lang="ru-RU" altLang="ru-RU" u="sng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Рефлексия:</a:t>
            </a:r>
          </a:p>
          <a:p>
            <a:pPr eaLnBrk="1" hangingPunct="1">
              <a:buClr>
                <a:srgbClr val="3891A7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1. вспоминает ход урока;</a:t>
            </a:r>
          </a:p>
          <a:p>
            <a:pPr eaLnBrk="1" hangingPunct="1">
              <a:buClr>
                <a:srgbClr val="3891A7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2. анализирует свою деятельность или деятельность товарищей;</a:t>
            </a:r>
          </a:p>
          <a:p>
            <a:pPr eaLnBrk="1" hangingPunct="1">
              <a:buClr>
                <a:srgbClr val="3891A7"/>
              </a:buClr>
              <a:buFont typeface="Arial" charset="0"/>
              <a:buNone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3. формулирует свои впечатления</a:t>
            </a:r>
          </a:p>
          <a:p>
            <a:pPr eaLnBrk="1" hangingPunct="1">
              <a:buClr>
                <a:srgbClr val="3891A7"/>
              </a:buClr>
              <a:defRPr/>
            </a:pPr>
            <a:endParaRPr lang="ru-RU" altLang="ru-RU" dirty="0" smtClean="0">
              <a:solidFill>
                <a:sysClr val="windowText" lastClr="000000"/>
              </a:solidFill>
              <a:latin typeface="Corbel"/>
            </a:endParaRPr>
          </a:p>
          <a:p>
            <a:pPr>
              <a:buClr>
                <a:srgbClr val="3891A7"/>
              </a:buClr>
              <a:defRPr/>
            </a:pPr>
            <a:endParaRPr lang="ru-RU" altLang="ru-RU" dirty="0" smtClean="0">
              <a:solidFill>
                <a:sysClr val="windowText" lastClr="000000"/>
              </a:solidFill>
              <a:latin typeface="Corbe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21571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2144" y="196850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algn="ctr" eaLnBrk="1" hangingPunct="1"/>
            <a:r>
              <a:rPr lang="ru-RU" altLang="ru-RU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Требования к заданиям на уроке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827584" y="1628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4E67C8"/>
              </a:buClr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Повышенный уровень сложности, проблемный и поисковый характер</a:t>
            </a:r>
          </a:p>
          <a:p>
            <a:pPr eaLnBrk="1" hangingPunct="1">
              <a:buClr>
                <a:srgbClr val="4E67C8"/>
              </a:buClr>
              <a:buFont typeface="Wingdings 2" pitchFamily="18" charset="2"/>
              <a:buNone/>
            </a:pPr>
            <a:endParaRPr lang="ru-RU" altLang="ru-RU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>
                <a:srgbClr val="4E67C8"/>
              </a:buClr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Задания должны предполагать необходимость комплексного применения знаний из нескольких разделов предмета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09" y="301895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3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681"/>
            <a:ext cx="4237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/>
          </p:cNvSpPr>
          <p:nvPr/>
        </p:nvSpPr>
        <p:spPr bwMode="auto">
          <a:xfrm>
            <a:off x="611560" y="1124744"/>
            <a:ext cx="806489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alt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  и коммуникативные технологии (коммуникация – общение)</a:t>
            </a:r>
          </a:p>
          <a:p>
            <a:r>
              <a:rPr lang="ru-RU" alt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Технология, основанная на создании учебной ситуации (решение задач, практически значимых для изучения окружающего мира)</a:t>
            </a:r>
          </a:p>
          <a:p>
            <a:r>
              <a:rPr lang="ru-RU" alt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Технология, основанная на реализации проектной деятельности </a:t>
            </a:r>
          </a:p>
          <a:p>
            <a:r>
              <a:rPr lang="ru-RU" alt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Технология, основанная на уровневой дифференциации обучения  </a:t>
            </a:r>
          </a:p>
          <a:p>
            <a:r>
              <a:rPr lang="ru-RU" alt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 </a:t>
            </a:r>
            <a:r>
              <a:rPr lang="ru-RU" alt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деятельностного</a:t>
            </a:r>
            <a:r>
              <a:rPr lang="ru-RU" alt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метода</a:t>
            </a:r>
          </a:p>
          <a:p>
            <a:endParaRPr lang="ru-RU" alt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657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6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488" y="128630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урок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использованием техники (компьютер, диапроектор, интерактивная доска…..).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урок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котором осуществляется индивидуальный подход каждому ученику.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урок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содержащий разные виды деятельности.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урок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котором ученику должно быть комфортно.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урок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 котором деятельность должна стимулировать развитие познавательной активности ученика.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современный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развивает у детей креативное мышление.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современный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воспитывает думающего ученика-интеллектуала. 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- урок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предполагает сотрудничество, взаимопонимание, атмосферу радости и увлеченности.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94962"/>
            <a:ext cx="8501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Современный урок - это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71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625" y1="41000" x2="11625" y2="41000"/>
                        <a14:foregroundMark x1="5875" y1="44167" x2="5875" y2="44167"/>
                        <a14:foregroundMark x1="16500" y1="39833" x2="16500" y2="39833"/>
                        <a14:foregroundMark x1="17875" y1="24667" x2="17875" y2="24667"/>
                        <a14:foregroundMark x1="9500" y1="26500" x2="9500" y2="26500"/>
                        <a14:foregroundMark x1="2000" y1="43833" x2="2000" y2="43833"/>
                        <a14:foregroundMark x1="4250" y1="59333" x2="4250" y2="59333"/>
                        <a14:foregroundMark x1="10250" y1="59500" x2="10250" y2="59500"/>
                        <a14:foregroundMark x1="16375" y1="61500" x2="16375" y2="61500"/>
                        <a14:foregroundMark x1="39625" y1="79000" x2="39625" y2="79000"/>
                        <a14:foregroundMark x1="43500" y1="80833" x2="43500" y2="80833"/>
                        <a14:foregroundMark x1="50375" y1="83000" x2="50375" y2="83000"/>
                        <a14:foregroundMark x1="16000" y1="25833" x2="16000" y2="25833"/>
                        <a14:foregroundMark x1="79500" y1="24333" x2="79500" y2="24333"/>
                        <a14:foregroundMark x1="79000" y1="20333" x2="79000" y2="20333"/>
                        <a14:foregroundMark x1="70625" y1="22833" x2="70625" y2="22833"/>
                        <a14:foregroundMark x1="87750" y1="23833" x2="87750" y2="23833"/>
                        <a14:foregroundMark x1="87875" y1="22833" x2="87875" y2="22833"/>
                        <a14:foregroundMark x1="83750" y1="19167" x2="83750" y2="19167"/>
                        <a14:foregroundMark x1="83500" y1="40833" x2="83500" y2="40833"/>
                        <a14:foregroundMark x1="19875" y1="59000" x2="19875" y2="59000"/>
                        <a14:foregroundMark x1="81250" y1="23333" x2="81250" y2="23333"/>
                        <a14:foregroundMark x1="74750" y1="22000" x2="74750" y2="22000"/>
                        <a14:foregroundMark x1="73375" y1="23833" x2="73375" y2="23833"/>
                        <a14:foregroundMark x1="29375" y1="59833" x2="29375" y2="59833"/>
                        <a14:foregroundMark x1="45875" y1="35500" x2="45875" y2="35500"/>
                        <a14:foregroundMark x1="45875" y1="35500" x2="45875" y2="35500"/>
                        <a14:foregroundMark x1="47250" y1="29833" x2="47250" y2="29833"/>
                        <a14:foregroundMark x1="51750" y1="31667" x2="51750" y2="31667"/>
                        <a14:foregroundMark x1="49875" y1="44500" x2="49875" y2="44500"/>
                        <a14:foregroundMark x1="47750" y1="46667" x2="47750" y2="46667"/>
                        <a14:foregroundMark x1="46375" y1="46000" x2="46375" y2="46000"/>
                        <a14:foregroundMark x1="42750" y1="49500" x2="42750" y2="49500"/>
                        <a14:foregroundMark x1="42625" y1="51667" x2="42625" y2="51667"/>
                        <a14:foregroundMark x1="41000" y1="56167" x2="41000" y2="56167"/>
                        <a14:foregroundMark x1="46750" y1="56500" x2="46750" y2="56500"/>
                        <a14:foregroundMark x1="51375" y1="55667" x2="51375" y2="55667"/>
                        <a14:foregroundMark x1="52500" y1="40167" x2="52500" y2="40167"/>
                        <a14:foregroundMark x1="53875" y1="33833" x2="53875" y2="33833"/>
                        <a14:foregroundMark x1="54375" y1="34333" x2="54375" y2="34333"/>
                        <a14:foregroundMark x1="54375" y1="28333" x2="54375" y2="28333"/>
                        <a14:foregroundMark x1="54375" y1="28333" x2="54375" y2="28333"/>
                        <a14:foregroundMark x1="47625" y1="24667" x2="47625" y2="24667"/>
                        <a14:foregroundMark x1="45625" y1="26167" x2="45625" y2="26167"/>
                        <a14:foregroundMark x1="70375" y1="27500" x2="70375" y2="27500"/>
                        <a14:foregroundMark x1="71250" y1="26000" x2="71250" y2="26000"/>
                        <a14:foregroundMark x1="74875" y1="27667" x2="74875" y2="27667"/>
                        <a14:foregroundMark x1="78000" y1="27167" x2="78000" y2="27167"/>
                        <a14:foregroundMark x1="59750" y1="78000" x2="59750" y2="78000"/>
                        <a14:foregroundMark x1="58625" y1="79167" x2="58625" y2="79167"/>
                        <a14:foregroundMark x1="24875" y1="40500" x2="24875" y2="40500"/>
                        <a14:foregroundMark x1="79750" y1="64500" x2="79750" y2="64500"/>
                        <a14:backgroundMark x1="69750" y1="52833" x2="69750" y2="52833"/>
                        <a14:backgroundMark x1="72500" y1="53333" x2="72500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0678"/>
            <a:ext cx="7620000" cy="5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359626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785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Портрет выпускника начальной школы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52536" y="970854"/>
            <a:ext cx="85328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400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3400" b="1" kern="0" dirty="0" smtClean="0">
                <a:solidFill>
                  <a:srgbClr val="000000"/>
                </a:solidFill>
                <a:latin typeface="Verdana"/>
              </a:rPr>
              <a:t>   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 СПАСИБО ЗА  ВНИМАНИЕ!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        ИНТЕРЕСНЫХ УРОКОВ!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4" y="2276872"/>
            <a:ext cx="6402288" cy="42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5" y="214064"/>
            <a:ext cx="7776864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513" y="1340768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kumimoji="0" lang="ru-RU" altLang="ru-RU" sz="32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нормы и требования, определяющие обязательный минимум содержания образовательных программ, максимальный объём учебной нагрузки, уровень подготовки выпускников, а также основные требования к обеспечению процесса образования.</a:t>
            </a:r>
          </a:p>
        </p:txBody>
      </p:sp>
      <p:pic>
        <p:nvPicPr>
          <p:cNvPr id="7" name="Picture 4" descr="ФГОС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7947" y="5733256"/>
            <a:ext cx="3792538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1" y="2551652"/>
            <a:ext cx="3168352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ФГОС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01481" y="452601"/>
            <a:ext cx="2448272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ЦЕЛЬ ОБРАЗОВАНИЯ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412776"/>
            <a:ext cx="2376264" cy="142180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НОВЫЕ СРЕДСТВА ОБУЧЕНИЯ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3501008"/>
            <a:ext cx="2448272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НОВЫЕ ТЕХНОЛОГИИ ОБУЧЕНИЯ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131840" y="4725144"/>
            <a:ext cx="2736304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НОВЫЕ ТРЕБОВАНИЯ К ПОДГОТОВКЕ УЧИТЕЛЯ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12160" y="4149080"/>
            <a:ext cx="2880320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НОВОЕ ЦЕЛЕПОЛАГАНИЕ ДЛЯ УЧАЩИХСЯ И УЧИТЕЛЯ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3" y="1052736"/>
            <a:ext cx="2627784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НОВОЕ СОДЕРЖАНИЕ ОБРАЗОВАНИЯ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608005" y="2036777"/>
            <a:ext cx="216023" cy="4561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6787">
            <a:off x="2720416" y="2275338"/>
            <a:ext cx="268287" cy="60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4024">
            <a:off x="2900766" y="3775948"/>
            <a:ext cx="268287" cy="45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9375" y="4012224"/>
            <a:ext cx="268287" cy="6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5806">
            <a:off x="6287259" y="3837406"/>
            <a:ext cx="2682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006">
            <a:off x="6310771" y="2211798"/>
            <a:ext cx="2682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 descr="Картинка 51 из 48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10858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Нужно, чтобы дети,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возможности,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учились самостоятельно, а учитель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руководил этим самостоятельным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процессом и давал для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него материал.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К.Д. Ушинский</a:t>
            </a:r>
          </a:p>
        </p:txBody>
      </p:sp>
      <p:pic>
        <p:nvPicPr>
          <p:cNvPr id="3" name="Picture 5" descr="Картинка 51 из 48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94" y="189480"/>
            <a:ext cx="10858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97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913718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</a:t>
            </a:r>
            <a:endParaRPr lang="ru-RU" sz="6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55" y="3905402"/>
            <a:ext cx="51999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" y="5367874"/>
            <a:ext cx="10906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1" y="116632"/>
            <a:ext cx="7134506" cy="33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1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Для учителя урок 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единица времени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форма учебного процесса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«логически законченный, целостный, ограниченный определенными рамками времени отрезок  учебно-воспитательного процесса».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«момент истины»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еще множество определений, строгих и образных, шутливых и научных в зависимости от индивидуальных особенностей тех, кто отвечает на этот вопрос.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0906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1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88019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pPr algn="ctr" eaLnBrk="1" hangingPunct="1"/>
            <a:r>
              <a:rPr lang="ru-RU" altLang="ru-RU" sz="3900" b="1" dirty="0" smtClean="0">
                <a:solidFill>
                  <a:srgbClr val="FF8021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Требования </a:t>
            </a:r>
            <a:br>
              <a:rPr lang="ru-RU" altLang="ru-RU" sz="3900" b="1" dirty="0" smtClean="0">
                <a:solidFill>
                  <a:srgbClr val="FF8021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altLang="ru-RU" sz="3900" b="1" dirty="0" smtClean="0">
                <a:solidFill>
                  <a:srgbClr val="FF8021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 современному уроку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611560" y="1630137"/>
            <a:ext cx="82089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4E67C8"/>
              </a:buClr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работа учащихся на всех этапах урока</a:t>
            </a:r>
          </a:p>
          <a:p>
            <a:pPr eaLnBrk="1" hangingPunct="1">
              <a:buClr>
                <a:srgbClr val="4E67C8"/>
              </a:buClr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 выступает в роли организатора, а не информатора</a:t>
            </a:r>
          </a:p>
          <a:p>
            <a:pPr eaLnBrk="1" hangingPunct="1">
              <a:buClr>
                <a:srgbClr val="4E67C8"/>
              </a:buClr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Обязательная рефлексия учащихся на уроке</a:t>
            </a:r>
          </a:p>
          <a:p>
            <a:pPr eaLnBrk="1" hangingPunct="1">
              <a:buClr>
                <a:srgbClr val="4E67C8"/>
              </a:buClr>
            </a:pPr>
            <a:r>
              <a:rPr lang="ru-RU" alt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степень речевой активности учащихся</a:t>
            </a:r>
          </a:p>
          <a:p>
            <a:pPr eaLnBrk="1" hangingPunct="1">
              <a:buClr>
                <a:srgbClr val="4E67C8"/>
              </a:buClr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1562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36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31640" y="-176792"/>
            <a:ext cx="749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  <a:extLst/>
          </a:lstStyle>
          <a:p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Black" pitchFamily="34" charset="0"/>
              </a:rPr>
              <a:t>Типы уроков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637591" y="908720"/>
            <a:ext cx="749935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Tx/>
              <a:buNone/>
            </a:pPr>
            <a:endParaRPr lang="ru-RU" altLang="ru-RU" sz="4000" b="1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16" y="259432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6" y="801230"/>
            <a:ext cx="7708653" cy="51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81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7422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0858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451463" cy="39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469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 кострюков</dc:creator>
  <cp:lastModifiedBy>коля кострюков</cp:lastModifiedBy>
  <cp:revision>24</cp:revision>
  <dcterms:created xsi:type="dcterms:W3CDTF">2015-11-08T18:27:49Z</dcterms:created>
  <dcterms:modified xsi:type="dcterms:W3CDTF">2016-01-12T07:18:29Z</dcterms:modified>
</cp:coreProperties>
</file>