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8" r:id="rId3"/>
    <p:sldId id="259" r:id="rId4"/>
    <p:sldId id="261" r:id="rId5"/>
    <p:sldId id="275" r:id="rId6"/>
    <p:sldId id="277" r:id="rId7"/>
    <p:sldId id="276" r:id="rId8"/>
    <p:sldId id="260" r:id="rId9"/>
    <p:sldId id="265" r:id="rId10"/>
    <p:sldId id="262" r:id="rId11"/>
    <p:sldId id="273" r:id="rId12"/>
    <p:sldId id="266" r:id="rId13"/>
    <p:sldId id="270" r:id="rId14"/>
    <p:sldId id="271" r:id="rId15"/>
    <p:sldId id="272" r:id="rId16"/>
    <p:sldId id="269" r:id="rId17"/>
    <p:sldId id="264" r:id="rId18"/>
  </p:sldIdLst>
  <p:sldSz cx="9144000" cy="6858000" type="screen4x3"/>
  <p:notesSz cx="6858000" cy="9144000"/>
  <p:custDataLst>
    <p:tags r:id="rId20"/>
  </p:custDataLst>
  <p:defaultTextStyle>
    <a:defPPr>
      <a:defRPr lang="ru-RU"/>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04" autoAdjust="0"/>
    <p:restoredTop sz="98441" autoAdjust="0"/>
  </p:normalViewPr>
  <p:slideViewPr>
    <p:cSldViewPr>
      <p:cViewPr varScale="1">
        <p:scale>
          <a:sx n="72" d="100"/>
          <a:sy n="72" d="100"/>
        </p:scale>
        <p:origin x="-1242"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39A5F1-5374-48DA-A94B-ADA92B0C5812}" type="datetimeFigureOut">
              <a:rPr lang="ru-RU" smtClean="0"/>
              <a:t>23.01.2016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F99EE1-B4B6-4569-8EB7-0CE8473727BD}" type="slidenum">
              <a:rPr lang="ru-RU" smtClean="0"/>
              <a:t>‹#›</a:t>
            </a:fld>
            <a:endParaRPr lang="ru-RU"/>
          </a:p>
        </p:txBody>
      </p:sp>
    </p:spTree>
    <p:extLst>
      <p:ext uri="{BB962C8B-B14F-4D97-AF65-F5344CB8AC3E}">
        <p14:creationId xmlns:p14="http://schemas.microsoft.com/office/powerpoint/2010/main" val="3770689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1F99EE1-B4B6-4569-8EB7-0CE8473727BD}" type="slidenum">
              <a:rPr lang="ru-RU" smtClean="0"/>
              <a:t>10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520" y="4077072"/>
            <a:ext cx="3538267" cy="2598415"/>
          </a:xfrm>
          <a:prstGeom prst="rect">
            <a:avLst/>
          </a:prstGeom>
        </p:spPr>
      </p:pic>
      <p:sp>
        <p:nvSpPr>
          <p:cNvPr id="9" name="Рамка 8"/>
          <p:cNvSpPr/>
          <p:nvPr userDrawn="1"/>
        </p:nvSpPr>
        <p:spPr>
          <a:xfrm>
            <a:off x="0" y="0"/>
            <a:ext cx="9144000" cy="6858000"/>
          </a:xfrm>
          <a:prstGeom prst="frame">
            <a:avLst>
              <a:gd name="adj1" fmla="val 2272"/>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ru-RU" dirty="0">
              <a:solidFill>
                <a:schemeClr val="tx1"/>
              </a:solidFill>
            </a:endParaRPr>
          </a:p>
        </p:txBody>
      </p:sp>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5" name="Дата 3"/>
          <p:cNvSpPr>
            <a:spLocks noGrp="1"/>
          </p:cNvSpPr>
          <p:nvPr>
            <p:ph type="dt" sz="half" idx="10"/>
          </p:nvPr>
        </p:nvSpPr>
        <p:spPr/>
        <p:txBody>
          <a:bodyPr/>
          <a:lstStyle>
            <a:lvl1pPr>
              <a:defRPr/>
            </a:lvl1pPr>
          </a:lstStyle>
          <a:p>
            <a:pPr>
              <a:defRPr/>
            </a:pPr>
            <a:fld id="{2841E285-B962-45A6-945B-B557D44EF68C}" type="datetimeFigureOut">
              <a:rPr lang="ru-RU"/>
              <a:pPr>
                <a:defRPr/>
              </a:pPr>
              <a:t>23.01.2016</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dirty="0"/>
          </a:p>
        </p:txBody>
      </p:sp>
      <p:sp>
        <p:nvSpPr>
          <p:cNvPr id="7" name="Номер слайда 5"/>
          <p:cNvSpPr>
            <a:spLocks noGrp="1"/>
          </p:cNvSpPr>
          <p:nvPr>
            <p:ph type="sldNum" sz="quarter" idx="12"/>
          </p:nvPr>
        </p:nvSpPr>
        <p:spPr/>
        <p:txBody>
          <a:bodyPr/>
          <a:lstStyle>
            <a:lvl1pPr>
              <a:defRPr/>
            </a:lvl1pPr>
          </a:lstStyle>
          <a:p>
            <a:pPr>
              <a:defRPr/>
            </a:pPr>
            <a:fld id="{396552B3-3ABD-4A69-8DB7-BB19709ACBDC}" type="slidenum">
              <a:rPr lang="ru-RU"/>
              <a:pPr>
                <a:defRPr/>
              </a:pPr>
              <a:t>‹#›</a:t>
            </a:fld>
            <a:endParaRPr lang="ru-RU" dirty="0"/>
          </a:p>
        </p:txBody>
      </p:sp>
    </p:spTree>
    <p:extLst>
      <p:ext uri="{BB962C8B-B14F-4D97-AF65-F5344CB8AC3E}">
        <p14:creationId xmlns:p14="http://schemas.microsoft.com/office/powerpoint/2010/main" val="26998349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C3B542E-54C8-4834-8C4E-37EC2AED1BEF}" type="datetimeFigureOut">
              <a:rPr lang="ru-RU"/>
              <a:pPr>
                <a:defRPr/>
              </a:pPr>
              <a:t>23.01.2016</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dirty="0"/>
          </a:p>
        </p:txBody>
      </p:sp>
      <p:sp>
        <p:nvSpPr>
          <p:cNvPr id="6" name="Номер слайда 5"/>
          <p:cNvSpPr>
            <a:spLocks noGrp="1"/>
          </p:cNvSpPr>
          <p:nvPr>
            <p:ph type="sldNum" sz="quarter" idx="12"/>
          </p:nvPr>
        </p:nvSpPr>
        <p:spPr/>
        <p:txBody>
          <a:bodyPr/>
          <a:lstStyle>
            <a:lvl1pPr>
              <a:defRPr/>
            </a:lvl1pPr>
          </a:lstStyle>
          <a:p>
            <a:pPr>
              <a:defRPr/>
            </a:pPr>
            <a:fld id="{D3976954-D8D8-47BB-A9B2-B7FED65A0996}" type="slidenum">
              <a:rPr lang="ru-RU"/>
              <a:pPr>
                <a:defRPr/>
              </a:pPr>
              <a:t>‹#›</a:t>
            </a:fld>
            <a:endParaRPr lang="ru-RU" dirty="0"/>
          </a:p>
        </p:txBody>
      </p:sp>
    </p:spTree>
    <p:extLst>
      <p:ext uri="{BB962C8B-B14F-4D97-AF65-F5344CB8AC3E}">
        <p14:creationId xmlns:p14="http://schemas.microsoft.com/office/powerpoint/2010/main" val="1695277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B57DFC7-299E-4245-BE26-BFA3142D5FEF}" type="datetimeFigureOut">
              <a:rPr lang="ru-RU"/>
              <a:pPr>
                <a:defRPr/>
              </a:pPr>
              <a:t>23.01.2016</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dirty="0"/>
          </a:p>
        </p:txBody>
      </p:sp>
      <p:sp>
        <p:nvSpPr>
          <p:cNvPr id="6" name="Номер слайда 5"/>
          <p:cNvSpPr>
            <a:spLocks noGrp="1"/>
          </p:cNvSpPr>
          <p:nvPr>
            <p:ph type="sldNum" sz="quarter" idx="12"/>
          </p:nvPr>
        </p:nvSpPr>
        <p:spPr/>
        <p:txBody>
          <a:bodyPr/>
          <a:lstStyle>
            <a:lvl1pPr>
              <a:defRPr/>
            </a:lvl1pPr>
          </a:lstStyle>
          <a:p>
            <a:pPr>
              <a:defRPr/>
            </a:pPr>
            <a:fld id="{3FB4282F-4D84-42D9-9E9C-152863F38271}" type="slidenum">
              <a:rPr lang="ru-RU"/>
              <a:pPr>
                <a:defRPr/>
              </a:pPr>
              <a:t>‹#›</a:t>
            </a:fld>
            <a:endParaRPr lang="ru-RU" dirty="0"/>
          </a:p>
        </p:txBody>
      </p:sp>
    </p:spTree>
    <p:extLst>
      <p:ext uri="{BB962C8B-B14F-4D97-AF65-F5344CB8AC3E}">
        <p14:creationId xmlns:p14="http://schemas.microsoft.com/office/powerpoint/2010/main" val="2619293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Скругленный прямоугольник 8"/>
          <p:cNvSpPr/>
          <p:nvPr userDrawn="1"/>
        </p:nvSpPr>
        <p:spPr>
          <a:xfrm>
            <a:off x="179388" y="188640"/>
            <a:ext cx="8641084" cy="6552728"/>
          </a:xfrm>
          <a:prstGeom prst="roundRect">
            <a:avLst/>
          </a:prstGeom>
          <a:solidFill>
            <a:schemeClr val="accent1">
              <a:alpha val="69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dirty="0"/>
          </a:p>
        </p:txBody>
      </p:sp>
      <p:pic>
        <p:nvPicPr>
          <p:cNvPr id="4" name="Рисунок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3497" y="188640"/>
            <a:ext cx="949325"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725144"/>
            <a:ext cx="1098550"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385130" y="267494"/>
            <a:ext cx="8229600" cy="1143000"/>
          </a:xfrm>
        </p:spPr>
        <p:txBody>
          <a:bodyPr/>
          <a:lstStyle/>
          <a:p>
            <a:r>
              <a:rPr lang="ru-RU" smtClean="0"/>
              <a:t>Образец заголовка</a:t>
            </a:r>
            <a:endParaRPr lang="ru-RU"/>
          </a:p>
        </p:txBody>
      </p:sp>
      <p:sp>
        <p:nvSpPr>
          <p:cNvPr id="3" name="Объект 2"/>
          <p:cNvSpPr>
            <a:spLocks noGrp="1"/>
          </p:cNvSpPr>
          <p:nvPr>
            <p:ph idx="1"/>
          </p:nvPr>
        </p:nvSpPr>
        <p:spPr>
          <a:xfrm>
            <a:off x="468477" y="1772816"/>
            <a:ext cx="8229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6" name="Дата 3"/>
          <p:cNvSpPr>
            <a:spLocks noGrp="1"/>
          </p:cNvSpPr>
          <p:nvPr>
            <p:ph type="dt" sz="half" idx="10"/>
          </p:nvPr>
        </p:nvSpPr>
        <p:spPr/>
        <p:txBody>
          <a:bodyPr/>
          <a:lstStyle>
            <a:lvl1pPr>
              <a:defRPr/>
            </a:lvl1pPr>
          </a:lstStyle>
          <a:p>
            <a:pPr>
              <a:defRPr/>
            </a:pPr>
            <a:fld id="{24D23939-28E9-4B6E-99C9-260EE09DD150}" type="datetimeFigureOut">
              <a:rPr lang="ru-RU"/>
              <a:pPr>
                <a:defRPr/>
              </a:pPr>
              <a:t>23.01.2016</a:t>
            </a:fld>
            <a:endParaRPr lang="ru-RU" dirty="0"/>
          </a:p>
        </p:txBody>
      </p:sp>
      <p:sp>
        <p:nvSpPr>
          <p:cNvPr id="7" name="Нижний колонтитул 4"/>
          <p:cNvSpPr>
            <a:spLocks noGrp="1"/>
          </p:cNvSpPr>
          <p:nvPr>
            <p:ph type="ftr" sz="quarter" idx="11"/>
          </p:nvPr>
        </p:nvSpPr>
        <p:spPr/>
        <p:txBody>
          <a:bodyPr/>
          <a:lstStyle>
            <a:lvl1pPr>
              <a:defRPr/>
            </a:lvl1pPr>
          </a:lstStyle>
          <a:p>
            <a:pPr>
              <a:defRPr/>
            </a:pPr>
            <a:endParaRPr lang="ru-RU" dirty="0"/>
          </a:p>
        </p:txBody>
      </p:sp>
      <p:sp>
        <p:nvSpPr>
          <p:cNvPr id="8" name="Номер слайда 5"/>
          <p:cNvSpPr>
            <a:spLocks noGrp="1"/>
          </p:cNvSpPr>
          <p:nvPr>
            <p:ph type="sldNum" sz="quarter" idx="12"/>
          </p:nvPr>
        </p:nvSpPr>
        <p:spPr/>
        <p:txBody>
          <a:bodyPr/>
          <a:lstStyle>
            <a:lvl1pPr>
              <a:defRPr/>
            </a:lvl1pPr>
          </a:lstStyle>
          <a:p>
            <a:pPr>
              <a:defRPr/>
            </a:pPr>
            <a:fld id="{D6B80080-3C88-4C98-A8AF-2991964B05F6}" type="slidenum">
              <a:rPr lang="ru-RU"/>
              <a:pPr>
                <a:defRPr/>
              </a:pPr>
              <a:t>‹#›</a:t>
            </a:fld>
            <a:endParaRPr lang="ru-RU" dirty="0"/>
          </a:p>
        </p:txBody>
      </p:sp>
    </p:spTree>
    <p:extLst>
      <p:ext uri="{BB962C8B-B14F-4D97-AF65-F5344CB8AC3E}">
        <p14:creationId xmlns:p14="http://schemas.microsoft.com/office/powerpoint/2010/main" val="8591705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4B3B6977-7A4A-4EDB-BA86-141088C906E9}" type="datetimeFigureOut">
              <a:rPr lang="ru-RU"/>
              <a:pPr>
                <a:defRPr/>
              </a:pPr>
              <a:t>23.01.2016</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dirty="0"/>
          </a:p>
        </p:txBody>
      </p:sp>
      <p:sp>
        <p:nvSpPr>
          <p:cNvPr id="6" name="Номер слайда 5"/>
          <p:cNvSpPr>
            <a:spLocks noGrp="1"/>
          </p:cNvSpPr>
          <p:nvPr>
            <p:ph type="sldNum" sz="quarter" idx="12"/>
          </p:nvPr>
        </p:nvSpPr>
        <p:spPr/>
        <p:txBody>
          <a:bodyPr/>
          <a:lstStyle>
            <a:lvl1pPr>
              <a:defRPr/>
            </a:lvl1pPr>
          </a:lstStyle>
          <a:p>
            <a:pPr>
              <a:defRPr/>
            </a:pPr>
            <a:fld id="{80F63589-880C-4611-B013-57E71494A05C}" type="slidenum">
              <a:rPr lang="ru-RU"/>
              <a:pPr>
                <a:defRPr/>
              </a:pPr>
              <a:t>‹#›</a:t>
            </a:fld>
            <a:endParaRPr lang="ru-RU" dirty="0"/>
          </a:p>
        </p:txBody>
      </p:sp>
    </p:spTree>
    <p:extLst>
      <p:ext uri="{BB962C8B-B14F-4D97-AF65-F5344CB8AC3E}">
        <p14:creationId xmlns:p14="http://schemas.microsoft.com/office/powerpoint/2010/main" val="171073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46B24E08-A8BB-4B31-8338-3B4711757487}" type="datetimeFigureOut">
              <a:rPr lang="ru-RU"/>
              <a:pPr>
                <a:defRPr/>
              </a:pPr>
              <a:t>23.01.2016</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dirty="0"/>
          </a:p>
        </p:txBody>
      </p:sp>
      <p:sp>
        <p:nvSpPr>
          <p:cNvPr id="7" name="Номер слайда 5"/>
          <p:cNvSpPr>
            <a:spLocks noGrp="1"/>
          </p:cNvSpPr>
          <p:nvPr>
            <p:ph type="sldNum" sz="quarter" idx="12"/>
          </p:nvPr>
        </p:nvSpPr>
        <p:spPr/>
        <p:txBody>
          <a:bodyPr/>
          <a:lstStyle>
            <a:lvl1pPr>
              <a:defRPr/>
            </a:lvl1pPr>
          </a:lstStyle>
          <a:p>
            <a:pPr>
              <a:defRPr/>
            </a:pPr>
            <a:fld id="{5C714521-5749-4627-958B-F8CFB7ACB6D7}" type="slidenum">
              <a:rPr lang="ru-RU"/>
              <a:pPr>
                <a:defRPr/>
              </a:pPr>
              <a:t>‹#›</a:t>
            </a:fld>
            <a:endParaRPr lang="ru-RU" dirty="0"/>
          </a:p>
        </p:txBody>
      </p:sp>
    </p:spTree>
    <p:extLst>
      <p:ext uri="{BB962C8B-B14F-4D97-AF65-F5344CB8AC3E}">
        <p14:creationId xmlns:p14="http://schemas.microsoft.com/office/powerpoint/2010/main" val="3032252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1B9F22E7-07CB-41DF-9528-A9EE39A001F8}" type="datetimeFigureOut">
              <a:rPr lang="ru-RU"/>
              <a:pPr>
                <a:defRPr/>
              </a:pPr>
              <a:t>23.01.2016</a:t>
            </a:fld>
            <a:endParaRPr lang="ru-RU" dirty="0"/>
          </a:p>
        </p:txBody>
      </p:sp>
      <p:sp>
        <p:nvSpPr>
          <p:cNvPr id="8" name="Нижний колонтитул 4"/>
          <p:cNvSpPr>
            <a:spLocks noGrp="1"/>
          </p:cNvSpPr>
          <p:nvPr>
            <p:ph type="ftr" sz="quarter" idx="11"/>
          </p:nvPr>
        </p:nvSpPr>
        <p:spPr/>
        <p:txBody>
          <a:bodyPr/>
          <a:lstStyle>
            <a:lvl1pPr>
              <a:defRPr/>
            </a:lvl1pPr>
          </a:lstStyle>
          <a:p>
            <a:pPr>
              <a:defRPr/>
            </a:pPr>
            <a:endParaRPr lang="ru-RU" dirty="0"/>
          </a:p>
        </p:txBody>
      </p:sp>
      <p:sp>
        <p:nvSpPr>
          <p:cNvPr id="9" name="Номер слайда 5"/>
          <p:cNvSpPr>
            <a:spLocks noGrp="1"/>
          </p:cNvSpPr>
          <p:nvPr>
            <p:ph type="sldNum" sz="quarter" idx="12"/>
          </p:nvPr>
        </p:nvSpPr>
        <p:spPr/>
        <p:txBody>
          <a:bodyPr/>
          <a:lstStyle>
            <a:lvl1pPr>
              <a:defRPr/>
            </a:lvl1pPr>
          </a:lstStyle>
          <a:p>
            <a:pPr>
              <a:defRPr/>
            </a:pPr>
            <a:fld id="{899E88C6-BA9E-4D62-A435-9BC75223EEA5}" type="slidenum">
              <a:rPr lang="ru-RU"/>
              <a:pPr>
                <a:defRPr/>
              </a:pPr>
              <a:t>‹#›</a:t>
            </a:fld>
            <a:endParaRPr lang="ru-RU" dirty="0"/>
          </a:p>
        </p:txBody>
      </p:sp>
    </p:spTree>
    <p:extLst>
      <p:ext uri="{BB962C8B-B14F-4D97-AF65-F5344CB8AC3E}">
        <p14:creationId xmlns:p14="http://schemas.microsoft.com/office/powerpoint/2010/main" val="3157315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B8B5107F-63DD-4818-AC21-60985B3BF40E}" type="datetimeFigureOut">
              <a:rPr lang="ru-RU"/>
              <a:pPr>
                <a:defRPr/>
              </a:pPr>
              <a:t>23.01.2016</a:t>
            </a:fld>
            <a:endParaRPr lang="ru-RU" dirty="0"/>
          </a:p>
        </p:txBody>
      </p:sp>
      <p:sp>
        <p:nvSpPr>
          <p:cNvPr id="4" name="Нижний колонтитул 4"/>
          <p:cNvSpPr>
            <a:spLocks noGrp="1"/>
          </p:cNvSpPr>
          <p:nvPr>
            <p:ph type="ftr" sz="quarter" idx="11"/>
          </p:nvPr>
        </p:nvSpPr>
        <p:spPr/>
        <p:txBody>
          <a:bodyPr/>
          <a:lstStyle>
            <a:lvl1pPr>
              <a:defRPr/>
            </a:lvl1pPr>
          </a:lstStyle>
          <a:p>
            <a:pPr>
              <a:defRPr/>
            </a:pPr>
            <a:endParaRPr lang="ru-RU" dirty="0"/>
          </a:p>
        </p:txBody>
      </p:sp>
      <p:sp>
        <p:nvSpPr>
          <p:cNvPr id="5" name="Номер слайда 5"/>
          <p:cNvSpPr>
            <a:spLocks noGrp="1"/>
          </p:cNvSpPr>
          <p:nvPr>
            <p:ph type="sldNum" sz="quarter" idx="12"/>
          </p:nvPr>
        </p:nvSpPr>
        <p:spPr/>
        <p:txBody>
          <a:bodyPr/>
          <a:lstStyle>
            <a:lvl1pPr>
              <a:defRPr/>
            </a:lvl1pPr>
          </a:lstStyle>
          <a:p>
            <a:pPr>
              <a:defRPr/>
            </a:pPr>
            <a:fld id="{5584BC99-8161-42E6-A00B-E7ED8C22FE51}" type="slidenum">
              <a:rPr lang="ru-RU"/>
              <a:pPr>
                <a:defRPr/>
              </a:pPr>
              <a:t>‹#›</a:t>
            </a:fld>
            <a:endParaRPr lang="ru-RU" dirty="0"/>
          </a:p>
        </p:txBody>
      </p:sp>
    </p:spTree>
    <p:extLst>
      <p:ext uri="{BB962C8B-B14F-4D97-AF65-F5344CB8AC3E}">
        <p14:creationId xmlns:p14="http://schemas.microsoft.com/office/powerpoint/2010/main" val="3052434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B4F044DF-2053-4B15-BB05-BD9A8636593E}" type="datetimeFigureOut">
              <a:rPr lang="ru-RU"/>
              <a:pPr>
                <a:defRPr/>
              </a:pPr>
              <a:t>23.01.2016</a:t>
            </a:fld>
            <a:endParaRPr lang="ru-RU" dirty="0"/>
          </a:p>
        </p:txBody>
      </p:sp>
      <p:sp>
        <p:nvSpPr>
          <p:cNvPr id="3" name="Нижний колонтитул 4"/>
          <p:cNvSpPr>
            <a:spLocks noGrp="1"/>
          </p:cNvSpPr>
          <p:nvPr>
            <p:ph type="ftr" sz="quarter" idx="11"/>
          </p:nvPr>
        </p:nvSpPr>
        <p:spPr/>
        <p:txBody>
          <a:bodyPr/>
          <a:lstStyle>
            <a:lvl1pPr>
              <a:defRPr/>
            </a:lvl1pPr>
          </a:lstStyle>
          <a:p>
            <a:pPr>
              <a:defRPr/>
            </a:pPr>
            <a:endParaRPr lang="ru-RU" dirty="0"/>
          </a:p>
        </p:txBody>
      </p:sp>
      <p:sp>
        <p:nvSpPr>
          <p:cNvPr id="4" name="Номер слайда 5"/>
          <p:cNvSpPr>
            <a:spLocks noGrp="1"/>
          </p:cNvSpPr>
          <p:nvPr>
            <p:ph type="sldNum" sz="quarter" idx="12"/>
          </p:nvPr>
        </p:nvSpPr>
        <p:spPr/>
        <p:txBody>
          <a:bodyPr/>
          <a:lstStyle>
            <a:lvl1pPr>
              <a:defRPr/>
            </a:lvl1pPr>
          </a:lstStyle>
          <a:p>
            <a:pPr>
              <a:defRPr/>
            </a:pPr>
            <a:fld id="{E1045416-F32A-4838-8785-11392A588931}" type="slidenum">
              <a:rPr lang="ru-RU"/>
              <a:pPr>
                <a:defRPr/>
              </a:pPr>
              <a:t>‹#›</a:t>
            </a:fld>
            <a:endParaRPr lang="ru-RU" dirty="0"/>
          </a:p>
        </p:txBody>
      </p:sp>
    </p:spTree>
    <p:extLst>
      <p:ext uri="{BB962C8B-B14F-4D97-AF65-F5344CB8AC3E}">
        <p14:creationId xmlns:p14="http://schemas.microsoft.com/office/powerpoint/2010/main" val="2285766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FB27CF2-A28E-4423-B19F-3E83BB535697}" type="datetimeFigureOut">
              <a:rPr lang="ru-RU"/>
              <a:pPr>
                <a:defRPr/>
              </a:pPr>
              <a:t>23.01.2016</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dirty="0"/>
          </a:p>
        </p:txBody>
      </p:sp>
      <p:sp>
        <p:nvSpPr>
          <p:cNvPr id="7" name="Номер слайда 5"/>
          <p:cNvSpPr>
            <a:spLocks noGrp="1"/>
          </p:cNvSpPr>
          <p:nvPr>
            <p:ph type="sldNum" sz="quarter" idx="12"/>
          </p:nvPr>
        </p:nvSpPr>
        <p:spPr/>
        <p:txBody>
          <a:bodyPr/>
          <a:lstStyle>
            <a:lvl1pPr>
              <a:defRPr/>
            </a:lvl1pPr>
          </a:lstStyle>
          <a:p>
            <a:pPr>
              <a:defRPr/>
            </a:pPr>
            <a:fld id="{8A82A3EB-7090-45F9-BEA9-3FA280590D98}" type="slidenum">
              <a:rPr lang="ru-RU"/>
              <a:pPr>
                <a:defRPr/>
              </a:pPr>
              <a:t>‹#›</a:t>
            </a:fld>
            <a:endParaRPr lang="ru-RU" dirty="0"/>
          </a:p>
        </p:txBody>
      </p:sp>
    </p:spTree>
    <p:extLst>
      <p:ext uri="{BB962C8B-B14F-4D97-AF65-F5344CB8AC3E}">
        <p14:creationId xmlns:p14="http://schemas.microsoft.com/office/powerpoint/2010/main" val="356530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F064763C-7405-4B3C-A8EB-1196DD46E264}" type="datetimeFigureOut">
              <a:rPr lang="ru-RU"/>
              <a:pPr>
                <a:defRPr/>
              </a:pPr>
              <a:t>23.01.2016</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dirty="0"/>
          </a:p>
        </p:txBody>
      </p:sp>
      <p:sp>
        <p:nvSpPr>
          <p:cNvPr id="7" name="Номер слайда 5"/>
          <p:cNvSpPr>
            <a:spLocks noGrp="1"/>
          </p:cNvSpPr>
          <p:nvPr>
            <p:ph type="sldNum" sz="quarter" idx="12"/>
          </p:nvPr>
        </p:nvSpPr>
        <p:spPr/>
        <p:txBody>
          <a:bodyPr/>
          <a:lstStyle>
            <a:lvl1pPr>
              <a:defRPr/>
            </a:lvl1pPr>
          </a:lstStyle>
          <a:p>
            <a:pPr>
              <a:defRPr/>
            </a:pPr>
            <a:fld id="{A429BB2D-CAD0-4436-BF02-3722AA1D70D0}" type="slidenum">
              <a:rPr lang="ru-RU"/>
              <a:pPr>
                <a:defRPr/>
              </a:pPr>
              <a:t>‹#›</a:t>
            </a:fld>
            <a:endParaRPr lang="ru-RU" dirty="0"/>
          </a:p>
        </p:txBody>
      </p:sp>
    </p:spTree>
    <p:extLst>
      <p:ext uri="{BB962C8B-B14F-4D97-AF65-F5344CB8AC3E}">
        <p14:creationId xmlns:p14="http://schemas.microsoft.com/office/powerpoint/2010/main" val="31811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94D5E85D-C67F-4200-800B-89D56AAA31D3}" type="datetimeFigureOut">
              <a:rPr lang="ru-RU"/>
              <a:pPr>
                <a:defRPr/>
              </a:pPr>
              <a:t>23.01.2016</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9190BD7C-3F92-474B-B785-0B2F9842FE3C}"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7.jpeg"/><Relationship Id="rId3" Type="http://schemas.openxmlformats.org/officeDocument/2006/relationships/image" Target="../media/image31.jpeg"/><Relationship Id="rId7" Type="http://schemas.openxmlformats.org/officeDocument/2006/relationships/image" Target="../media/image34.jpeg"/><Relationship Id="rId12" Type="http://schemas.microsoft.com/office/2007/relationships/hdphoto" Target="../media/hdphoto4.wdp"/><Relationship Id="rId17" Type="http://schemas.openxmlformats.org/officeDocument/2006/relationships/image" Target="../media/image39.jpeg"/><Relationship Id="rId2" Type="http://schemas.openxmlformats.org/officeDocument/2006/relationships/image" Target="../media/image8.jpeg"/><Relationship Id="rId16" Type="http://schemas.microsoft.com/office/2007/relationships/hdphoto" Target="../media/hdphoto6.wdp"/><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6.jpeg"/><Relationship Id="rId5" Type="http://schemas.openxmlformats.org/officeDocument/2006/relationships/image" Target="../media/image33.jpeg"/><Relationship Id="rId15" Type="http://schemas.openxmlformats.org/officeDocument/2006/relationships/image" Target="../media/image38.jpeg"/><Relationship Id="rId10" Type="http://schemas.microsoft.com/office/2007/relationships/hdphoto" Target="../media/hdphoto3.wdp"/><Relationship Id="rId4" Type="http://schemas.openxmlformats.org/officeDocument/2006/relationships/image" Target="../media/image32.png"/><Relationship Id="rId9" Type="http://schemas.openxmlformats.org/officeDocument/2006/relationships/image" Target="../media/image35.jpeg"/><Relationship Id="rId14" Type="http://schemas.microsoft.com/office/2007/relationships/hdphoto" Target="../media/hdphoto5.wdp"/></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2.jpeg"/><Relationship Id="rId4" Type="http://schemas.openxmlformats.org/officeDocument/2006/relationships/image" Target="../media/image4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oleObject2.bin"/><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211959" y="4581128"/>
            <a:ext cx="4673127" cy="1872208"/>
          </a:xfrm>
          <a:solidFill>
            <a:srgbClr val="FFC000">
              <a:alpha val="49000"/>
            </a:srgbClr>
          </a:solidFill>
        </p:spPr>
        <p:txBody>
          <a:bodyPr rtlCol="0">
            <a:no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fontAlgn="auto">
              <a:spcAft>
                <a:spcPts val="0"/>
              </a:spcAft>
              <a:defRPr/>
            </a:pPr>
            <a:r>
              <a:rPr lang="ru-RU" sz="28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Создание условий для развития и применения математических способностей учащихся</a:t>
            </a:r>
          </a:p>
        </p:txBody>
      </p:sp>
      <p:sp>
        <p:nvSpPr>
          <p:cNvPr id="4098" name="Заголовок 1"/>
          <p:cNvSpPr>
            <a:spLocks noGrp="1"/>
          </p:cNvSpPr>
          <p:nvPr>
            <p:ph type="ctrTitle"/>
          </p:nvPr>
        </p:nvSpPr>
        <p:spPr>
          <a:xfrm>
            <a:off x="142844" y="1285860"/>
            <a:ext cx="9001156" cy="1643074"/>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Популяризация </a:t>
            </a:r>
            <a:b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математического  образования</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Внеурочн\Вставки\100.jpg"/>
          <p:cNvPicPr>
            <a:picLocks noChangeAspect="1" noChangeArrowheads="1"/>
          </p:cNvPicPr>
          <p:nvPr/>
        </p:nvPicPr>
        <p:blipFill>
          <a:blip r:embed="rId3"/>
          <a:srcRect/>
          <a:stretch>
            <a:fillRect/>
          </a:stretch>
        </p:blipFill>
        <p:spPr bwMode="auto">
          <a:xfrm>
            <a:off x="0" y="0"/>
            <a:ext cx="9143999" cy="6858000"/>
          </a:xfrm>
          <a:prstGeom prst="rect">
            <a:avLst/>
          </a:prstGeom>
          <a:noFill/>
        </p:spPr>
      </p:pic>
      <p:sp>
        <p:nvSpPr>
          <p:cNvPr id="4" name="Содержимое 2"/>
          <p:cNvSpPr txBox="1">
            <a:spLocks noGrp="1"/>
          </p:cNvSpPr>
          <p:nvPr>
            <p:ph idx="1"/>
          </p:nvPr>
        </p:nvSpPr>
        <p:spPr>
          <a:xfrm>
            <a:off x="1500166" y="3143248"/>
            <a:ext cx="7286676" cy="3571900"/>
          </a:xfrm>
          <a:prstGeom prst="rect">
            <a:avLst/>
          </a:prstGeom>
          <a:solidFill>
            <a:schemeClr val="accent5">
              <a:alpha val="48000"/>
            </a:schemeClr>
          </a:solidFill>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3200" b="1" i="0" u="none" strike="noStrike" kern="1200" cap="none" spc="0" normalizeH="0" baseline="0" noProof="0" dirty="0" smtClean="0">
                <a:ln>
                  <a:noFill/>
                </a:ln>
                <a:solidFill>
                  <a:schemeClr val="bg1"/>
                </a:solidFill>
                <a:effectLst/>
                <a:uLnTx/>
                <a:uFillTx/>
                <a:latin typeface="+mn-lt"/>
                <a:ea typeface="+mn-ea"/>
                <a:cs typeface="+mn-cs"/>
              </a:rPr>
              <a:t>          </a:t>
            </a:r>
            <a:r>
              <a:rPr lang="ru-RU" sz="2400" b="1" dirty="0" smtClean="0">
                <a:solidFill>
                  <a:schemeClr val="bg1"/>
                </a:solidFill>
                <a:effectLst>
                  <a:outerShdw blurRad="38100" dist="38100" dir="2700000" algn="tl">
                    <a:srgbClr val="000000">
                      <a:alpha val="43137"/>
                    </a:srgbClr>
                  </a:outerShdw>
                </a:effectLst>
              </a:rPr>
              <a:t>Всероссийская </a:t>
            </a:r>
            <a:r>
              <a:rPr kumimoji="0" lang="ru-RU" sz="2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акция «Час кода» создана для того, чтобы привлечь внимание учащихся к одной из самых перспективных на данный момент областей — информационным  технологиям.    </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ru-RU" sz="24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           Во всех школах страны проходят специальные уроки информатики и математики, на которых учителя рассказывают детям о мире ИТ и о тех возможностях профессионального роста, которые они открывают для каждого человека.                     </a:t>
            </a:r>
            <a:endParaRPr kumimoji="0" lang="ru-RU"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a typeface="+mn-ea"/>
              <a:cs typeface="+mn-cs"/>
            </a:endParaRPr>
          </a:p>
        </p:txBody>
      </p:sp>
      <p:pic>
        <p:nvPicPr>
          <p:cNvPr id="6" name="Рисунок 5" descr="Coderussia"/>
          <p:cNvPicPr/>
          <p:nvPr/>
        </p:nvPicPr>
        <p:blipFill>
          <a:blip r:embed="rId4">
            <a:extLst>
              <a:ext uri="{28A0092B-C50C-407E-A947-70E740481C1C}">
                <a14:useLocalDpi xmlns:a14="http://schemas.microsoft.com/office/drawing/2010/main" val="0"/>
              </a:ext>
            </a:extLst>
          </a:blip>
          <a:srcRect/>
          <a:stretch>
            <a:fillRect/>
          </a:stretch>
        </p:blipFill>
        <p:spPr bwMode="auto">
          <a:xfrm>
            <a:off x="285720" y="214290"/>
            <a:ext cx="6387622" cy="264320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7439627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Заголовок 1"/>
          <p:cNvSpPr>
            <a:spLocks noGrp="1"/>
          </p:cNvSpPr>
          <p:nvPr>
            <p:ph type="title"/>
          </p:nvPr>
        </p:nvSpPr>
        <p:spPr/>
        <p:txBody>
          <a:bodyPr/>
          <a:lstStyle/>
          <a:p>
            <a:endParaRPr lang="ru-RU" dirty="0" smtClean="0"/>
          </a:p>
        </p:txBody>
      </p:sp>
      <p:sp>
        <p:nvSpPr>
          <p:cNvPr id="5123" name="Объект 2"/>
          <p:cNvSpPr>
            <a:spLocks noGrp="1"/>
          </p:cNvSpPr>
          <p:nvPr>
            <p:ph idx="1"/>
          </p:nvPr>
        </p:nvSpPr>
        <p:spPr>
          <a:xfrm>
            <a:off x="468313" y="1773238"/>
            <a:ext cx="8229600" cy="4525962"/>
          </a:xfrm>
        </p:spPr>
        <p:txBody>
          <a:bodyPr/>
          <a:lstStyle/>
          <a:p>
            <a:endParaRPr lang="ru-RU" dirty="0" smtClean="0"/>
          </a:p>
        </p:txBody>
      </p:sp>
      <p:pic>
        <p:nvPicPr>
          <p:cNvPr id="4" name="Picture 2" descr="F:\Внеурочн\Вставки\100.jpg"/>
          <p:cNvPicPr>
            <a:picLocks noChangeAspect="1" noChangeArrowheads="1"/>
          </p:cNvPicPr>
          <p:nvPr/>
        </p:nvPicPr>
        <p:blipFill>
          <a:blip r:embed="rId2"/>
          <a:srcRect/>
          <a:stretch>
            <a:fillRect/>
          </a:stretch>
        </p:blipFill>
        <p:spPr bwMode="auto">
          <a:xfrm>
            <a:off x="0" y="0"/>
            <a:ext cx="9143999" cy="6858000"/>
          </a:xfrm>
          <a:prstGeom prst="rect">
            <a:avLst/>
          </a:prstGeom>
          <a:noFill/>
        </p:spPr>
      </p:pic>
      <p:sp>
        <p:nvSpPr>
          <p:cNvPr id="5" name="Содержимое 2"/>
          <p:cNvSpPr txBox="1">
            <a:spLocks/>
          </p:cNvSpPr>
          <p:nvPr/>
        </p:nvSpPr>
        <p:spPr bwMode="auto">
          <a:xfrm>
            <a:off x="384063" y="4869160"/>
            <a:ext cx="8375872" cy="1800200"/>
          </a:xfrm>
          <a:prstGeom prst="rect">
            <a:avLst/>
          </a:prstGeom>
          <a:solidFill>
            <a:schemeClr val="accent5">
              <a:alpha val="48000"/>
            </a:schemeClr>
          </a:solidFill>
          <a:extLst>
            <a:ext uri="{91240B29-F687-4F45-9708-019B960494DF}">
              <a14:hiddenLine xmlns:a14="http://schemas.microsoft.com/office/drawing/2010/main" w="9525">
                <a:solidFill>
                  <a:srgbClr val="000000"/>
                </a:solidFill>
                <a:miter lim="800000"/>
                <a:headEnd/>
                <a:tailEnd/>
              </a14:hiddenLine>
            </a:ex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noAutofit/>
          </a:bodyPr>
          <a:lstStyle/>
          <a:p>
            <a:pPr algn="just" fontAlgn="auto">
              <a:spcBef>
                <a:spcPct val="20000"/>
              </a:spcBef>
              <a:spcAft>
                <a:spcPts val="0"/>
              </a:spcAft>
              <a:defRPr/>
            </a:pPr>
            <a:r>
              <a:rPr kumimoji="0" lang="ru-RU" sz="3200" b="1" i="0" u="none" strike="noStrike" kern="1200" cap="none" spc="0" normalizeH="0" baseline="0" noProof="0" dirty="0" smtClean="0">
                <a:ln>
                  <a:noFill/>
                </a:ln>
                <a:solidFill>
                  <a:schemeClr val="bg1"/>
                </a:solidFill>
                <a:effectLst/>
                <a:uLnTx/>
                <a:uFillTx/>
                <a:latin typeface="+mn-lt"/>
                <a:ea typeface="+mn-ea"/>
                <a:cs typeface="+mn-cs"/>
              </a:rPr>
              <a:t>      </a:t>
            </a:r>
            <a:r>
              <a:rPr kumimoji="0" lang="ru-RU" sz="2400" b="1" i="0" u="none" strike="noStrike" kern="1200" cap="none" spc="0" normalizeH="0" baseline="0" noProof="0" dirty="0" smtClean="0">
                <a:ln>
                  <a:noFill/>
                </a:ln>
                <a:solidFill>
                  <a:schemeClr val="bg1"/>
                </a:solidFill>
                <a:effectLst/>
                <a:uLnTx/>
                <a:uFillTx/>
              </a:rPr>
              <a:t>В акции 2014 года приняли участие</a:t>
            </a:r>
            <a:r>
              <a:rPr kumimoji="0" lang="ru-RU" sz="2400" b="1" i="0" u="none" strike="noStrike" kern="1200" cap="none" spc="0" normalizeH="0" noProof="0" dirty="0" smtClean="0">
                <a:ln>
                  <a:noFill/>
                </a:ln>
                <a:solidFill>
                  <a:schemeClr val="bg1"/>
                </a:solidFill>
                <a:effectLst/>
                <a:uLnTx/>
                <a:uFillTx/>
              </a:rPr>
              <a:t> более 80 учащихся  5, 8-10 классов  МОУ СОШ № 50. </a:t>
            </a:r>
          </a:p>
          <a:p>
            <a:pPr algn="just" fontAlgn="auto">
              <a:spcBef>
                <a:spcPct val="20000"/>
              </a:spcBef>
              <a:spcAft>
                <a:spcPts val="0"/>
              </a:spcAft>
              <a:defRPr/>
            </a:pPr>
            <a:r>
              <a:rPr lang="ru-RU" sz="2400" b="1" dirty="0">
                <a:solidFill>
                  <a:schemeClr val="bg1"/>
                </a:solidFill>
              </a:rPr>
              <a:t> </a:t>
            </a:r>
            <a:r>
              <a:rPr lang="ru-RU" sz="2400" b="1" dirty="0" smtClean="0">
                <a:solidFill>
                  <a:schemeClr val="bg1"/>
                </a:solidFill>
              </a:rPr>
              <a:t>       В </a:t>
            </a:r>
            <a:r>
              <a:rPr lang="ru-RU" sz="2400" b="1" dirty="0">
                <a:solidFill>
                  <a:schemeClr val="bg1"/>
                </a:solidFill>
              </a:rPr>
              <a:t>2015 году участников более 360 </a:t>
            </a:r>
            <a:r>
              <a:rPr lang="ru-RU" sz="2400" b="1" dirty="0" smtClean="0">
                <a:solidFill>
                  <a:schemeClr val="bg1"/>
                </a:solidFill>
              </a:rPr>
              <a:t>из </a:t>
            </a:r>
            <a:r>
              <a:rPr lang="ru-RU" sz="2400" b="1" dirty="0">
                <a:solidFill>
                  <a:schemeClr val="bg1"/>
                </a:solidFill>
              </a:rPr>
              <a:t>6-11 </a:t>
            </a:r>
            <a:r>
              <a:rPr lang="ru-RU" sz="2400" b="1" dirty="0" smtClean="0">
                <a:solidFill>
                  <a:schemeClr val="bg1"/>
                </a:solidFill>
              </a:rPr>
              <a:t>классов </a:t>
            </a:r>
            <a:r>
              <a:rPr lang="ru-RU" sz="2400" b="1" dirty="0">
                <a:solidFill>
                  <a:schemeClr val="bg1"/>
                </a:solidFill>
              </a:rPr>
              <a:t>школы. Координаторы: Баранов К.Е., Леонова Н.Н., Нирман Л.Ю.</a:t>
            </a:r>
            <a:endParaRPr lang="ru-RU" sz="2400" b="1" dirty="0">
              <a:solidFill>
                <a:schemeClr val="accent3">
                  <a:lumMod val="40000"/>
                  <a:lumOff val="60000"/>
                </a:schemeClr>
              </a:solidFill>
              <a:effectLst>
                <a:outerShdw blurRad="38100" dist="38100" dir="2700000" algn="tl">
                  <a:srgbClr val="000000">
                    <a:alpha val="43137"/>
                  </a:srgbClr>
                </a:outerShdw>
              </a:effectLst>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ru-RU" sz="2400" b="1" i="0" u="none" strike="noStrike" kern="1200" cap="none" spc="0" normalizeH="0" baseline="0" noProof="0" dirty="0">
              <a:ln>
                <a:noFill/>
              </a:ln>
              <a:solidFill>
                <a:schemeClr val="accent3">
                  <a:lumMod val="40000"/>
                  <a:lumOff val="60000"/>
                </a:schemeClr>
              </a:solidFill>
              <a:effectLst>
                <a:outerShdw blurRad="38100" dist="38100" dir="2700000" algn="tl">
                  <a:srgbClr val="000000">
                    <a:alpha val="43137"/>
                  </a:srgbClr>
                </a:outerShdw>
              </a:effectLst>
              <a:uLnTx/>
              <a:uFillTx/>
              <a:latin typeface="+mn-lt"/>
              <a:ea typeface="+mn-ea"/>
              <a:cs typeface="+mn-cs"/>
            </a:endParaRPr>
          </a:p>
        </p:txBody>
      </p:sp>
      <p:pic>
        <p:nvPicPr>
          <p:cNvPr id="1026" name="Picture 2" descr="C:\Users\Светлана\Desktop\Час КОДА в России\Награждение 2014\sert1.jpg"/>
          <p:cNvPicPr>
            <a:picLocks noChangeAspect="1" noChangeArrowheads="1"/>
          </p:cNvPicPr>
          <p:nvPr/>
        </p:nvPicPr>
        <p:blipFill rotWithShape="1">
          <a:blip r:embed="rId3">
            <a:extLst>
              <a:ext uri="{28A0092B-C50C-407E-A947-70E740481C1C}">
                <a14:useLocalDpi xmlns:a14="http://schemas.microsoft.com/office/drawing/2010/main" val="0"/>
              </a:ext>
            </a:extLst>
          </a:blip>
          <a:srcRect l="23456" r="24913"/>
          <a:stretch/>
        </p:blipFill>
        <p:spPr bwMode="auto">
          <a:xfrm>
            <a:off x="397896" y="129122"/>
            <a:ext cx="1653824" cy="237624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Светлана\Desktop\Час КОДА в России\Награждение 2014\Kolosov_Alieksand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144" y="3012658"/>
            <a:ext cx="2352184"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Светлана\Desktop\Час КОДА в России\Награждение 2014\Shmakova_Viktorii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2708920"/>
            <a:ext cx="2352183"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Светлана\Desktop\Час КОДА в России\Награждение 2014\Lieonova_Nadiezhda_Nikolaievn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7935" y="2925941"/>
            <a:ext cx="2475343" cy="1742901"/>
          </a:xfrm>
          <a:prstGeom prst="rect">
            <a:avLst/>
          </a:prstGeom>
          <a:noFill/>
          <a:extLst>
            <a:ext uri="{909E8E84-426E-40DD-AFC4-6F175D3DCCD1}">
              <a14:hiddenFill xmlns:a14="http://schemas.microsoft.com/office/drawing/2010/main">
                <a:solidFill>
                  <a:srgbClr val="FFFFFF"/>
                </a:solidFill>
              </a14:hiddenFill>
            </a:ext>
          </a:extLst>
        </p:spPr>
      </p:pic>
      <p:pic>
        <p:nvPicPr>
          <p:cNvPr id="12" name="Рисунок 11" descr="G:\час кода (для отчёта)\фото\DSC_0420.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6535" y="168165"/>
            <a:ext cx="3659287" cy="2298159"/>
          </a:xfrm>
          <a:prstGeom prst="rect">
            <a:avLst/>
          </a:prstGeom>
          <a:noFill/>
          <a:ln>
            <a:noFill/>
          </a:ln>
        </p:spPr>
      </p:pic>
    </p:spTree>
    <p:extLst>
      <p:ext uri="{BB962C8B-B14F-4D97-AF65-F5344CB8AC3E}">
        <p14:creationId xmlns:p14="http://schemas.microsoft.com/office/powerpoint/2010/main" val="26018169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F:\Шаблоны 3\Для слайдов\Рисунок21.jpg"/>
          <p:cNvPicPr>
            <a:picLocks noChangeAspect="1" noChangeArrowheads="1"/>
          </p:cNvPicPr>
          <p:nvPr/>
        </p:nvPicPr>
        <p:blipFill>
          <a:blip r:embed="rId2"/>
          <a:srcRect/>
          <a:stretch>
            <a:fillRect/>
          </a:stretch>
        </p:blipFill>
        <p:spPr bwMode="auto">
          <a:xfrm>
            <a:off x="15997" y="423"/>
            <a:ext cx="9144001" cy="6858000"/>
          </a:xfrm>
          <a:prstGeom prst="rect">
            <a:avLst/>
          </a:prstGeom>
          <a:noFill/>
        </p:spPr>
      </p:pic>
      <p:pic>
        <p:nvPicPr>
          <p:cNvPr id="4" name="Рисунок 3" descr="G:\час кода (для отчёта)\фото\DSC_042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158" y="214290"/>
            <a:ext cx="3456384" cy="2304256"/>
          </a:xfrm>
          <a:prstGeom prst="rect">
            <a:avLst/>
          </a:prstGeom>
          <a:noFill/>
          <a:ln>
            <a:noFill/>
          </a:ln>
        </p:spPr>
      </p:pic>
      <p:pic>
        <p:nvPicPr>
          <p:cNvPr id="5" name="Picture 4" descr="Час кода 201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7043"/>
          <a:stretch/>
        </p:blipFill>
        <p:spPr bwMode="auto">
          <a:xfrm>
            <a:off x="7589496" y="5445224"/>
            <a:ext cx="1296144" cy="1087091"/>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descr="G:\час кода (для отчёта)\фото\DSC_0429.JPG"/>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987824" y="2132856"/>
            <a:ext cx="3456383" cy="2304256"/>
          </a:xfrm>
          <a:prstGeom prst="rect">
            <a:avLst/>
          </a:prstGeom>
          <a:noFill/>
          <a:ln>
            <a:noFill/>
          </a:ln>
        </p:spPr>
      </p:pic>
      <p:pic>
        <p:nvPicPr>
          <p:cNvPr id="7" name="Рисунок 6" descr="G:\час кода (для отчёта)\сертификаты\Karpova_Dar'ia.jpg"/>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7505" y="5013176"/>
            <a:ext cx="2448272" cy="1733679"/>
          </a:xfrm>
          <a:prstGeom prst="rect">
            <a:avLst/>
          </a:prstGeom>
          <a:noFill/>
          <a:ln>
            <a:noFill/>
          </a:ln>
        </p:spPr>
      </p:pic>
      <p:pic>
        <p:nvPicPr>
          <p:cNvPr id="8" name="Рисунок 7" descr="G:\час кода (для отчёта)\сертификаты\IMG_0457.JPG"/>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3201" y="4437112"/>
            <a:ext cx="2428837" cy="1728192"/>
          </a:xfrm>
          <a:prstGeom prst="rect">
            <a:avLst/>
          </a:prstGeom>
          <a:noFill/>
          <a:ln>
            <a:noFill/>
          </a:ln>
        </p:spPr>
      </p:pic>
      <p:pic>
        <p:nvPicPr>
          <p:cNvPr id="9" name="Рисунок 8" descr="G:\час кода (для отчёта)\сертификаты\QKhg4VdWxyo.jpg"/>
          <p:cNvPicPr/>
          <p:nvPr/>
        </p:nvPicPr>
        <p:blipFill>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32038" y="5018211"/>
            <a:ext cx="2376266" cy="1728644"/>
          </a:xfrm>
          <a:prstGeom prst="rect">
            <a:avLst/>
          </a:prstGeom>
          <a:noFill/>
          <a:ln>
            <a:noFill/>
          </a:ln>
        </p:spPr>
      </p:pic>
      <p:pic>
        <p:nvPicPr>
          <p:cNvPr id="10" name="Рисунок 9" descr="G:\час кода (для отчёта)\сертификаты\solntsiev kirill.jpg"/>
          <p:cNvPicPr/>
          <p:nvPr/>
        </p:nvPicPr>
        <p:blipFill>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500826" y="3286124"/>
            <a:ext cx="2486025" cy="1757045"/>
          </a:xfrm>
          <a:prstGeom prst="rect">
            <a:avLst/>
          </a:prstGeom>
          <a:noFill/>
          <a:ln>
            <a:noFill/>
          </a:ln>
        </p:spPr>
      </p:pic>
      <p:pic>
        <p:nvPicPr>
          <p:cNvPr id="13" name="Рисунок 12" descr="G:\час кода (для отчёта)\сертификаты\Iolkin__Maksim.jpg"/>
          <p:cNvPicPr/>
          <p:nvPr/>
        </p:nvPicPr>
        <p:blipFill>
          <a:blip r:embed="rId15" cstate="print">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596" y="2714620"/>
            <a:ext cx="2419350" cy="1709420"/>
          </a:xfrm>
          <a:prstGeom prst="rect">
            <a:avLst/>
          </a:prstGeom>
          <a:noFill/>
          <a:ln>
            <a:noFill/>
          </a:ln>
        </p:spPr>
      </p:pic>
      <p:pic>
        <p:nvPicPr>
          <p:cNvPr id="11" name="Рисунок 10" descr="G:\час кода (для отчёта)\фото\DSC_0417.JPG"/>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29256" y="357166"/>
            <a:ext cx="3456384" cy="2304256"/>
          </a:xfrm>
          <a:prstGeom prst="rect">
            <a:avLst/>
          </a:prstGeom>
          <a:noFill/>
          <a:ln>
            <a:noFill/>
          </a:ln>
        </p:spPr>
      </p:pic>
    </p:spTree>
    <p:extLst>
      <p:ext uri="{BB962C8B-B14F-4D97-AF65-F5344CB8AC3E}">
        <p14:creationId xmlns:p14="http://schemas.microsoft.com/office/powerpoint/2010/main" val="10751921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dirty="0" smtClean="0"/>
              <a:t>Командный турнир для учащихся 5-7 классов «Умка»</a:t>
            </a:r>
            <a:endParaRPr lang="ru-RU" sz="4000" dirty="0"/>
          </a:p>
        </p:txBody>
      </p:sp>
      <p:sp>
        <p:nvSpPr>
          <p:cNvPr id="3" name="Объект 2"/>
          <p:cNvSpPr>
            <a:spLocks noGrp="1"/>
          </p:cNvSpPr>
          <p:nvPr>
            <p:ph idx="1"/>
          </p:nvPr>
        </p:nvSpPr>
        <p:spPr/>
        <p:txBody>
          <a:bodyPr/>
          <a:lstStyle/>
          <a:p>
            <a:r>
              <a:rPr lang="ru-RU" dirty="0"/>
              <a:t>В </a:t>
            </a:r>
            <a:r>
              <a:rPr lang="ru-RU" sz="2400" dirty="0"/>
              <a:t>отличие от олимпиад и других конкурсов, где участники соревнуются индивидуально, в турнирах «Града знаний» принимают участие команды школьников. Игровые задания основываются на школьной программе, но не ограничиваются ею. Они разрабатываются таким образом, чтобы быть интересными для учащихся разного уровня подготовки. Такой формат турниров позволяет провести увлекательное и полезное мероприятие в образовательном учреждении и при этом </a:t>
            </a:r>
            <a:endParaRPr lang="ru-RU" sz="2400" dirty="0" smtClean="0"/>
          </a:p>
          <a:p>
            <a:r>
              <a:rPr lang="ru-RU" sz="2400" dirty="0" smtClean="0"/>
              <a:t>принять </a:t>
            </a:r>
            <a:r>
              <a:rPr lang="ru-RU" sz="2400" dirty="0"/>
              <a:t>участие во Всероссийском </a:t>
            </a:r>
            <a:endParaRPr lang="ru-RU" sz="2400" dirty="0" smtClean="0"/>
          </a:p>
          <a:p>
            <a:r>
              <a:rPr lang="ru-RU" sz="2400" dirty="0" smtClean="0"/>
              <a:t>интеллектуальном </a:t>
            </a:r>
            <a:r>
              <a:rPr lang="ru-RU" sz="2400" dirty="0"/>
              <a:t>состязании.</a:t>
            </a:r>
          </a:p>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4581128"/>
            <a:ext cx="12001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3266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3568" y="404664"/>
            <a:ext cx="8229600" cy="2880320"/>
          </a:xfrm>
        </p:spPr>
        <p:txBody>
          <a:bodyPr/>
          <a:lstStyle/>
          <a:p>
            <a:r>
              <a:rPr lang="ru-RU" sz="3200" dirty="0" smtClean="0"/>
              <a:t>В течении двух лет учащиеся нашей школы принимают участие в данном турнире.</a:t>
            </a:r>
            <a:br>
              <a:rPr lang="ru-RU" sz="3200" dirty="0" smtClean="0"/>
            </a:br>
            <a:r>
              <a:rPr lang="ru-RU" sz="3200" dirty="0" smtClean="0"/>
              <a:t>Координаторы данного проекта –</a:t>
            </a:r>
            <a:br>
              <a:rPr lang="ru-RU" sz="3200" dirty="0" smtClean="0"/>
            </a:br>
            <a:r>
              <a:rPr lang="ru-RU" sz="3200" dirty="0" smtClean="0"/>
              <a:t> </a:t>
            </a:r>
            <a:r>
              <a:rPr lang="ru-RU" sz="3200" dirty="0" err="1" smtClean="0"/>
              <a:t>Сёмина</a:t>
            </a:r>
            <a:r>
              <a:rPr lang="ru-RU" sz="3200" dirty="0" smtClean="0"/>
              <a:t> Н. И. и Кудрявцева Т.С.</a:t>
            </a:r>
            <a:endParaRPr lang="ru-RU" sz="3200"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2949508791"/>
              </p:ext>
            </p:extLst>
          </p:nvPr>
        </p:nvGraphicFramePr>
        <p:xfrm>
          <a:off x="6588224" y="4005064"/>
          <a:ext cx="1584176" cy="2232248"/>
        </p:xfrm>
        <a:graphic>
          <a:graphicData uri="http://schemas.openxmlformats.org/presentationml/2006/ole">
            <mc:AlternateContent xmlns:mc="http://schemas.openxmlformats.org/markup-compatibility/2006">
              <mc:Choice xmlns:v="urn:schemas-microsoft-com:vml" Requires="v">
                <p:oleObj spid="_x0000_s3083" name="Acrobat Document" r:id="rId3" imgW="5667037" imgH="8019948" progId="AcroExch.Document.11">
                  <p:embed/>
                </p:oleObj>
              </mc:Choice>
              <mc:Fallback>
                <p:oleObj name="Acrobat Document" r:id="rId3" imgW="5667037" imgH="8019948" progId="AcroExch.Document.11">
                  <p:embed/>
                  <p:pic>
                    <p:nvPicPr>
                      <p:cNvPr id="0" name=""/>
                      <p:cNvPicPr/>
                      <p:nvPr/>
                    </p:nvPicPr>
                    <p:blipFill>
                      <a:blip r:embed="rId4"/>
                      <a:stretch>
                        <a:fillRect/>
                      </a:stretch>
                    </p:blipFill>
                    <p:spPr>
                      <a:xfrm>
                        <a:off x="6588224" y="4005064"/>
                        <a:ext cx="1584176" cy="2232248"/>
                      </a:xfrm>
                      <a:prstGeom prst="rect">
                        <a:avLst/>
                      </a:prstGeom>
                    </p:spPr>
                  </p:pic>
                </p:oleObj>
              </mc:Fallback>
            </mc:AlternateContent>
          </a:graphicData>
        </a:graphic>
      </p:graphicFrame>
      <p:pic>
        <p:nvPicPr>
          <p:cNvPr id="3075" name="Picture 3"/>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547664" y="3573016"/>
            <a:ext cx="3312368"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4326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800" dirty="0" smtClean="0"/>
              <a:t>В течении прошлого года учителя математики  провели множество внеклассных мероприятий. Вот некоторые из них:</a:t>
            </a:r>
            <a:endParaRPr lang="ru-RU" sz="28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6029524"/>
              </p:ext>
            </p:extLst>
          </p:nvPr>
        </p:nvGraphicFramePr>
        <p:xfrm>
          <a:off x="467544" y="1773238"/>
          <a:ext cx="8230369" cy="4119880"/>
        </p:xfrm>
        <a:graphic>
          <a:graphicData uri="http://schemas.openxmlformats.org/drawingml/2006/table">
            <a:tbl>
              <a:tblPr firstRow="1" bandRow="1">
                <a:tableStyleId>{5C22544A-7EE6-4342-B048-85BDC9FD1C3A}</a:tableStyleId>
              </a:tblPr>
              <a:tblGrid>
                <a:gridCol w="2743969"/>
                <a:gridCol w="2743200"/>
                <a:gridCol w="2743200"/>
              </a:tblGrid>
              <a:tr h="370840">
                <a:tc>
                  <a:txBody>
                    <a:bodyPr/>
                    <a:lstStyle/>
                    <a:p>
                      <a:r>
                        <a:rPr lang="ru-RU" dirty="0" smtClean="0"/>
                        <a:t>Название</a:t>
                      </a:r>
                      <a:endParaRPr lang="ru-RU" dirty="0"/>
                    </a:p>
                  </a:txBody>
                  <a:tcPr/>
                </a:tc>
                <a:tc>
                  <a:txBody>
                    <a:bodyPr/>
                    <a:lstStyle/>
                    <a:p>
                      <a:r>
                        <a:rPr lang="ru-RU" dirty="0" smtClean="0"/>
                        <a:t>Количество</a:t>
                      </a:r>
                      <a:r>
                        <a:rPr lang="ru-RU" baseline="0" dirty="0" smtClean="0"/>
                        <a:t> участников</a:t>
                      </a:r>
                      <a:endParaRPr lang="ru-RU" dirty="0"/>
                    </a:p>
                  </a:txBody>
                  <a:tcPr/>
                </a:tc>
                <a:tc>
                  <a:txBody>
                    <a:bodyPr/>
                    <a:lstStyle/>
                    <a:p>
                      <a:r>
                        <a:rPr lang="ru-RU" dirty="0" smtClean="0"/>
                        <a:t>Ответственные</a:t>
                      </a:r>
                      <a:endParaRPr lang="ru-RU" dirty="0"/>
                    </a:p>
                  </a:txBody>
                  <a:tcPr/>
                </a:tc>
              </a:tr>
              <a:tr h="370840">
                <a:tc>
                  <a:txBody>
                    <a:bodyPr/>
                    <a:lstStyle/>
                    <a:p>
                      <a:r>
                        <a:rPr lang="ru-RU" dirty="0" smtClean="0"/>
                        <a:t>1.Игра для 5-х классов «Календари. Летоисчисление.</a:t>
                      </a:r>
                    </a:p>
                    <a:p>
                      <a:r>
                        <a:rPr lang="ru-RU" dirty="0" smtClean="0"/>
                        <a:t>Нумерология.»</a:t>
                      </a:r>
                      <a:endParaRPr lang="ru-RU" dirty="0"/>
                    </a:p>
                  </a:txBody>
                  <a:tcPr/>
                </a:tc>
                <a:tc>
                  <a:txBody>
                    <a:bodyPr/>
                    <a:lstStyle/>
                    <a:p>
                      <a:r>
                        <a:rPr lang="ru-RU" dirty="0" smtClean="0"/>
                        <a:t>Около 100 человек.</a:t>
                      </a:r>
                      <a:endParaRPr lang="ru-RU" dirty="0"/>
                    </a:p>
                  </a:txBody>
                  <a:tcPr/>
                </a:tc>
                <a:tc>
                  <a:txBody>
                    <a:bodyPr/>
                    <a:lstStyle/>
                    <a:p>
                      <a:r>
                        <a:rPr lang="ru-RU" dirty="0" err="1" smtClean="0"/>
                        <a:t>Нирман</a:t>
                      </a:r>
                      <a:r>
                        <a:rPr lang="ru-RU" dirty="0" smtClean="0"/>
                        <a:t> Л. Ю.,</a:t>
                      </a:r>
                    </a:p>
                    <a:p>
                      <a:r>
                        <a:rPr lang="ru-RU" dirty="0" smtClean="0"/>
                        <a:t>Леонова Н. Н.</a:t>
                      </a:r>
                      <a:endParaRPr lang="ru-RU" dirty="0"/>
                    </a:p>
                  </a:txBody>
                  <a:tcPr/>
                </a:tc>
              </a:tr>
              <a:tr h="370840">
                <a:tc>
                  <a:txBody>
                    <a:bodyPr/>
                    <a:lstStyle/>
                    <a:p>
                      <a:r>
                        <a:rPr lang="ru-RU" dirty="0" smtClean="0"/>
                        <a:t>2. Весёлые</a:t>
                      </a:r>
                      <a:r>
                        <a:rPr lang="ru-RU" baseline="0" dirty="0" smtClean="0"/>
                        <a:t> старты «За здоровый образ жизни.»</a:t>
                      </a:r>
                      <a:endParaRPr lang="ru-RU" dirty="0"/>
                    </a:p>
                  </a:txBody>
                  <a:tcPr/>
                </a:tc>
                <a:tc>
                  <a:txBody>
                    <a:bodyPr/>
                    <a:lstStyle/>
                    <a:p>
                      <a:r>
                        <a:rPr lang="ru-RU" dirty="0" smtClean="0"/>
                        <a:t>7-ые классы</a:t>
                      </a:r>
                      <a:endParaRPr lang="ru-RU" dirty="0"/>
                    </a:p>
                  </a:txBody>
                  <a:tcPr/>
                </a:tc>
                <a:tc>
                  <a:txBody>
                    <a:bodyPr/>
                    <a:lstStyle/>
                    <a:p>
                      <a:r>
                        <a:rPr lang="ru-RU" dirty="0" err="1" smtClean="0"/>
                        <a:t>Сёмина</a:t>
                      </a:r>
                      <a:r>
                        <a:rPr lang="ru-RU" dirty="0" smtClean="0"/>
                        <a:t> Н.И.</a:t>
                      </a:r>
                      <a:endParaRPr lang="ru-RU" dirty="0"/>
                    </a:p>
                  </a:txBody>
                  <a:tcPr/>
                </a:tc>
              </a:tr>
              <a:tr h="370840">
                <a:tc>
                  <a:txBody>
                    <a:bodyPr/>
                    <a:lstStyle/>
                    <a:p>
                      <a:r>
                        <a:rPr lang="ru-RU" dirty="0" smtClean="0"/>
                        <a:t>3.Математический марафон</a:t>
                      </a:r>
                      <a:endParaRPr lang="ru-RU" dirty="0"/>
                    </a:p>
                  </a:txBody>
                  <a:tcPr/>
                </a:tc>
                <a:tc>
                  <a:txBody>
                    <a:bodyPr/>
                    <a:lstStyle/>
                    <a:p>
                      <a:r>
                        <a:rPr lang="ru-RU" dirty="0" smtClean="0"/>
                        <a:t>6-ые</a:t>
                      </a:r>
                      <a:r>
                        <a:rPr lang="ru-RU" baseline="0" dirty="0" smtClean="0"/>
                        <a:t> классы</a:t>
                      </a:r>
                      <a:endParaRPr lang="ru-RU" dirty="0"/>
                    </a:p>
                  </a:txBody>
                  <a:tcPr/>
                </a:tc>
                <a:tc>
                  <a:txBody>
                    <a:bodyPr/>
                    <a:lstStyle/>
                    <a:p>
                      <a:r>
                        <a:rPr lang="ru-RU" dirty="0" smtClean="0"/>
                        <a:t>Кудрявцева Т.С.</a:t>
                      </a:r>
                      <a:endParaRPr lang="ru-RU" dirty="0"/>
                    </a:p>
                  </a:txBody>
                  <a:tcPr/>
                </a:tc>
              </a:tr>
              <a:tr h="370840">
                <a:tc>
                  <a:txBody>
                    <a:bodyPr/>
                    <a:lstStyle/>
                    <a:p>
                      <a:r>
                        <a:rPr lang="ru-RU" dirty="0" smtClean="0"/>
                        <a:t>4.Соревнования</a:t>
                      </a:r>
                      <a:r>
                        <a:rPr lang="ru-RU" baseline="0" dirty="0" smtClean="0"/>
                        <a:t> между классами «Устный счёт.»</a:t>
                      </a:r>
                      <a:endParaRPr lang="ru-RU" dirty="0"/>
                    </a:p>
                  </a:txBody>
                  <a:tcPr/>
                </a:tc>
                <a:tc>
                  <a:txBody>
                    <a:bodyPr/>
                    <a:lstStyle/>
                    <a:p>
                      <a:r>
                        <a:rPr lang="ru-RU" dirty="0" smtClean="0"/>
                        <a:t>5-10 классы</a:t>
                      </a:r>
                      <a:endParaRPr lang="ru-RU" dirty="0"/>
                    </a:p>
                  </a:txBody>
                  <a:tcPr/>
                </a:tc>
                <a:tc>
                  <a:txBody>
                    <a:bodyPr/>
                    <a:lstStyle/>
                    <a:p>
                      <a:r>
                        <a:rPr lang="ru-RU" dirty="0" smtClean="0"/>
                        <a:t>Учителя математики</a:t>
                      </a:r>
                      <a:endParaRPr lang="ru-RU" dirty="0"/>
                    </a:p>
                  </a:txBody>
                  <a:tcPr/>
                </a:tc>
              </a:tr>
              <a:tr h="370840">
                <a:tc>
                  <a:txBody>
                    <a:bodyPr/>
                    <a:lstStyle/>
                    <a:p>
                      <a:r>
                        <a:rPr lang="ru-RU" dirty="0" smtClean="0"/>
                        <a:t>5.Конкурс</a:t>
                      </a:r>
                      <a:r>
                        <a:rPr lang="ru-RU" baseline="0" dirty="0" smtClean="0"/>
                        <a:t> математических газет.»</a:t>
                      </a:r>
                      <a:endParaRPr lang="ru-RU" dirty="0"/>
                    </a:p>
                  </a:txBody>
                  <a:tcPr/>
                </a:tc>
                <a:tc>
                  <a:txBody>
                    <a:bodyPr/>
                    <a:lstStyle/>
                    <a:p>
                      <a:r>
                        <a:rPr lang="ru-RU" dirty="0" smtClean="0"/>
                        <a:t>5-11 классы</a:t>
                      </a:r>
                      <a:endParaRPr lang="ru-RU" dirty="0"/>
                    </a:p>
                  </a:txBody>
                  <a:tcPr/>
                </a:tc>
                <a:tc>
                  <a:txBody>
                    <a:bodyPr/>
                    <a:lstStyle/>
                    <a:p>
                      <a:r>
                        <a:rPr lang="ru-RU" dirty="0" smtClean="0"/>
                        <a:t>Учителя математики</a:t>
                      </a:r>
                      <a:endParaRPr lang="ru-RU" dirty="0"/>
                    </a:p>
                  </a:txBody>
                  <a:tcPr/>
                </a:tc>
              </a:tr>
            </a:tbl>
          </a:graphicData>
        </a:graphic>
      </p:graphicFrame>
    </p:spTree>
    <p:extLst>
      <p:ext uri="{BB962C8B-B14F-4D97-AF65-F5344CB8AC3E}">
        <p14:creationId xmlns:p14="http://schemas.microsoft.com/office/powerpoint/2010/main" val="2177486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Шаблоны 3\Для слайдов\Рисунок20.jpg"/>
          <p:cNvPicPr>
            <a:picLocks noChangeAspect="1" noChangeArrowheads="1"/>
          </p:cNvPicPr>
          <p:nvPr/>
        </p:nvPicPr>
        <p:blipFill>
          <a:blip r:embed="rId2" cstate="print"/>
          <a:srcRect/>
          <a:stretch>
            <a:fillRect/>
          </a:stretch>
        </p:blipFill>
        <p:spPr bwMode="auto">
          <a:xfrm flipH="1">
            <a:off x="6089660" y="4572008"/>
            <a:ext cx="3054340" cy="2285992"/>
          </a:xfrm>
          <a:prstGeom prst="rect">
            <a:avLst/>
          </a:prstGeom>
          <a:ln>
            <a:noFill/>
          </a:ln>
          <a:effectLst>
            <a:softEdge rad="112500"/>
          </a:effectLst>
        </p:spPr>
      </p:pic>
      <p:sp>
        <p:nvSpPr>
          <p:cNvPr id="2" name="Заголовок 1"/>
          <p:cNvSpPr>
            <a:spLocks noGrp="1"/>
          </p:cNvSpPr>
          <p:nvPr>
            <p:ph type="title"/>
          </p:nvPr>
        </p:nvSpPr>
        <p:spPr/>
        <p:txBody>
          <a:bodyPr/>
          <a:lstStyle/>
          <a:p>
            <a:r>
              <a:rPr lang="ru-RU" sz="2800" dirty="0" smtClean="0"/>
              <a:t>В ЭТОМ УЧЕБНОМ ГОДУ В РАМКАХ НЕДЕЛИ МАТЕМАТИКИ ЗАПЛАНИРОВАНЫ </a:t>
            </a:r>
            <a:r>
              <a:rPr lang="ru-RU" sz="2800" dirty="0"/>
              <a:t> </a:t>
            </a:r>
            <a:r>
              <a:rPr lang="ru-RU" sz="2800" dirty="0" smtClean="0"/>
              <a:t>МЕРОПРИЯТИЯ</a:t>
            </a:r>
            <a:r>
              <a:rPr lang="ru-RU" sz="2800" dirty="0" smtClean="0"/>
              <a:t>:</a:t>
            </a:r>
            <a:endParaRPr lang="ru-RU" sz="2800" dirty="0"/>
          </a:p>
        </p:txBody>
      </p:sp>
      <p:graphicFrame>
        <p:nvGraphicFramePr>
          <p:cNvPr id="3" name="Объект 2"/>
          <p:cNvGraphicFramePr>
            <a:graphicFrameLocks noGrp="1"/>
          </p:cNvGraphicFramePr>
          <p:nvPr>
            <p:ph idx="1"/>
            <p:extLst>
              <p:ext uri="{D42A27DB-BD31-4B8C-83A1-F6EECF244321}">
                <p14:modId xmlns:p14="http://schemas.microsoft.com/office/powerpoint/2010/main" val="3418785842"/>
              </p:ext>
            </p:extLst>
          </p:nvPr>
        </p:nvGraphicFramePr>
        <p:xfrm>
          <a:off x="468311" y="1773238"/>
          <a:ext cx="7848104" cy="2707640"/>
        </p:xfrm>
        <a:graphic>
          <a:graphicData uri="http://schemas.openxmlformats.org/drawingml/2006/table">
            <a:tbl>
              <a:tblPr firstRow="1" bandRow="1">
                <a:tableStyleId>{5C22544A-7EE6-4342-B048-85BDC9FD1C3A}</a:tableStyleId>
              </a:tblPr>
              <a:tblGrid>
                <a:gridCol w="5471841"/>
                <a:gridCol w="2376263"/>
              </a:tblGrid>
              <a:tr h="370840">
                <a:tc>
                  <a:txBody>
                    <a:bodyPr/>
                    <a:lstStyle/>
                    <a:p>
                      <a:r>
                        <a:rPr lang="ru-RU" sz="2400" dirty="0" smtClean="0"/>
                        <a:t>Название мероприятия</a:t>
                      </a:r>
                      <a:endParaRPr lang="ru-RU" sz="2400" dirty="0"/>
                    </a:p>
                  </a:txBody>
                  <a:tcPr/>
                </a:tc>
                <a:tc>
                  <a:txBody>
                    <a:bodyPr/>
                    <a:lstStyle/>
                    <a:p>
                      <a:r>
                        <a:rPr lang="ru-RU" dirty="0" smtClean="0"/>
                        <a:t>Классы</a:t>
                      </a:r>
                      <a:endParaRPr lang="ru-RU" dirty="0"/>
                    </a:p>
                  </a:txBody>
                  <a:tcPr/>
                </a:tc>
              </a:tr>
              <a:tr h="370840">
                <a:tc>
                  <a:txBody>
                    <a:bodyPr/>
                    <a:lstStyle/>
                    <a:p>
                      <a:r>
                        <a:rPr lang="ru-RU" b="1" dirty="0" smtClean="0"/>
                        <a:t>1. «Математика в сказках»</a:t>
                      </a:r>
                      <a:endParaRPr lang="ru-RU" b="1" dirty="0"/>
                    </a:p>
                  </a:txBody>
                  <a:tcPr/>
                </a:tc>
                <a:tc>
                  <a:txBody>
                    <a:bodyPr/>
                    <a:lstStyle/>
                    <a:p>
                      <a:r>
                        <a:rPr lang="ru-RU" sz="2000" b="1" dirty="0" smtClean="0"/>
                        <a:t>5-ые классы</a:t>
                      </a:r>
                      <a:endParaRPr lang="ru-RU" sz="2000" b="1" dirty="0"/>
                    </a:p>
                  </a:txBody>
                  <a:tcPr/>
                </a:tc>
              </a:tr>
              <a:tr h="370840">
                <a:tc>
                  <a:txBody>
                    <a:bodyPr/>
                    <a:lstStyle/>
                    <a:p>
                      <a:r>
                        <a:rPr lang="ru-RU" b="1" i="0" dirty="0" smtClean="0"/>
                        <a:t>2.</a:t>
                      </a:r>
                      <a:r>
                        <a:rPr lang="ru-RU" b="1" dirty="0" smtClean="0"/>
                        <a:t> «Самый умный»</a:t>
                      </a:r>
                      <a:endParaRPr lang="ru-RU" b="1" dirty="0"/>
                    </a:p>
                  </a:txBody>
                  <a:tcPr/>
                </a:tc>
                <a:tc>
                  <a:txBody>
                    <a:bodyPr/>
                    <a:lstStyle/>
                    <a:p>
                      <a:r>
                        <a:rPr lang="ru-RU" b="1" dirty="0" smtClean="0"/>
                        <a:t>6-ые классы</a:t>
                      </a:r>
                      <a:endParaRPr lang="ru-RU" b="1" dirty="0"/>
                    </a:p>
                  </a:txBody>
                  <a:tcPr/>
                </a:tc>
              </a:tr>
              <a:tr h="370840">
                <a:tc>
                  <a:txBody>
                    <a:bodyPr/>
                    <a:lstStyle/>
                    <a:p>
                      <a:r>
                        <a:rPr lang="ru-RU" b="1" dirty="0" smtClean="0"/>
                        <a:t>3.</a:t>
                      </a:r>
                      <a:r>
                        <a:rPr lang="ru-RU" b="1" baseline="0" dirty="0" smtClean="0"/>
                        <a:t> «Своя игра»</a:t>
                      </a:r>
                      <a:endParaRPr lang="ru-RU" b="1" dirty="0"/>
                    </a:p>
                  </a:txBody>
                  <a:tcPr/>
                </a:tc>
                <a:tc>
                  <a:txBody>
                    <a:bodyPr/>
                    <a:lstStyle/>
                    <a:p>
                      <a:r>
                        <a:rPr lang="ru-RU" b="1" dirty="0" smtClean="0"/>
                        <a:t>7-ые классы</a:t>
                      </a:r>
                      <a:endParaRPr lang="ru-RU" b="1" dirty="0"/>
                    </a:p>
                  </a:txBody>
                  <a:tcPr/>
                </a:tc>
              </a:tr>
              <a:tr h="370840">
                <a:tc>
                  <a:txBody>
                    <a:bodyPr/>
                    <a:lstStyle/>
                    <a:p>
                      <a:r>
                        <a:rPr lang="ru-RU" b="1" dirty="0" smtClean="0"/>
                        <a:t>4. «Умники и умницы»</a:t>
                      </a:r>
                      <a:endParaRPr lang="ru-RU" b="1" dirty="0"/>
                    </a:p>
                  </a:txBody>
                  <a:tcPr/>
                </a:tc>
                <a:tc>
                  <a:txBody>
                    <a:bodyPr/>
                    <a:lstStyle/>
                    <a:p>
                      <a:r>
                        <a:rPr lang="ru-RU" b="1" dirty="0" smtClean="0"/>
                        <a:t>8-ые классы</a:t>
                      </a:r>
                      <a:endParaRPr lang="ru-RU" b="1" dirty="0"/>
                    </a:p>
                  </a:txBody>
                  <a:tcPr/>
                </a:tc>
              </a:tr>
              <a:tr h="370840">
                <a:tc>
                  <a:txBody>
                    <a:bodyPr/>
                    <a:lstStyle/>
                    <a:p>
                      <a:r>
                        <a:rPr lang="ru-RU" b="1" dirty="0" smtClean="0"/>
                        <a:t>5. «Счастливый случай»</a:t>
                      </a:r>
                      <a:endParaRPr lang="ru-RU" b="1" dirty="0"/>
                    </a:p>
                  </a:txBody>
                  <a:tcPr/>
                </a:tc>
                <a:tc>
                  <a:txBody>
                    <a:bodyPr/>
                    <a:lstStyle/>
                    <a:p>
                      <a:r>
                        <a:rPr lang="ru-RU" b="1" dirty="0" smtClean="0"/>
                        <a:t>10-ые классы</a:t>
                      </a:r>
                      <a:endParaRPr lang="ru-RU" b="1" dirty="0"/>
                    </a:p>
                  </a:txBody>
                  <a:tcPr/>
                </a:tc>
              </a:tr>
              <a:tr h="370840">
                <a:tc>
                  <a:txBody>
                    <a:bodyPr/>
                    <a:lstStyle/>
                    <a:p>
                      <a:r>
                        <a:rPr lang="ru-RU" b="1" dirty="0" smtClean="0"/>
                        <a:t>6. «Смотр  знаний»</a:t>
                      </a:r>
                      <a:endParaRPr lang="ru-RU" b="1" dirty="0"/>
                    </a:p>
                  </a:txBody>
                  <a:tcPr/>
                </a:tc>
                <a:tc>
                  <a:txBody>
                    <a:bodyPr/>
                    <a:lstStyle/>
                    <a:p>
                      <a:r>
                        <a:rPr lang="ru-RU" b="1" dirty="0" smtClean="0"/>
                        <a:t>9,11 классы</a:t>
                      </a:r>
                      <a:endParaRPr lang="ru-RU" b="1" dirty="0"/>
                    </a:p>
                  </a:txBody>
                  <a:tcPr/>
                </a:tc>
              </a:tr>
            </a:tbl>
          </a:graphicData>
        </a:graphic>
      </p:graphicFrame>
    </p:spTree>
    <p:extLst>
      <p:ext uri="{BB962C8B-B14F-4D97-AF65-F5344CB8AC3E}">
        <p14:creationId xmlns:p14="http://schemas.microsoft.com/office/powerpoint/2010/main" val="31188525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476672"/>
            <a:ext cx="6696744" cy="857250"/>
          </a:xfrm>
        </p:spPr>
        <p:txBody>
          <a:bodyPr/>
          <a:lstStyle/>
          <a:p>
            <a:r>
              <a:rPr lang="ru-RU" sz="3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В проект решения педсовета</a:t>
            </a:r>
            <a:endParaRPr lang="ru-RU" sz="3600" dirty="0"/>
          </a:p>
        </p:txBody>
      </p:sp>
      <p:sp>
        <p:nvSpPr>
          <p:cNvPr id="4" name="Содержимое 2"/>
          <p:cNvSpPr txBox="1">
            <a:spLocks noGrp="1"/>
          </p:cNvSpPr>
          <p:nvPr>
            <p:ph idx="1"/>
          </p:nvPr>
        </p:nvSpPr>
        <p:spPr>
          <a:xfrm>
            <a:off x="1547664" y="1700808"/>
            <a:ext cx="5760640" cy="4032448"/>
          </a:xfrm>
          <a:prstGeom prst="rect">
            <a:avLst/>
          </a:prstGeom>
          <a:solidFill>
            <a:srgbClr val="66FFFF">
              <a:alpha val="48000"/>
            </a:srgbClr>
          </a:solidFill>
        </p:spPr>
        <p:style>
          <a:lnRef idx="2">
            <a:schemeClr val="accent5">
              <a:shade val="50000"/>
            </a:schemeClr>
          </a:lnRef>
          <a:fillRef idx="1">
            <a:schemeClr val="accent5"/>
          </a:fillRef>
          <a:effectRef idx="0">
            <a:schemeClr val="accent5"/>
          </a:effectRef>
          <a:fontRef idx="minor">
            <a:schemeClr val="lt1"/>
          </a:fontRef>
        </p:style>
        <p:txBody>
          <a:bodyPr vert="horz" lIns="91440" tIns="45720" rIns="91440" bIns="45720" rtlCol="0">
            <a:noAutofit/>
          </a:bodyPr>
          <a:lstStyle/>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ru-RU" sz="2400" b="1" i="0" u="none" strike="noStrike" kern="1200" cap="none" spc="0" normalizeH="0" baseline="0" noProof="0" dirty="0" smtClean="0">
                <a:ln>
                  <a:noFill/>
                </a:ln>
                <a:solidFill>
                  <a:schemeClr val="bg1"/>
                </a:solidFill>
                <a:effectLst/>
                <a:uLnTx/>
                <a:uFillTx/>
                <a:latin typeface="+mn-lt"/>
                <a:ea typeface="+mn-ea"/>
                <a:cs typeface="+mn-cs"/>
              </a:rPr>
              <a:t>Продолжить работу по популяризации</a:t>
            </a:r>
            <a:r>
              <a:rPr kumimoji="0" lang="ru-RU" sz="2400" b="1" i="0" u="none" strike="noStrike" kern="1200" cap="none" spc="0" normalizeH="0" noProof="0" dirty="0" smtClean="0">
                <a:ln>
                  <a:noFill/>
                </a:ln>
                <a:solidFill>
                  <a:schemeClr val="bg1"/>
                </a:solidFill>
                <a:effectLst/>
                <a:uLnTx/>
                <a:uFillTx/>
                <a:latin typeface="+mn-lt"/>
                <a:ea typeface="+mn-ea"/>
                <a:cs typeface="+mn-cs"/>
              </a:rPr>
              <a:t> математического образования с целью повышения мотивации и развития творческих  способностей  школьников.</a:t>
            </a:r>
          </a:p>
          <a:p>
            <a:pPr marL="0" marR="0" lvl="0" indent="0" algn="just" defTabSz="914400" rtl="0" eaLnBrk="1" fontAlgn="auto" latinLnBrk="0" hangingPunct="1">
              <a:lnSpc>
                <a:spcPct val="100000"/>
              </a:lnSpc>
              <a:spcBef>
                <a:spcPct val="20000"/>
              </a:spcBef>
              <a:spcAft>
                <a:spcPts val="0"/>
              </a:spcAft>
              <a:buClrTx/>
              <a:buSzTx/>
              <a:buNone/>
              <a:tabLst/>
              <a:defRPr/>
            </a:pPr>
            <a:endParaRPr kumimoji="0" lang="ru-RU" sz="2400" b="1" i="0" u="none" strike="noStrike" kern="1200" cap="none" spc="0" normalizeH="0" noProof="0" dirty="0" smtClean="0">
              <a:ln>
                <a:noFill/>
              </a:ln>
              <a:solidFill>
                <a:schemeClr val="bg1"/>
              </a:solidFill>
              <a:effectLst/>
              <a:uLnTx/>
              <a:uFillTx/>
              <a:latin typeface="+mn-lt"/>
              <a:ea typeface="+mn-ea"/>
              <a:cs typeface="+mn-cs"/>
            </a:endParaRPr>
          </a:p>
          <a:p>
            <a:pPr marR="0" lvl="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ru-RU" sz="2400" b="1" baseline="0" dirty="0" smtClean="0">
                <a:solidFill>
                  <a:schemeClr val="bg1"/>
                </a:solidFill>
              </a:rPr>
              <a:t>Расширить спектр олимпиад, конкурсов,</a:t>
            </a:r>
            <a:r>
              <a:rPr lang="ru-RU" sz="2400" b="1" dirty="0" smtClean="0">
                <a:solidFill>
                  <a:schemeClr val="bg1"/>
                </a:solidFill>
              </a:rPr>
              <a:t> турниров, акций  для учащихся с различным уровнем математической подготовки.</a:t>
            </a:r>
            <a:endParaRPr kumimoji="0" lang="ru-RU" b="1" i="0" u="none" strike="noStrike" kern="1200" cap="none" spc="0" normalizeH="0" baseline="0" noProof="0" dirty="0">
              <a:ln>
                <a:noFill/>
              </a:ln>
              <a:solidFill>
                <a:schemeClr val="accent3">
                  <a:lumMod val="40000"/>
                  <a:lumOff val="60000"/>
                </a:schemeClr>
              </a:solidFill>
              <a:effectLst>
                <a:outerShdw blurRad="38100" dist="38100" dir="2700000" algn="tl">
                  <a:srgbClr val="000000">
                    <a:alpha val="43137"/>
                  </a:srgbClr>
                </a:outerShdw>
              </a:effectLst>
              <a:uLnTx/>
              <a:uFillTx/>
              <a:latin typeface="+mn-lt"/>
              <a:ea typeface="+mn-ea"/>
              <a:cs typeface="+mn-cs"/>
            </a:endParaRPr>
          </a:p>
        </p:txBody>
      </p:sp>
    </p:spTree>
    <p:extLst>
      <p:ext uri="{BB962C8B-B14F-4D97-AF65-F5344CB8AC3E}">
        <p14:creationId xmlns:p14="http://schemas.microsoft.com/office/powerpoint/2010/main" val="37439627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5130" y="267494"/>
            <a:ext cx="8229600" cy="804052"/>
          </a:xfrm>
        </p:spPr>
        <p:txBody>
          <a:bodyPr/>
          <a:lstStyle/>
          <a:p>
            <a:r>
              <a:rPr lang="ru-RU" sz="36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Цель КРМО в России</a:t>
            </a:r>
            <a:endParaRPr lang="ru-RU" sz="3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1026" name="Picture 2"/>
          <p:cNvPicPr>
            <a:picLocks noGrp="1" noChangeAspect="1" noChangeArrowheads="1"/>
          </p:cNvPicPr>
          <p:nvPr>
            <p:ph idx="1"/>
          </p:nvPr>
        </p:nvPicPr>
        <p:blipFill>
          <a:blip r:embed="rId2"/>
          <a:srcRect/>
          <a:stretch>
            <a:fillRect/>
          </a:stretch>
        </p:blipFill>
        <p:spPr bwMode="auto">
          <a:xfrm>
            <a:off x="285720" y="1285860"/>
            <a:ext cx="7286677" cy="1907475"/>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a:srcRect/>
          <a:stretch>
            <a:fillRect/>
          </a:stretch>
        </p:blipFill>
        <p:spPr bwMode="auto">
          <a:xfrm>
            <a:off x="1500166" y="4214818"/>
            <a:ext cx="7286676" cy="1500198"/>
          </a:xfrm>
          <a:prstGeom prst="rect">
            <a:avLst/>
          </a:prstGeom>
          <a:ln>
            <a:noFill/>
          </a:ln>
          <a:effectLst>
            <a:outerShdw blurRad="292100" dist="139700" dir="2700000" algn="tl" rotWithShape="0">
              <a:srgbClr val="333333">
                <a:alpha val="65000"/>
              </a:srgbClr>
            </a:outerShdw>
          </a:effectLst>
        </p:spPr>
      </p:pic>
      <p:sp>
        <p:nvSpPr>
          <p:cNvPr id="7" name="Содержимое 2"/>
          <p:cNvSpPr txBox="1">
            <a:spLocks/>
          </p:cNvSpPr>
          <p:nvPr/>
        </p:nvSpPr>
        <p:spPr bwMode="auto">
          <a:xfrm>
            <a:off x="1500166" y="3714752"/>
            <a:ext cx="7286676" cy="3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tabLst/>
              <a:defRPr/>
            </a:pPr>
            <a:r>
              <a:rPr lang="ru-RU" sz="2000" b="1" dirty="0" smtClean="0">
                <a:solidFill>
                  <a:schemeClr val="bg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Одна  из  поставленных  задач  в  концепции  -  это</a:t>
            </a:r>
            <a:endParaRPr kumimoji="0" lang="ru-RU"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Arial Unicode MS" pitchFamily="34" charset="-128"/>
              <a:ea typeface="Arial Unicode MS" pitchFamily="34" charset="-128"/>
              <a:cs typeface="Arial Unicode MS" pitchFamily="34" charset="-128"/>
            </a:endParaRPr>
          </a:p>
        </p:txBody>
      </p:sp>
    </p:spTree>
    <p:extLst>
      <p:ext uri="{BB962C8B-B14F-4D97-AF65-F5344CB8AC3E}">
        <p14:creationId xmlns:p14="http://schemas.microsoft.com/office/powerpoint/2010/main" val="37439627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Шаблоны 3\Для слайдов\Рисунок21.jpg"/>
          <p:cNvPicPr>
            <a:picLocks noChangeAspect="1" noChangeArrowheads="1"/>
          </p:cNvPicPr>
          <p:nvPr/>
        </p:nvPicPr>
        <p:blipFill>
          <a:blip r:embed="rId2"/>
          <a:srcRect/>
          <a:stretch>
            <a:fillRect/>
          </a:stretch>
        </p:blipFill>
        <p:spPr bwMode="auto">
          <a:xfrm>
            <a:off x="-180528" y="2367"/>
            <a:ext cx="9144001" cy="6858000"/>
          </a:xfrm>
          <a:prstGeom prst="rect">
            <a:avLst/>
          </a:prstGeom>
          <a:noFill/>
        </p:spPr>
      </p:pic>
      <p:sp>
        <p:nvSpPr>
          <p:cNvPr id="2" name="Заголовок 1"/>
          <p:cNvSpPr>
            <a:spLocks noGrp="1"/>
          </p:cNvSpPr>
          <p:nvPr>
            <p:ph type="title"/>
          </p:nvPr>
        </p:nvSpPr>
        <p:spPr/>
        <p:txBody>
          <a:bodyPr/>
          <a:lstStyle/>
          <a:p>
            <a:r>
              <a:rPr lang="ru-RU" sz="3200" dirty="0" smtClean="0"/>
              <a:t>Самые массовые международные олимпиады </a:t>
            </a:r>
            <a:r>
              <a:rPr lang="ru-RU" sz="3200" dirty="0" err="1" smtClean="0"/>
              <a:t>инфоурок</a:t>
            </a:r>
            <a:endParaRPr lang="ru-RU" sz="3200" dirty="0"/>
          </a:p>
        </p:txBody>
      </p:sp>
      <p:sp>
        <p:nvSpPr>
          <p:cNvPr id="3" name="Содержимое 2"/>
          <p:cNvSpPr>
            <a:spLocks noGrp="1"/>
          </p:cNvSpPr>
          <p:nvPr>
            <p:ph idx="1"/>
          </p:nvPr>
        </p:nvSpPr>
        <p:spPr/>
        <p:txBody>
          <a:bodyPr/>
          <a:lstStyle/>
          <a:p>
            <a:r>
              <a:rPr lang="ru-RU" sz="2400" dirty="0">
                <a:solidFill>
                  <a:schemeClr val="bg1"/>
                </a:solidFill>
                <a:effectLst>
                  <a:outerShdw blurRad="38100" dist="38100" dir="2700000" algn="tl">
                    <a:srgbClr val="000000">
                      <a:alpha val="43137"/>
                    </a:srgbClr>
                  </a:outerShdw>
                </a:effectLst>
              </a:rPr>
              <a:t>По итогам 2015 года проект «</a:t>
            </a:r>
            <a:r>
              <a:rPr lang="ru-RU" sz="2400" dirty="0" err="1">
                <a:solidFill>
                  <a:schemeClr val="bg1"/>
                </a:solidFill>
                <a:effectLst>
                  <a:outerShdw blurRad="38100" dist="38100" dir="2700000" algn="tl">
                    <a:srgbClr val="000000">
                      <a:alpha val="43137"/>
                    </a:srgbClr>
                  </a:outerShdw>
                </a:effectLst>
              </a:rPr>
              <a:t>Инфоурок</a:t>
            </a:r>
            <a:r>
              <a:rPr lang="ru-RU" sz="2400" dirty="0">
                <a:solidFill>
                  <a:schemeClr val="bg1"/>
                </a:solidFill>
                <a:effectLst>
                  <a:outerShdw blurRad="38100" dist="38100" dir="2700000" algn="tl">
                    <a:srgbClr val="000000">
                      <a:alpha val="43137"/>
                    </a:srgbClr>
                  </a:outerShdw>
                </a:effectLst>
              </a:rPr>
              <a:t>» награжден почетной медалью «Национальный знак качества «Выбор России. Образцовый налогоплательщик» в рамках Церемонии официального общественного признания «Элита национальной экономики».</a:t>
            </a:r>
          </a:p>
          <a:p>
            <a:r>
              <a:rPr lang="ru-RU" sz="2400" dirty="0">
                <a:solidFill>
                  <a:schemeClr val="bg1"/>
                </a:solidFill>
                <a:effectLst>
                  <a:outerShdw blurRad="38100" dist="38100" dir="2700000" algn="tl">
                    <a:srgbClr val="000000">
                      <a:alpha val="43137"/>
                    </a:srgbClr>
                  </a:outerShdw>
                </a:effectLst>
              </a:rPr>
              <a:t>Вручение данной премии дает </a:t>
            </a:r>
            <a:r>
              <a:rPr lang="ru-RU" sz="2400" dirty="0" smtClean="0">
                <a:solidFill>
                  <a:schemeClr val="bg1"/>
                </a:solidFill>
                <a:effectLst>
                  <a:outerShdw blurRad="38100" dist="38100" dir="2700000" algn="tl">
                    <a:srgbClr val="000000">
                      <a:alpha val="43137"/>
                    </a:srgbClr>
                  </a:outerShdw>
                </a:effectLst>
              </a:rPr>
              <a:t> </a:t>
            </a:r>
            <a:r>
              <a:rPr lang="ru-RU" sz="2400" dirty="0">
                <a:solidFill>
                  <a:schemeClr val="bg1"/>
                </a:solidFill>
                <a:effectLst>
                  <a:outerShdw blurRad="38100" dist="38100" dir="2700000" algn="tl">
                    <a:srgbClr val="000000">
                      <a:alpha val="43137"/>
                    </a:srgbClr>
                  </a:outerShdw>
                </a:effectLst>
              </a:rPr>
              <a:t>право размещать логотип «Национальный знак качества» на выдаваемых </a:t>
            </a:r>
            <a:r>
              <a:rPr lang="ru-RU" sz="2400" dirty="0" smtClean="0">
                <a:solidFill>
                  <a:schemeClr val="bg1"/>
                </a:solidFill>
                <a:effectLst>
                  <a:outerShdw blurRad="38100" dist="38100" dir="2700000" algn="tl">
                    <a:srgbClr val="000000">
                      <a:alpha val="43137"/>
                    </a:srgbClr>
                  </a:outerShdw>
                </a:effectLst>
              </a:rPr>
              <a:t> </a:t>
            </a:r>
            <a:r>
              <a:rPr lang="ru-RU" sz="2400" dirty="0">
                <a:solidFill>
                  <a:schemeClr val="bg1"/>
                </a:solidFill>
                <a:effectLst>
                  <a:outerShdw blurRad="38100" dist="38100" dir="2700000" algn="tl">
                    <a:srgbClr val="000000">
                      <a:alpha val="43137"/>
                    </a:srgbClr>
                  </a:outerShdw>
                </a:effectLst>
              </a:rPr>
              <a:t>документах и наградных материалах для учителей.</a:t>
            </a:r>
          </a:p>
          <a:p>
            <a:endParaRPr lang="ru-RU" dirty="0">
              <a:solidFill>
                <a:schemeClr val="bg1"/>
              </a:solidFill>
              <a:effectLst>
                <a:outerShdw blurRad="38100" dist="38100" dir="2700000" algn="tl">
                  <a:srgbClr val="000000">
                    <a:alpha val="43137"/>
                  </a:srgbClr>
                </a:outerShdw>
              </a:effectLst>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4941168"/>
            <a:ext cx="2705100" cy="1916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24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В 2014-2015 УЧЕБНОМ ГОДУ В ОЛИМПИАДЕ ПО МАТЕМАТИКЕ В РАМКАХ ДАННОГО ПРОЕКТА ПРИНЯЛИ УЧАСТИЕ 78 УЧЕНИКОВ ШКОЛЫ.</a:t>
            </a:r>
            <a:endParaRPr lang="ru-RU" sz="2400" dirty="0"/>
          </a:p>
        </p:txBody>
      </p:sp>
      <p:sp>
        <p:nvSpPr>
          <p:cNvPr id="3" name="Объект 2"/>
          <p:cNvSpPr>
            <a:spLocks noGrp="1"/>
          </p:cNvSpPr>
          <p:nvPr>
            <p:ph idx="1"/>
          </p:nvPr>
        </p:nvSpPr>
        <p:spPr/>
        <p:txBody>
          <a:bodyPr/>
          <a:lstStyle/>
          <a:p>
            <a:pPr marL="0" indent="0">
              <a:buNone/>
            </a:pPr>
            <a:r>
              <a:rPr lang="ru-RU" dirty="0" smtClean="0"/>
              <a:t>Многие ребята стали призёрами и победителями. В этом заслуга   учителей математики нашей школы.</a:t>
            </a:r>
            <a:endParaRPr lang="ru-RU" dirty="0"/>
          </a:p>
        </p:txBody>
      </p:sp>
      <p:graphicFrame>
        <p:nvGraphicFramePr>
          <p:cNvPr id="4" name="Объект 3"/>
          <p:cNvGraphicFramePr>
            <a:graphicFrameLocks noChangeAspect="1"/>
          </p:cNvGraphicFramePr>
          <p:nvPr>
            <p:extLst>
              <p:ext uri="{D42A27DB-BD31-4B8C-83A1-F6EECF244321}">
                <p14:modId xmlns:p14="http://schemas.microsoft.com/office/powerpoint/2010/main" val="4212978873"/>
              </p:ext>
            </p:extLst>
          </p:nvPr>
        </p:nvGraphicFramePr>
        <p:xfrm>
          <a:off x="3707904" y="3573016"/>
          <a:ext cx="2304256" cy="2708920"/>
        </p:xfrm>
        <a:graphic>
          <a:graphicData uri="http://schemas.openxmlformats.org/presentationml/2006/ole">
            <mc:AlternateContent xmlns:mc="http://schemas.openxmlformats.org/markup-compatibility/2006">
              <mc:Choice xmlns:v="urn:schemas-microsoft-com:vml" Requires="v">
                <p:oleObj spid="_x0000_s1053" name="Acrobat Document" r:id="rId3" imgW="5667037" imgH="8019948" progId="AcroExch.Document.11">
                  <p:embed/>
                </p:oleObj>
              </mc:Choice>
              <mc:Fallback>
                <p:oleObj name="Acrobat Document" r:id="rId3" imgW="5667037" imgH="8019948" progId="AcroExch.Document.11">
                  <p:embed/>
                  <p:pic>
                    <p:nvPicPr>
                      <p:cNvPr id="0" name=""/>
                      <p:cNvPicPr/>
                      <p:nvPr/>
                    </p:nvPicPr>
                    <p:blipFill>
                      <a:blip r:embed="rId4"/>
                      <a:stretch>
                        <a:fillRect/>
                      </a:stretch>
                    </p:blipFill>
                    <p:spPr>
                      <a:xfrm>
                        <a:off x="3707904" y="3573016"/>
                        <a:ext cx="2304256" cy="2708920"/>
                      </a:xfrm>
                      <a:prstGeom prst="rect">
                        <a:avLst/>
                      </a:prstGeom>
                    </p:spPr>
                  </p:pic>
                </p:oleObj>
              </mc:Fallback>
            </mc:AlternateContent>
          </a:graphicData>
        </a:graphic>
      </p:graphicFrame>
      <p:graphicFrame>
        <p:nvGraphicFramePr>
          <p:cNvPr id="6" name="Объект 5"/>
          <p:cNvGraphicFramePr>
            <a:graphicFrameLocks noChangeAspect="1"/>
          </p:cNvGraphicFramePr>
          <p:nvPr>
            <p:extLst>
              <p:ext uri="{D42A27DB-BD31-4B8C-83A1-F6EECF244321}">
                <p14:modId xmlns:p14="http://schemas.microsoft.com/office/powerpoint/2010/main" val="413692307"/>
              </p:ext>
            </p:extLst>
          </p:nvPr>
        </p:nvGraphicFramePr>
        <p:xfrm>
          <a:off x="1403648" y="3789040"/>
          <a:ext cx="1584176" cy="2160240"/>
        </p:xfrm>
        <a:graphic>
          <a:graphicData uri="http://schemas.openxmlformats.org/presentationml/2006/ole">
            <mc:AlternateContent xmlns:mc="http://schemas.openxmlformats.org/markup-compatibility/2006">
              <mc:Choice xmlns:v="urn:schemas-microsoft-com:vml" Requires="v">
                <p:oleObj spid="_x0000_s1054" name="Acrobat Document" r:id="rId5" imgW="5667037" imgH="8019948" progId="AcroExch.Document.11">
                  <p:embed/>
                </p:oleObj>
              </mc:Choice>
              <mc:Fallback>
                <p:oleObj name="Acrobat Document" r:id="rId5" imgW="5667037" imgH="8019948" progId="AcroExch.Document.11">
                  <p:embed/>
                  <p:pic>
                    <p:nvPicPr>
                      <p:cNvPr id="0" name=""/>
                      <p:cNvPicPr/>
                      <p:nvPr/>
                    </p:nvPicPr>
                    <p:blipFill>
                      <a:blip r:embed="rId6"/>
                      <a:stretch>
                        <a:fillRect/>
                      </a:stretch>
                    </p:blipFill>
                    <p:spPr>
                      <a:xfrm>
                        <a:off x="1403648" y="3789040"/>
                        <a:ext cx="1584176" cy="2160240"/>
                      </a:xfrm>
                      <a:prstGeom prst="rect">
                        <a:avLst/>
                      </a:prstGeom>
                    </p:spPr>
                  </p:pic>
                </p:oleObj>
              </mc:Fallback>
            </mc:AlternateContent>
          </a:graphicData>
        </a:graphic>
      </p:graphicFrame>
      <p:graphicFrame>
        <p:nvGraphicFramePr>
          <p:cNvPr id="7" name="Объект 6"/>
          <p:cNvGraphicFramePr>
            <a:graphicFrameLocks noChangeAspect="1"/>
          </p:cNvGraphicFramePr>
          <p:nvPr>
            <p:extLst>
              <p:ext uri="{D42A27DB-BD31-4B8C-83A1-F6EECF244321}">
                <p14:modId xmlns:p14="http://schemas.microsoft.com/office/powerpoint/2010/main" val="2852866438"/>
              </p:ext>
            </p:extLst>
          </p:nvPr>
        </p:nvGraphicFramePr>
        <p:xfrm>
          <a:off x="6516216" y="3717032"/>
          <a:ext cx="1512168" cy="2160240"/>
        </p:xfrm>
        <a:graphic>
          <a:graphicData uri="http://schemas.openxmlformats.org/presentationml/2006/ole">
            <mc:AlternateContent xmlns:mc="http://schemas.openxmlformats.org/markup-compatibility/2006">
              <mc:Choice xmlns:v="urn:schemas-microsoft-com:vml" Requires="v">
                <p:oleObj spid="_x0000_s1055" name="Acrobat Document" r:id="rId7" imgW="5667037" imgH="8019948" progId="AcroExch.Document.11">
                  <p:embed/>
                </p:oleObj>
              </mc:Choice>
              <mc:Fallback>
                <p:oleObj name="Acrobat Document" r:id="rId7" imgW="5667037" imgH="8019948" progId="AcroExch.Document.11">
                  <p:embed/>
                  <p:pic>
                    <p:nvPicPr>
                      <p:cNvPr id="0" name=""/>
                      <p:cNvPicPr/>
                      <p:nvPr/>
                    </p:nvPicPr>
                    <p:blipFill>
                      <a:blip r:embed="rId8"/>
                      <a:stretch>
                        <a:fillRect/>
                      </a:stretch>
                    </p:blipFill>
                    <p:spPr>
                      <a:xfrm>
                        <a:off x="6516216" y="3717032"/>
                        <a:ext cx="1512168" cy="2160240"/>
                      </a:xfrm>
                      <a:prstGeom prst="rect">
                        <a:avLst/>
                      </a:prstGeom>
                    </p:spPr>
                  </p:pic>
                </p:oleObj>
              </mc:Fallback>
            </mc:AlternateContent>
          </a:graphicData>
        </a:graphic>
      </p:graphicFrame>
    </p:spTree>
    <p:extLst>
      <p:ext uri="{BB962C8B-B14F-4D97-AF65-F5344CB8AC3E}">
        <p14:creationId xmlns:p14="http://schemas.microsoft.com/office/powerpoint/2010/main" val="37439627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МЕЖДИСЦИПЛИНАРНАЯ ОЛИМПИАДА СРЕДИ УЧАЩИХСЯ 7 КЛАССОВ «Высшая школа предпринимательства»</a:t>
            </a:r>
            <a:endParaRPr lang="ru-RU" sz="3200" dirty="0"/>
          </a:p>
        </p:txBody>
      </p:sp>
      <p:sp>
        <p:nvSpPr>
          <p:cNvPr id="3" name="Объект 2"/>
          <p:cNvSpPr>
            <a:spLocks noGrp="1"/>
          </p:cNvSpPr>
          <p:nvPr>
            <p:ph idx="1"/>
          </p:nvPr>
        </p:nvSpPr>
        <p:spPr/>
        <p:txBody>
          <a:bodyPr/>
          <a:lstStyle/>
          <a:p>
            <a:r>
              <a:rPr lang="ru-RU" sz="2400" dirty="0" smtClean="0"/>
              <a:t>В2014-2015 году под руководством учителя математики </a:t>
            </a:r>
            <a:r>
              <a:rPr lang="ru-RU" sz="2400" dirty="0" err="1" smtClean="0"/>
              <a:t>Сёминой</a:t>
            </a:r>
            <a:r>
              <a:rPr lang="ru-RU" sz="2400" dirty="0" smtClean="0"/>
              <a:t> Натальи  Ивановны  учащиеся 7-ой параллели в количестве 65 человек участвовали в данном мероприятии</a:t>
            </a:r>
            <a:r>
              <a:rPr lang="ru-RU" sz="2400" dirty="0"/>
              <a:t>. Междисциплинарная олимпиада - это одна из возможностей получения бесплатного образования в "Высшей школе предпринимательства".</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4221088"/>
            <a:ext cx="2232248"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4435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60648"/>
            <a:ext cx="8229600" cy="1143000"/>
          </a:xfrm>
        </p:spPr>
        <p:txBody>
          <a:bodyPr/>
          <a:lstStyle/>
          <a:p>
            <a:r>
              <a:rPr lang="ru-RU" sz="28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Молодёжный математический чемпионат (Всероссийский уровень в 2015 году, международный уровень в 2016 году</a:t>
            </a:r>
            <a:endParaRPr lang="ru-RU" sz="2800" dirty="0"/>
          </a:p>
        </p:txBody>
      </p:sp>
      <p:sp>
        <p:nvSpPr>
          <p:cNvPr id="3" name="Объект 2"/>
          <p:cNvSpPr>
            <a:spLocks noGrp="1"/>
          </p:cNvSpPr>
          <p:nvPr>
            <p:ph idx="1"/>
          </p:nvPr>
        </p:nvSpPr>
        <p:spPr/>
        <p:txBody>
          <a:bodyPr/>
          <a:lstStyle/>
          <a:p>
            <a:r>
              <a:rPr lang="ru-RU" sz="2000" dirty="0"/>
              <a:t>Ежегодно НП «Центр развития одаренности» приглашает школьников, а также соответствующих им по возрасту учащихся учреждений начального и среднего профессионального образования принять участие в «Молодежных предметных чемпионатах</a:t>
            </a:r>
            <a:r>
              <a:rPr lang="ru-RU" sz="2000" dirty="0" smtClean="0"/>
              <a:t>».</a:t>
            </a:r>
            <a:endParaRPr lang="ru-RU" sz="2000" dirty="0"/>
          </a:p>
          <a:p>
            <a:r>
              <a:rPr lang="ru-RU" sz="2000" dirty="0"/>
              <a:t>За девять лет существования «Всероссийские молодежные чемпионаты» стали неотъемлемой частью образовательного процесса во многих школах нашей страны. На данный момент чемпионаты успешно встраиваются в систему олимпиад и конкурсов школьников, способствуя развитию и поддержанию познавательной деятельности в каждом образовательном учреждении</a:t>
            </a:r>
            <a:r>
              <a:rPr lang="ru-RU" sz="2000" dirty="0" smtClean="0"/>
              <a:t>.</a:t>
            </a:r>
          </a:p>
          <a:p>
            <a:r>
              <a:rPr lang="ru-RU" sz="2000" dirty="0"/>
              <a:t> </a:t>
            </a:r>
            <a:r>
              <a:rPr lang="ru-RU" sz="2000" dirty="0" smtClean="0"/>
              <a:t>    За два года в чемпионате приняли </a:t>
            </a:r>
          </a:p>
          <a:p>
            <a:r>
              <a:rPr lang="ru-RU" sz="2000" dirty="0"/>
              <a:t> </a:t>
            </a:r>
            <a:r>
              <a:rPr lang="ru-RU" sz="2000" dirty="0" smtClean="0"/>
              <a:t>     участие 184 ученика нашей школы.</a:t>
            </a:r>
          </a:p>
          <a:p>
            <a:r>
              <a:rPr lang="ru-RU" sz="2000" dirty="0"/>
              <a:t> </a:t>
            </a:r>
            <a:r>
              <a:rPr lang="ru-RU" sz="2000" dirty="0" smtClean="0"/>
              <a:t>      Координатор олимпиады- Исакова </a:t>
            </a:r>
          </a:p>
          <a:p>
            <a:r>
              <a:rPr lang="ru-RU" sz="2000" dirty="0"/>
              <a:t> </a:t>
            </a:r>
            <a:r>
              <a:rPr lang="ru-RU" sz="2000" dirty="0" smtClean="0"/>
              <a:t>       Елена Ивановна.</a:t>
            </a:r>
            <a:endParaRPr lang="ru-RU" sz="2000" dirty="0"/>
          </a:p>
          <a:p>
            <a:endParaRPr lang="ru-RU" sz="2000" dirty="0"/>
          </a:p>
          <a:p>
            <a:endParaRPr lang="ru-RU"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5013176"/>
            <a:ext cx="3168353" cy="1518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443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2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Конкурс исследовательских работ обучающихся в рамках 11 региональных «Менделеевских чтений»</a:t>
            </a:r>
            <a:endParaRPr lang="ru-RU" sz="3200" dirty="0"/>
          </a:p>
        </p:txBody>
      </p:sp>
      <p:sp>
        <p:nvSpPr>
          <p:cNvPr id="3" name="Объект 2"/>
          <p:cNvSpPr>
            <a:spLocks noGrp="1"/>
          </p:cNvSpPr>
          <p:nvPr>
            <p:ph idx="1"/>
          </p:nvPr>
        </p:nvSpPr>
        <p:spPr/>
        <p:txBody>
          <a:bodyPr/>
          <a:lstStyle/>
          <a:p>
            <a:r>
              <a:rPr lang="ru-RU" sz="2800" dirty="0" smtClean="0"/>
              <a:t>Ученики нашей школы под руководством учителя математики </a:t>
            </a:r>
            <a:r>
              <a:rPr lang="ru-RU" sz="2800" dirty="0" err="1" smtClean="0"/>
              <a:t>Сёминой</a:t>
            </a:r>
            <a:r>
              <a:rPr lang="ru-RU" sz="2800" dirty="0" smtClean="0"/>
              <a:t>  Н. И. приняли участие в работе секции «Юные таланты», где представили проект по теме: « «</a:t>
            </a:r>
            <a:endParaRPr lang="ru-RU"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4149080"/>
            <a:ext cx="245793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4151176"/>
            <a:ext cx="2448272" cy="237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4435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Администратор\Мои документы\Мои рисунки\Для слайдов\Рисунок23.jpg"/>
          <p:cNvPicPr>
            <a:picLocks noChangeAspect="1" noChangeArrowheads="1"/>
          </p:cNvPicPr>
          <p:nvPr/>
        </p:nvPicPr>
        <p:blipFill>
          <a:blip r:embed="rId2"/>
          <a:srcRect/>
          <a:stretch>
            <a:fillRect/>
          </a:stretch>
        </p:blipFill>
        <p:spPr bwMode="auto">
          <a:xfrm>
            <a:off x="16092" y="-229427"/>
            <a:ext cx="9144000" cy="6972323"/>
          </a:xfrm>
          <a:prstGeom prst="rect">
            <a:avLst/>
          </a:prstGeom>
          <a:noFill/>
        </p:spPr>
      </p:pic>
      <p:sp>
        <p:nvSpPr>
          <p:cNvPr id="2" name="Заголовок 1"/>
          <p:cNvSpPr>
            <a:spLocks noGrp="1"/>
          </p:cNvSpPr>
          <p:nvPr>
            <p:ph type="title"/>
          </p:nvPr>
        </p:nvSpPr>
        <p:spPr/>
        <p:txBody>
          <a:bodyPr/>
          <a:lstStyle/>
          <a:p>
            <a:r>
              <a:rPr lang="ru-RU" sz="2800" dirty="0"/>
              <a:t>МЕЖДУНАРОДНЫЙ МАТЕМАТИЧЕСКИЙ КОНКУРС-ИГРА</a:t>
            </a:r>
          </a:p>
        </p:txBody>
      </p:sp>
      <p:sp>
        <p:nvSpPr>
          <p:cNvPr id="3" name="Содержимое 2"/>
          <p:cNvSpPr>
            <a:spLocks noGrp="1"/>
          </p:cNvSpPr>
          <p:nvPr>
            <p:ph idx="1"/>
          </p:nvPr>
        </p:nvSpPr>
        <p:spPr>
          <a:xfrm>
            <a:off x="468477" y="1772816"/>
            <a:ext cx="8229600" cy="4525963"/>
          </a:xfrm>
        </p:spPr>
        <p:txBody>
          <a:bodyPr/>
          <a:lstStyle/>
          <a:p>
            <a:r>
              <a:rPr lang="ru-RU" sz="2000" dirty="0"/>
              <a:t>Миллионам ребят во многих странах мира давно уже не надо объяснять, что такое «Кенгуру», — это массовый международный математический конкурс-игра под девизом «Математика для всех». Главная цель конкурса — привлечь как можно больше ребят к решению математических задач, показать каждому школьнику, что обдумывание задачи может быть делом живым, увлекательным, и даже </a:t>
            </a:r>
            <a:r>
              <a:rPr lang="ru-RU" sz="2000" dirty="0" smtClean="0"/>
              <a:t>веселым!</a:t>
            </a:r>
          </a:p>
          <a:p>
            <a:r>
              <a:rPr lang="ru-RU" sz="2000" dirty="0"/>
              <a:t> </a:t>
            </a:r>
            <a:r>
              <a:rPr lang="ru-RU" sz="2000" dirty="0" smtClean="0"/>
              <a:t>                      В прошедшем  учебном году в</a:t>
            </a:r>
          </a:p>
          <a:p>
            <a:r>
              <a:rPr lang="ru-RU" sz="2000" dirty="0"/>
              <a:t> </a:t>
            </a:r>
            <a:r>
              <a:rPr lang="ru-RU" sz="2000" dirty="0" smtClean="0"/>
              <a:t>                      в конкурсе приняли участие 163</a:t>
            </a:r>
          </a:p>
          <a:p>
            <a:r>
              <a:rPr lang="ru-RU" sz="2000" dirty="0"/>
              <a:t> </a:t>
            </a:r>
            <a:r>
              <a:rPr lang="ru-RU" sz="2000" dirty="0" smtClean="0"/>
              <a:t>                      ученика нашей школы.</a:t>
            </a:r>
            <a:endParaRPr lang="ru-RU" sz="1400" dirty="0"/>
          </a:p>
        </p:txBody>
      </p:sp>
      <p:pic>
        <p:nvPicPr>
          <p:cNvPr id="4" name="Picture 2" descr="C:\Users\Светлана\Desktop\Математика 5 класс\КЕНГУРУ 2015\Кенгуру 6 место 001 - копия.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760" y="4005065"/>
            <a:ext cx="1909376" cy="27287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941" y="3766151"/>
            <a:ext cx="2880320" cy="194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9772" y="5292189"/>
            <a:ext cx="2880320" cy="1580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Внеурочн\Вставки\digital-world-high-res.jpg"/>
          <p:cNvPicPr>
            <a:picLocks noChangeAspect="1" noChangeArrowheads="1"/>
          </p:cNvPicPr>
          <p:nvPr/>
        </p:nvPicPr>
        <p:blipFill>
          <a:blip r:embed="rId2"/>
          <a:srcRect/>
          <a:stretch>
            <a:fillRect/>
          </a:stretch>
        </p:blipFill>
        <p:spPr bwMode="auto">
          <a:xfrm>
            <a:off x="10304" y="0"/>
            <a:ext cx="9197940" cy="6858000"/>
          </a:xfrm>
          <a:prstGeom prst="rect">
            <a:avLst/>
          </a:prstGeom>
          <a:noFill/>
        </p:spPr>
      </p:pic>
      <p:pic>
        <p:nvPicPr>
          <p:cNvPr id="4" name="Объект 4" descr="http://www.coderussia.ru/static/img/banner.jpg"/>
          <p:cNvPicPr>
            <a:picLocks/>
          </p:cNvPicPr>
          <p:nvPr/>
        </p:nvPicPr>
        <p:blipFill>
          <a:blip r:embed="rId3">
            <a:extLst>
              <a:ext uri="{28A0092B-C50C-407E-A947-70E740481C1C}">
                <a14:useLocalDpi xmlns:a14="http://schemas.microsoft.com/office/drawing/2010/main" val="0"/>
              </a:ext>
            </a:extLst>
          </a:blip>
          <a:srcRect b="21519"/>
          <a:stretch>
            <a:fillRect/>
          </a:stretch>
        </p:blipFill>
        <p:spPr bwMode="auto">
          <a:xfrm>
            <a:off x="214282" y="285728"/>
            <a:ext cx="8501122" cy="163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G:\ЧАС Кода 2015\ПОСТЕР\A4(2).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643570" y="2214554"/>
            <a:ext cx="3217522" cy="44291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Содержимое 2"/>
          <p:cNvSpPr txBox="1">
            <a:spLocks/>
          </p:cNvSpPr>
          <p:nvPr/>
        </p:nvSpPr>
        <p:spPr bwMode="auto">
          <a:xfrm>
            <a:off x="285720" y="4365104"/>
            <a:ext cx="5000660" cy="2122512"/>
          </a:xfrm>
          <a:prstGeom prst="rect">
            <a:avLst/>
          </a:prstGeom>
          <a:solidFill>
            <a:schemeClr val="accent5">
              <a:alpha val="48000"/>
            </a:schemeClr>
          </a:solidFill>
          <a:extLst>
            <a:ext uri="{91240B29-F687-4F45-9708-019B960494DF}">
              <a14:hiddenLine xmlns:a14="http://schemas.microsoft.com/office/drawing/2010/main" w="9525">
                <a:solidFill>
                  <a:srgbClr val="000000"/>
                </a:solidFill>
                <a:miter lim="800000"/>
                <a:headEnd/>
                <a:tailEnd/>
              </a14:hiddenLine>
            </a:ext>
          </a:ex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t" anchorCtr="0" compatLnSpc="1">
            <a:prstTxWarp prst="textNoShape">
              <a:avLst/>
            </a:prstTxWarp>
            <a:noAutofit/>
          </a:bodyPr>
          <a:lstStyle/>
          <a:p>
            <a:pPr lvl="0" algn="just" fontAlgn="auto">
              <a:spcBef>
                <a:spcPct val="20000"/>
              </a:spcBef>
              <a:spcAft>
                <a:spcPts val="0"/>
              </a:spcAft>
              <a:defRPr/>
            </a:pPr>
            <a:r>
              <a:rPr kumimoji="0" lang="ru-RU" sz="3200" b="1" i="0" u="none" strike="noStrike" kern="1200" cap="none" spc="0" normalizeH="0" baseline="0" noProof="0" dirty="0" smtClean="0">
                <a:ln>
                  <a:noFill/>
                </a:ln>
                <a:solidFill>
                  <a:schemeClr val="bg1"/>
                </a:solidFill>
                <a:effectLst/>
                <a:uLnTx/>
                <a:uFillTx/>
                <a:latin typeface="+mn-lt"/>
                <a:ea typeface="+mn-ea"/>
                <a:cs typeface="+mn-cs"/>
              </a:rPr>
              <a:t>       </a:t>
            </a:r>
            <a:r>
              <a:rPr lang="ru-RU" sz="2400" b="1" dirty="0" smtClean="0">
                <a:solidFill>
                  <a:schemeClr val="bg1"/>
                </a:solidFill>
                <a:effectLst>
                  <a:outerShdw blurRad="38100" dist="38100" dir="2700000" algn="tl">
                    <a:srgbClr val="000000">
                      <a:alpha val="43137"/>
                    </a:srgbClr>
                  </a:outerShdw>
                </a:effectLst>
              </a:rPr>
              <a:t>На </a:t>
            </a:r>
            <a:r>
              <a:rPr lang="ru-RU" sz="2400" b="1" dirty="0">
                <a:solidFill>
                  <a:schemeClr val="bg1"/>
                </a:solidFill>
                <a:effectLst>
                  <a:outerShdw blurRad="38100" dist="38100" dir="2700000" algn="tl">
                    <a:srgbClr val="000000">
                      <a:alpha val="43137"/>
                    </a:srgbClr>
                  </a:outerShdw>
                </a:effectLst>
              </a:rPr>
              <a:t>федеральном уровне «Час кода» поддержат Министерство образования и науки РФ, а также Министерство связи и массовых коммуникаций </a:t>
            </a:r>
            <a:r>
              <a:rPr lang="ru-RU" sz="2400" b="1" dirty="0" smtClean="0">
                <a:solidFill>
                  <a:schemeClr val="bg1"/>
                </a:solidFill>
                <a:effectLst>
                  <a:outerShdw blurRad="38100" dist="38100" dir="2700000" algn="tl">
                    <a:srgbClr val="000000">
                      <a:alpha val="43137"/>
                    </a:srgbClr>
                  </a:outerShdw>
                </a:effectLst>
              </a:rPr>
              <a:t>РФ.</a:t>
            </a:r>
            <a:endParaRPr kumimoji="0" lang="ru-RU" b="1" i="0" u="none" strike="noStrike" kern="1200" cap="none" spc="0" normalizeH="0" baseline="0" noProof="0" dirty="0">
              <a:ln>
                <a:noFill/>
              </a:ln>
              <a:solidFill>
                <a:schemeClr val="accent3">
                  <a:lumMod val="40000"/>
                  <a:lumOff val="60000"/>
                </a:schemeClr>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4c813c37e7b45a3a7cd9f7a24b18b623beaaa8"/>
</p:tagLst>
</file>

<file path=ppt/theme/theme1.xml><?xml version="1.0" encoding="utf-8"?>
<a:theme xmlns:a="http://schemas.openxmlformats.org/drawingml/2006/main" name="Математика 5">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Математика 5</Template>
  <TotalTime>371</TotalTime>
  <Words>807</Words>
  <Application>Microsoft Office PowerPoint</Application>
  <PresentationFormat>Экран (4:3)</PresentationFormat>
  <Paragraphs>76</Paragraphs>
  <Slides>17</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17</vt:i4>
      </vt:variant>
    </vt:vector>
  </HeadingPairs>
  <TitlesOfParts>
    <vt:vector size="19" baseType="lpstr">
      <vt:lpstr>Математика 5</vt:lpstr>
      <vt:lpstr>Acrobat Document</vt:lpstr>
      <vt:lpstr>Популяризация  математического  образования</vt:lpstr>
      <vt:lpstr>Цель КРМО в России</vt:lpstr>
      <vt:lpstr>Самые массовые международные олимпиады инфоурок</vt:lpstr>
      <vt:lpstr>В 2014-2015 УЧЕБНОМ ГОДУ В ОЛИМПИАДЕ ПО МАТЕМАТИКЕ В РАМКАХ ДАННОГО ПРОЕКТА ПРИНЯЛИ УЧАСТИЕ 78 УЧЕНИКОВ ШКОЛЫ.</vt:lpstr>
      <vt:lpstr>МЕЖДИСЦИПЛИНАРНАЯ ОЛИМПИАДА СРЕДИ УЧАЩИХСЯ 7 КЛАССОВ «Высшая школа предпринимательства»</vt:lpstr>
      <vt:lpstr>Молодёжный математический чемпионат (Всероссийский уровень в 2015 году, международный уровень в 2016 году</vt:lpstr>
      <vt:lpstr>Конкурс исследовательских работ обучающихся в рамках 11 региональных «Менделеевских чтений»</vt:lpstr>
      <vt:lpstr>МЕЖДУНАРОДНЫЙ МАТЕМАТИЧЕСКИЙ КОНКУРС-ИГРА</vt:lpstr>
      <vt:lpstr>Презентация PowerPoint</vt:lpstr>
      <vt:lpstr>Презентация PowerPoint</vt:lpstr>
      <vt:lpstr>Презентация PowerPoint</vt:lpstr>
      <vt:lpstr>Презентация PowerPoint</vt:lpstr>
      <vt:lpstr>Командный турнир для учащихся 5-7 классов «Умка»</vt:lpstr>
      <vt:lpstr>В течении двух лет учащиеся нашей школы принимают участие в данном турнире. Координаторы данного проекта –  Сёмина Н. И. и Кудрявцева Т.С.</vt:lpstr>
      <vt:lpstr>В течении прошлого года учителя математики  провели множество внеклассных мероприятий. Вот некоторые из них:</vt:lpstr>
      <vt:lpstr>В ЭТОМ УЧЕБНОМ ГОДУ В РАМКАХ НЕДЕЛИ МАТЕМАТИКИ ЗАПЛАНИРОВАНЫ  МЕРОПРИЯТИЯ:</vt:lpstr>
      <vt:lpstr>В проект решения педсовета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Математика 2</dc:title>
  <dc:creator>Ольга Михайловна</dc:creator>
  <cp:lastModifiedBy>мама</cp:lastModifiedBy>
  <cp:revision>47</cp:revision>
  <dcterms:created xsi:type="dcterms:W3CDTF">2014-11-14T19:59:23Z</dcterms:created>
  <dcterms:modified xsi:type="dcterms:W3CDTF">2016-01-23T20:33:31Z</dcterms:modified>
</cp:coreProperties>
</file>