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60" r:id="rId5"/>
    <p:sldId id="262" r:id="rId6"/>
    <p:sldId id="259" r:id="rId7"/>
    <p:sldId id="266" r:id="rId8"/>
    <p:sldId id="264" r:id="rId9"/>
    <p:sldId id="272" r:id="rId10"/>
    <p:sldId id="267" r:id="rId11"/>
    <p:sldId id="273" r:id="rId12"/>
    <p:sldId id="263" r:id="rId13"/>
    <p:sldId id="265" r:id="rId14"/>
    <p:sldId id="261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DF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103" d="100"/>
          <a:sy n="103" d="100"/>
        </p:scale>
        <p:origin x="186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38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8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86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4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50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5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20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16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95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1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58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37BAC-CC29-411E-A49D-50DDDFE823CB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9E617-7755-4406-B2B8-85AAC5553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1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NUL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9"/>
            <a:ext cx="8856984" cy="792087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latin typeface="Georgia" panose="02040502050405020303" pitchFamily="18" charset="0"/>
              </a:rPr>
              <a:t> Всероссийский профессиональный конкурс</a:t>
            </a:r>
            <a:br>
              <a:rPr lang="ru-RU" sz="1600" b="1" i="1" dirty="0" smtClean="0">
                <a:latin typeface="Georgia" panose="02040502050405020303" pitchFamily="18" charset="0"/>
              </a:rPr>
            </a:br>
            <a:r>
              <a:rPr lang="ru-RU" sz="1600" b="1" i="1" dirty="0" smtClean="0">
                <a:latin typeface="Georgia" panose="02040502050405020303" pitchFamily="18" charset="0"/>
              </a:rPr>
              <a:t>«Учитель года России - 2015»</a:t>
            </a:r>
            <a:endParaRPr lang="ru-RU" sz="1600" b="1" i="1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640960" cy="5472608"/>
          </a:xfrm>
        </p:spPr>
        <p:txBody>
          <a:bodyPr/>
          <a:lstStyle/>
          <a:p>
            <a:endParaRPr lang="ru-RU" i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Творческая презентация </a:t>
            </a:r>
            <a:endParaRPr lang="ru-RU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sz="44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«Моя профессия – лучшая»</a:t>
            </a:r>
          </a:p>
          <a:p>
            <a:pPr algn="r"/>
            <a:endParaRPr lang="ru-RU" sz="24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r"/>
            <a:endParaRPr lang="ru-RU" sz="2400" i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4926013" algn="l"/>
            <a:r>
              <a:rPr lang="ru-RU" sz="2400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Баранцевой</a:t>
            </a:r>
            <a:endParaRPr lang="ru-RU" sz="24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4926013" algn="l"/>
            <a:r>
              <a:rPr lang="ru-RU" sz="2400" i="1" dirty="0">
                <a:solidFill>
                  <a:schemeClr val="tx1"/>
                </a:solidFill>
                <a:latin typeface="Georgia" panose="02040502050405020303" pitchFamily="18" charset="0"/>
              </a:rPr>
              <a:t> Натальи </a:t>
            </a:r>
            <a:r>
              <a:rPr lang="ru-RU" sz="24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Геннадьевны,</a:t>
            </a:r>
            <a:endParaRPr lang="ru-RU" sz="44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4926013" algn="l"/>
            <a:r>
              <a:rPr lang="ru-RU" sz="24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учителя МОУ НОШ №1</a:t>
            </a:r>
          </a:p>
          <a:p>
            <a:pPr marL="4926013" algn="l"/>
            <a:r>
              <a:rPr lang="ru-RU" sz="24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г. Твери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357562"/>
            <a:ext cx="4794795" cy="331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6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Georgia" panose="02040502050405020303" pitchFamily="18" charset="0"/>
              </a:rPr>
              <a:t>Проектная деятельность</a:t>
            </a:r>
            <a:endParaRPr lang="ru-RU" sz="3600" b="1" i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904656"/>
          </a:xfrm>
        </p:spPr>
        <p:txBody>
          <a:bodyPr/>
          <a:lstStyle/>
          <a:p>
            <a:r>
              <a:rPr lang="ru-RU" dirty="0" smtClean="0">
                <a:latin typeface="Georgia" panose="02040502050405020303" pitchFamily="18" charset="0"/>
              </a:rPr>
              <a:t>Социальный проект «Детское творчество – взрослым»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24428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Georgia" panose="02040502050405020303" pitchFamily="18" charset="0"/>
              </a:rPr>
              <a:t>Долгосрочные проекты: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Профессии моих родителей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Моя семья в ВОВ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9219" name="Picture 3" descr="H:\content_1429369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121279" cy="42917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9220" name="Picture 4" descr="H:\content_1418810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84" y="2154751"/>
            <a:ext cx="403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2276872"/>
            <a:ext cx="3121279" cy="4291759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1" name="Picture 5" descr="H:\музей\1419492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96" y="4504269"/>
            <a:ext cx="4030788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480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Georgia" panose="02040502050405020303" pitchFamily="18" charset="0"/>
              </a:rPr>
              <a:t>Работа с одаренными детьми</a:t>
            </a:r>
            <a:endParaRPr lang="ru-RU" sz="3200" b="1" i="1" dirty="0">
              <a:latin typeface="Georgia" panose="02040502050405020303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0" y="836712"/>
            <a:ext cx="9122027" cy="6021288"/>
          </a:xfrm>
        </p:spPr>
        <p:txBody>
          <a:bodyPr>
            <a:normAutofit/>
          </a:bodyPr>
          <a:lstStyle/>
          <a:p>
            <a:pPr marL="176213" indent="177800" algn="just">
              <a:buNone/>
            </a:pPr>
            <a:r>
              <a:rPr lang="ru-RU" sz="2400" i="1" dirty="0" smtClean="0">
                <a:latin typeface="Georgia" panose="02040502050405020303" pitchFamily="18" charset="0"/>
              </a:rPr>
              <a:t>Мои ученики – активные и успешные участники интеллектуальных и творческих   конкурсов, олимпиад, фестивалей, смотров и т.д. </a:t>
            </a:r>
            <a:endParaRPr lang="ru-RU" sz="2400" i="1" dirty="0">
              <a:latin typeface="Georgia" panose="02040502050405020303" pitchFamily="18" charset="0"/>
            </a:endParaRPr>
          </a:p>
        </p:txBody>
      </p:sp>
      <p:pic>
        <p:nvPicPr>
          <p:cNvPr id="11266" name="Picture 2" descr="H:\14241565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r="13848"/>
          <a:stretch/>
        </p:blipFill>
        <p:spPr bwMode="auto">
          <a:xfrm>
            <a:off x="75780" y="2018118"/>
            <a:ext cx="3118942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НГ\Мои фото\Дворец пионеров 2010 г\DSCN0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" y="4496457"/>
            <a:ext cx="3118942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НГ\Мои фото\Санкт-Петербург\DSC014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18118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:\content_1429365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2354" r="3304" b="9050"/>
          <a:stretch>
            <a:fillRect/>
          </a:stretch>
        </p:blipFill>
        <p:spPr bwMode="auto">
          <a:xfrm>
            <a:off x="3286116" y="5000636"/>
            <a:ext cx="2389926" cy="16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:\content_14293654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14" y="4322118"/>
            <a:ext cx="1687386" cy="232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:\content_14293653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90" y="4338555"/>
            <a:ext cx="1682824" cy="231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:\141923377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/>
          <a:stretch/>
        </p:blipFill>
        <p:spPr bwMode="auto">
          <a:xfrm>
            <a:off x="5706367" y="2018117"/>
            <a:ext cx="3413638" cy="20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Georgia" panose="02040502050405020303" pitchFamily="18" charset="0"/>
              </a:rPr>
              <a:t>Внеурочная  деятельность</a:t>
            </a:r>
            <a:endParaRPr lang="ru-RU" sz="3600" b="1" i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8720"/>
            <a:ext cx="4388296" cy="5760640"/>
          </a:xfrm>
        </p:spPr>
        <p:txBody>
          <a:bodyPr>
            <a:normAutofit/>
          </a:bodyPr>
          <a:lstStyle/>
          <a:p>
            <a:pPr marL="92075" indent="85725" algn="just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Являюсь руководителем кружков и реализую следующие программы дополнительного образования: «Музыкальный театр», «В гостях у театра», «Расти здоровым», «Речь и культура общения», «Профилактика безопасности дорожного движения».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3300" y="908720"/>
            <a:ext cx="4392488" cy="5804537"/>
          </a:xfrm>
        </p:spPr>
        <p:txBody>
          <a:bodyPr>
            <a:normAutofit/>
          </a:bodyPr>
          <a:lstStyle/>
          <a:p>
            <a:pPr marL="179388" indent="100013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Театральный коллектив под  моим руководством  - Лауреат фестиваля театральных коллективов "Секреты Мельпомены</a:t>
            </a:r>
            <a:r>
              <a:rPr lang="ru-RU" sz="2000" dirty="0" smtClean="0">
                <a:latin typeface="Georgia" panose="02040502050405020303" pitchFamily="18" charset="0"/>
              </a:rPr>
              <a:t>"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6146" name="Picture 2" descr="D:\Выпускной1\_DSC2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56" y="2276872"/>
            <a:ext cx="3662684" cy="24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content_14193168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r="3777" b="2027"/>
          <a:stretch>
            <a:fillRect/>
          </a:stretch>
        </p:blipFill>
        <p:spPr bwMode="auto">
          <a:xfrm>
            <a:off x="1214414" y="3000372"/>
            <a:ext cx="2428892" cy="35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content_14191671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40" y="4733856"/>
            <a:ext cx="3648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r>
              <a:rPr lang="ru-RU" sz="2400" b="1" i="1" dirty="0" smtClean="0">
                <a:latin typeface="Georgia" panose="02040502050405020303" pitchFamily="18" charset="0"/>
              </a:rPr>
              <a:t>Работа с родителями </a:t>
            </a:r>
            <a:r>
              <a:rPr lang="ru-RU" sz="2400" i="1" dirty="0" smtClean="0">
                <a:latin typeface="Georgia" panose="02040502050405020303" pitchFamily="18" charset="0"/>
              </a:rPr>
              <a:t>–</a:t>
            </a:r>
            <a:br>
              <a:rPr lang="ru-RU" sz="2400" i="1" dirty="0" smtClean="0">
                <a:latin typeface="Georgia" panose="02040502050405020303" pitchFamily="18" charset="0"/>
              </a:rPr>
            </a:br>
            <a:r>
              <a:rPr lang="ru-RU" sz="2400" i="1" dirty="0" smtClean="0">
                <a:latin typeface="Georgia" panose="02040502050405020303" pitchFamily="18" charset="0"/>
              </a:rPr>
              <a:t> это направление педагогической деятельности считаю одним из важнейших. </a:t>
            </a:r>
            <a:endParaRPr lang="ru-RU" sz="2400" i="1" dirty="0">
              <a:latin typeface="Georgia" panose="02040502050405020303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388296" cy="55721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i="1" dirty="0" smtClean="0">
                <a:latin typeface="Georgia" panose="02040502050405020303" pitchFamily="18" charset="0"/>
              </a:rPr>
              <a:t>Сотрудничество, взаимопонимание, соучастие, взаимовыручка и взаимоуважение – вот тот фундамент, который позволяет добиваться поставленных целей. </a:t>
            </a:r>
          </a:p>
          <a:p>
            <a:endParaRPr lang="ru-RU" sz="2000" i="1" dirty="0">
              <a:latin typeface="Georgia" panose="02040502050405020303" pitchFamily="18" charset="0"/>
            </a:endParaRPr>
          </a:p>
          <a:p>
            <a:endParaRPr lang="ru-RU" sz="2000" i="1" dirty="0" smtClean="0">
              <a:latin typeface="Georgia" panose="02040502050405020303" pitchFamily="18" charset="0"/>
            </a:endParaRPr>
          </a:p>
          <a:p>
            <a:endParaRPr lang="ru-RU" sz="2000" i="1" dirty="0">
              <a:latin typeface="Georgia" panose="02040502050405020303" pitchFamily="18" charset="0"/>
            </a:endParaRPr>
          </a:p>
          <a:p>
            <a:endParaRPr lang="ru-RU" sz="2000" i="1" dirty="0" smtClean="0">
              <a:latin typeface="Georgia" panose="02040502050405020303" pitchFamily="18" charset="0"/>
            </a:endParaRPr>
          </a:p>
          <a:p>
            <a:endParaRPr lang="ru-RU" sz="2000" i="1" dirty="0">
              <a:latin typeface="Georgia" panose="02040502050405020303" pitchFamily="18" charset="0"/>
            </a:endParaRPr>
          </a:p>
          <a:p>
            <a:endParaRPr lang="ru-RU" sz="2000" i="1" dirty="0" smtClean="0">
              <a:latin typeface="Georgia" panose="02040502050405020303" pitchFamily="18" charset="0"/>
            </a:endParaRPr>
          </a:p>
          <a:p>
            <a:endParaRPr lang="ru-RU" sz="2000" i="1" dirty="0">
              <a:latin typeface="Georgia" panose="02040502050405020303" pitchFamily="18" charset="0"/>
            </a:endParaRPr>
          </a:p>
          <a:p>
            <a:endParaRPr lang="ru-RU" sz="2000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000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000" i="1" dirty="0" smtClean="0">
              <a:latin typeface="Georgia" panose="02040502050405020303" pitchFamily="18" charset="0"/>
            </a:endParaRPr>
          </a:p>
          <a:p>
            <a:endParaRPr lang="ru-RU" sz="1500" b="1" i="1" dirty="0" smtClean="0">
              <a:latin typeface="Georgia" panose="02040502050405020303" pitchFamily="18" charset="0"/>
            </a:endParaRPr>
          </a:p>
          <a:p>
            <a:pPr>
              <a:buNone/>
            </a:pPr>
            <a:r>
              <a:rPr lang="ru-RU" sz="2000" b="1" i="1" dirty="0" smtClean="0">
                <a:latin typeface="Georgia" panose="02040502050405020303" pitchFamily="18" charset="0"/>
              </a:rPr>
              <a:t>Я – счастливый учитель</a:t>
            </a:r>
            <a:r>
              <a:rPr lang="ru-RU" sz="2000" i="1" dirty="0" smtClean="0">
                <a:latin typeface="Georgia" panose="02040502050405020303" pitchFamily="18" charset="0"/>
              </a:rPr>
              <a:t>: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anose="02040502050405020303" pitchFamily="18" charset="0"/>
              </a:rPr>
              <a:t>у меня есть  «чувство локтя и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anose="02040502050405020303" pitchFamily="18" charset="0"/>
              </a:rPr>
              <a:t>опоры» в лице родителей учеников!</a:t>
            </a:r>
            <a:endParaRPr lang="ru-RU" sz="2000" i="1" dirty="0">
              <a:latin typeface="Georgia" panose="02040502050405020303" pitchFamily="18" charset="0"/>
            </a:endParaRPr>
          </a:p>
        </p:txBody>
      </p:sp>
      <p:pic>
        <p:nvPicPr>
          <p:cNvPr id="10242" name="Picture 2" descr="H:\content_1418811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" y="5187069"/>
            <a:ext cx="2438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_MG_3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6058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:\content_14188107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" y="3212976"/>
            <a:ext cx="2438400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Выпускной1\_DSC2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" y="1232936"/>
            <a:ext cx="243910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Выпускной1\IMG_6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81" y="1772816"/>
            <a:ext cx="1951824" cy="146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G:\НГ\Мои фото\Утренник\DSC_05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81" y="3501008"/>
            <a:ext cx="1948659" cy="29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62473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Georgia" panose="02040502050405020303" pitchFamily="18" charset="0"/>
              </a:rPr>
              <a:t>     </a:t>
            </a:r>
          </a:p>
          <a:p>
            <a:pPr marL="88900" algn="just"/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b="1" i="1" dirty="0" smtClean="0">
                <a:latin typeface="Georgia" panose="02040502050405020303" pitchFamily="18" charset="0"/>
              </a:rPr>
              <a:t>Активно взаимодействую  с педагогическим сообществом  г.Твери. 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Являюсь  членом  городского  методического  объединения Учителей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и в  рамках Панорамы педагогических  технологий представляла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опыт своей работы на городских  семинарах учителей начальных классов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по темам: </a:t>
            </a:r>
          </a:p>
          <a:p>
            <a:pPr marL="88900" algn="just">
              <a:buFont typeface="Arial" pitchFamily="34" charset="0"/>
              <a:buChar char="•"/>
            </a:pPr>
            <a:r>
              <a:rPr lang="ru-RU" sz="1800" i="1" dirty="0" smtClean="0">
                <a:latin typeface="Georgia" panose="02040502050405020303" pitchFamily="18" charset="0"/>
              </a:rPr>
              <a:t>«Организация учебно-воспитательного процесса в условиях школы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полного дня» (2011), </a:t>
            </a:r>
          </a:p>
          <a:p>
            <a:pPr marL="88900" algn="just">
              <a:buFont typeface="Arial" pitchFamily="34" charset="0"/>
              <a:buChar char="•"/>
            </a:pPr>
            <a:r>
              <a:rPr lang="ru-RU" sz="1800" i="1" dirty="0" smtClean="0">
                <a:latin typeface="Georgia" panose="02040502050405020303" pitchFamily="18" charset="0"/>
              </a:rPr>
              <a:t>«Взаимодействие участников педагогического процесса: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вопросы педагогической этики» (2012),</a:t>
            </a:r>
          </a:p>
          <a:p>
            <a:pPr marL="88900" algn="just">
              <a:buFont typeface="Arial" pitchFamily="34" charset="0"/>
              <a:buChar char="•"/>
            </a:pPr>
            <a:r>
              <a:rPr lang="ru-RU" sz="1800" i="1" dirty="0" smtClean="0">
                <a:latin typeface="Georgia" panose="02040502050405020303" pitchFamily="18" charset="0"/>
              </a:rPr>
              <a:t>«Информационно-компьютерные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и интерактивные технологии в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 образовании» (2013), </a:t>
            </a:r>
          </a:p>
          <a:p>
            <a:pPr marL="88900" algn="just">
              <a:buFont typeface="Arial" pitchFamily="34" charset="0"/>
              <a:buChar char="•"/>
            </a:pPr>
            <a:r>
              <a:rPr lang="ru-RU" sz="1800" i="1" dirty="0" smtClean="0">
                <a:latin typeface="Georgia" panose="02040502050405020303" pitchFamily="18" charset="0"/>
              </a:rPr>
              <a:t>«Использование ИКТ в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современном уроке» (2014)</a:t>
            </a:r>
          </a:p>
          <a:p>
            <a:pPr marL="88900" algn="just"/>
            <a:endParaRPr lang="ru-RU" sz="800" i="1" dirty="0" smtClean="0">
              <a:latin typeface="Georgia" panose="02040502050405020303" pitchFamily="18" charset="0"/>
            </a:endParaRP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Представляла методическую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 службу школы в смотре-конкурсе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 методических служб </a:t>
            </a:r>
          </a:p>
          <a:p>
            <a:pPr marL="88900" algn="just"/>
            <a:r>
              <a:rPr lang="ru-RU" sz="1800" i="1" dirty="0" smtClean="0">
                <a:latin typeface="Georgia" panose="02040502050405020303" pitchFamily="18" charset="0"/>
              </a:rPr>
              <a:t>города Твери  (призер конкурса, 2014).</a:t>
            </a:r>
          </a:p>
          <a:p>
            <a:pPr algn="just"/>
            <a:endParaRPr lang="ru-RU" sz="2000" i="1" dirty="0" smtClean="0">
              <a:latin typeface="Georgia" panose="02040502050405020303" pitchFamily="18" charset="0"/>
            </a:endParaRP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5122" name="Picture 2" descr="G:\Фото\Выступление на городском семинаре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9" r="23792" b="7205"/>
          <a:stretch>
            <a:fillRect/>
          </a:stretch>
        </p:blipFill>
        <p:spPr bwMode="auto">
          <a:xfrm>
            <a:off x="4591360" y="3214686"/>
            <a:ext cx="4338358" cy="341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0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500042"/>
            <a:ext cx="3886200" cy="578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970784" cy="6453336"/>
          </a:xfrm>
        </p:spPr>
        <p:txBody>
          <a:bodyPr>
            <a:noAutofit/>
          </a:bodyPr>
          <a:lstStyle/>
          <a:p>
            <a:pPr indent="265113" algn="just"/>
            <a:r>
              <a:rPr lang="ru-RU" sz="1800" i="1" dirty="0" smtClean="0">
                <a:latin typeface="Georgia" panose="02040502050405020303" pitchFamily="18" charset="0"/>
              </a:rPr>
              <a:t>Искренне верю в то, что основа успеха учителя – в </a:t>
            </a:r>
            <a:r>
              <a:rPr lang="ru-RU" sz="1800" i="1" dirty="0" err="1" smtClean="0">
                <a:latin typeface="Georgia" panose="02040502050405020303" pitchFamily="18" charset="0"/>
              </a:rPr>
              <a:t>ответ-ственности</a:t>
            </a:r>
            <a:r>
              <a:rPr lang="ru-RU" sz="1800" i="1" dirty="0" smtClean="0">
                <a:latin typeface="Georgia" panose="02040502050405020303" pitchFamily="18" charset="0"/>
              </a:rPr>
              <a:t>, в добросовестности, в профессионализме, в любви к детям, в их желании делиться своими планами и проблемами, а также в умении учителя «взяться за дело и двинуть его дальше, чтобы не служить, а творить». </a:t>
            </a:r>
          </a:p>
          <a:p>
            <a:pPr indent="176213" algn="just"/>
            <a:r>
              <a:rPr lang="ru-RU" sz="1800" i="1" dirty="0" smtClean="0">
                <a:latin typeface="Georgia" panose="02040502050405020303" pitchFamily="18" charset="0"/>
              </a:rPr>
              <a:t>Без учителей нельзя стать ни хорошим врачом, ни учёным, ни военным, ни гражданином своей страны… Учитель - это незаменимый человек, он всё для своих учеников, всё для своей страны. </a:t>
            </a:r>
          </a:p>
          <a:p>
            <a:pPr indent="176213" algn="ctr"/>
            <a:r>
              <a:rPr lang="ru-RU" sz="1800" i="1" dirty="0" smtClean="0">
                <a:latin typeface="Georgia" panose="02040502050405020303" pitchFamily="18" charset="0"/>
              </a:rPr>
              <a:t>А потому утверждаю: </a:t>
            </a:r>
          </a:p>
          <a:p>
            <a:pPr indent="176213" algn="ctr"/>
            <a:r>
              <a:rPr lang="ru-RU" sz="1800" i="1" dirty="0" smtClean="0">
                <a:latin typeface="Georgia" panose="02040502050405020303" pitchFamily="18" charset="0"/>
              </a:rPr>
              <a:t>Учитель – самая нужная профессия! </a:t>
            </a:r>
          </a:p>
          <a:p>
            <a:pPr indent="176213" algn="ctr"/>
            <a:r>
              <a:rPr lang="ru-RU" sz="1800" i="1" dirty="0" smtClean="0">
                <a:latin typeface="Georgia" panose="02040502050405020303" pitchFamily="18" charset="0"/>
              </a:rPr>
              <a:t>Я – учитель! И горжусь этим!</a:t>
            </a:r>
            <a:endParaRPr lang="ru-RU" sz="18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Georgia" panose="02040502050405020303" pitchFamily="18" charset="0"/>
              </a:rPr>
              <a:t>На конкурсе я представляю</a:t>
            </a:r>
            <a:r>
              <a:rPr lang="ru-RU" sz="2800" dirty="0" smtClean="0">
                <a:latin typeface="Georgia" panose="02040502050405020303" pitchFamily="18" charset="0"/>
              </a:rPr>
              <a:t/>
            </a:r>
            <a:br>
              <a:rPr lang="ru-RU" sz="2800" dirty="0" smtClean="0">
                <a:latin typeface="Georgia" panose="02040502050405020303" pitchFamily="18" charset="0"/>
              </a:rPr>
            </a:br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4248000" cy="5976056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32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Georgia" panose="02040502050405020303" pitchFamily="18" charset="0"/>
              </a:rPr>
              <a:t> Муниципальное 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Georgia" panose="02040502050405020303" pitchFamily="18" charset="0"/>
              </a:rPr>
              <a:t>общеобразовательное 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Georgia" panose="02040502050405020303" pitchFamily="18" charset="0"/>
              </a:rPr>
              <a:t>учреждение</a:t>
            </a:r>
          </a:p>
          <a:p>
            <a:pPr marL="0" indent="0" algn="ctr">
              <a:buNone/>
            </a:pPr>
            <a:r>
              <a:rPr lang="ru-RU" sz="3200" b="1" i="1" dirty="0" smtClean="0">
                <a:latin typeface="Georgia" panose="02040502050405020303" pitchFamily="18" charset="0"/>
              </a:rPr>
              <a:t/>
            </a:r>
            <a:br>
              <a:rPr lang="ru-RU" sz="3200" b="1" i="1" dirty="0" smtClean="0">
                <a:latin typeface="Georgia" panose="02040502050405020303" pitchFamily="18" charset="0"/>
              </a:rPr>
            </a:br>
            <a:r>
              <a:rPr lang="ru-RU" sz="3200" b="1" i="1" dirty="0" smtClean="0">
                <a:latin typeface="Georgia" panose="02040502050405020303" pitchFamily="18" charset="0"/>
              </a:rPr>
              <a:t> Начальную общеобразовательную школу №1</a:t>
            </a:r>
          </a:p>
          <a:p>
            <a:pPr marL="0" indent="0" algn="ctr">
              <a:buNone/>
            </a:pPr>
            <a:r>
              <a:rPr lang="ru-RU" sz="3200" b="1" i="1" dirty="0" smtClean="0">
                <a:latin typeface="Georgia" panose="02040502050405020303" pitchFamily="18" charset="0"/>
              </a:rPr>
              <a:t> г. Твери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72000" y="1000108"/>
            <a:ext cx="4316288" cy="51891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Альтернативное </a:t>
            </a:r>
            <a:r>
              <a:rPr lang="ru-RU" sz="1800" dirty="0" err="1" smtClean="0">
                <a:latin typeface="Georgia" panose="02040502050405020303" pitchFamily="18" charset="0"/>
              </a:rPr>
              <a:t>общеобразователь-ное</a:t>
            </a:r>
            <a:r>
              <a:rPr lang="ru-RU" sz="1800" dirty="0" smtClean="0">
                <a:latin typeface="Georgia" panose="02040502050405020303" pitchFamily="18" charset="0"/>
              </a:rPr>
              <a:t> учреждение, предлагающее обществу четко продуманную, </a:t>
            </a:r>
            <a:r>
              <a:rPr lang="ru-RU" sz="1800" dirty="0" err="1" smtClean="0">
                <a:latin typeface="Georgia" panose="02040502050405020303" pitchFamily="18" charset="0"/>
              </a:rPr>
              <a:t>согла-сованную</a:t>
            </a:r>
            <a:r>
              <a:rPr lang="ru-RU" sz="1800" dirty="0" smtClean="0">
                <a:latin typeface="Georgia" panose="02040502050405020303" pitchFamily="18" charset="0"/>
              </a:rPr>
              <a:t> с требованиями </a:t>
            </a:r>
            <a:r>
              <a:rPr lang="ru-RU" sz="1800" dirty="0" err="1" smtClean="0">
                <a:latin typeface="Georgia" panose="02040502050405020303" pitchFamily="18" charset="0"/>
              </a:rPr>
              <a:t>СанПин</a:t>
            </a:r>
            <a:r>
              <a:rPr lang="ru-RU" sz="1800" dirty="0" smtClean="0">
                <a:latin typeface="Georgia" panose="02040502050405020303" pitchFamily="18" charset="0"/>
              </a:rPr>
              <a:t> и возрастными потребностями и возможностями детей, организацию учебно-воспитательного процесса в течение целого дня (с 8 до 18 часов):</a:t>
            </a:r>
          </a:p>
          <a:p>
            <a:r>
              <a:rPr lang="ru-RU" sz="1800" dirty="0" smtClean="0">
                <a:latin typeface="Georgia" panose="02040502050405020303" pitchFamily="18" charset="0"/>
              </a:rPr>
              <a:t>имеется дошкольное отделение;</a:t>
            </a:r>
          </a:p>
          <a:p>
            <a:r>
              <a:rPr lang="ru-RU" sz="1800" dirty="0" smtClean="0">
                <a:latin typeface="Georgia" panose="02040502050405020303" pitchFamily="18" charset="0"/>
              </a:rPr>
              <a:t>обучение детей осуществляется по развивающей системе </a:t>
            </a:r>
            <a:r>
              <a:rPr lang="ru-RU" sz="1800" dirty="0" err="1" smtClean="0">
                <a:latin typeface="Georgia" panose="02040502050405020303" pitchFamily="18" charset="0"/>
              </a:rPr>
              <a:t>Занкова</a:t>
            </a:r>
            <a:r>
              <a:rPr lang="ru-RU" sz="1800" dirty="0" smtClean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sz="1800" i="1" dirty="0" smtClean="0">
                <a:latin typeface="Georgia" panose="02040502050405020303" pitchFamily="18" charset="0"/>
              </a:rPr>
              <a:t>Реализуются системы:</a:t>
            </a:r>
          </a:p>
          <a:p>
            <a:r>
              <a:rPr lang="ru-RU" sz="1800" dirty="0" smtClean="0">
                <a:latin typeface="Georgia" panose="02040502050405020303" pitchFamily="18" charset="0"/>
              </a:rPr>
              <a:t>воспитательной работы с детьми;</a:t>
            </a:r>
          </a:p>
          <a:p>
            <a:r>
              <a:rPr lang="ru-RU" sz="1800" dirty="0" smtClean="0">
                <a:latin typeface="Georgia" panose="02040502050405020303" pitchFamily="18" charset="0"/>
              </a:rPr>
              <a:t>дополнительного образования;</a:t>
            </a:r>
          </a:p>
          <a:p>
            <a:r>
              <a:rPr lang="ru-RU" sz="1800" dirty="0" smtClean="0">
                <a:latin typeface="Georgia" panose="02040502050405020303" pitchFamily="18" charset="0"/>
              </a:rPr>
              <a:t>работы с родителями.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7" y="836712"/>
            <a:ext cx="4248472" cy="317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3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>
            <a:noAutofit/>
          </a:bodyPr>
          <a:lstStyle/>
          <a:p>
            <a:r>
              <a:rPr lang="ru-RU" sz="3600" b="1" i="1" dirty="0" err="1" smtClean="0">
                <a:latin typeface="Georgia" panose="02040502050405020303" pitchFamily="18" charset="0"/>
              </a:rPr>
              <a:t>Баранцева</a:t>
            </a:r>
            <a:r>
              <a:rPr lang="ru-RU" sz="3600" b="1" i="1" dirty="0" smtClean="0">
                <a:latin typeface="Georgia" panose="02040502050405020303" pitchFamily="18" charset="0"/>
              </a:rPr>
              <a:t> </a:t>
            </a:r>
            <a:r>
              <a:rPr lang="ru-RU" sz="3600" b="1" i="1" dirty="0">
                <a:latin typeface="Georgia" panose="02040502050405020303" pitchFamily="18" charset="0"/>
              </a:rPr>
              <a:t>Н</a:t>
            </a:r>
            <a:r>
              <a:rPr lang="ru-RU" sz="3600" b="1" i="1" dirty="0" smtClean="0">
                <a:latin typeface="Georgia" panose="02040502050405020303" pitchFamily="18" charset="0"/>
              </a:rPr>
              <a:t>аталья Геннадьевна</a:t>
            </a:r>
            <a:endParaRPr lang="ru-RU" sz="3600" b="1" i="1" dirty="0">
              <a:latin typeface="Georgia" panose="0204050205040502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028141" cy="55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283968" y="1196752"/>
            <a:ext cx="4680520" cy="55446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i="1" dirty="0" smtClean="0">
                <a:latin typeface="Georgia" panose="02040502050405020303" pitchFamily="18" charset="0"/>
              </a:rPr>
              <a:t>Дата рождения – </a:t>
            </a:r>
            <a:r>
              <a:rPr lang="ru-RU" dirty="0" smtClean="0">
                <a:latin typeface="Georgia" panose="02040502050405020303" pitchFamily="18" charset="0"/>
              </a:rPr>
              <a:t>13.12.1971г.</a:t>
            </a:r>
          </a:p>
          <a:p>
            <a:pPr>
              <a:buNone/>
            </a:pPr>
            <a:r>
              <a:rPr lang="ru-RU" i="1" dirty="0" smtClean="0">
                <a:latin typeface="Georgia" panose="02040502050405020303" pitchFamily="18" charset="0"/>
              </a:rPr>
              <a:t>Педагогический стаж – 21 год</a:t>
            </a:r>
            <a:endParaRPr lang="ru-RU" dirty="0" smtClean="0">
              <a:latin typeface="Georgia" panose="02040502050405020303" pitchFamily="18" charset="0"/>
            </a:endParaRPr>
          </a:p>
          <a:p>
            <a:pPr>
              <a:buNone/>
            </a:pPr>
            <a:r>
              <a:rPr lang="ru-RU" i="1" dirty="0" smtClean="0">
                <a:latin typeface="Georgia" panose="02040502050405020303" pitchFamily="18" charset="0"/>
              </a:rPr>
              <a:t>Образование – </a:t>
            </a:r>
            <a:r>
              <a:rPr lang="ru-RU" dirty="0" smtClean="0">
                <a:latin typeface="Georgia" panose="02040502050405020303" pitchFamily="18" charset="0"/>
              </a:rPr>
              <a:t>высшее (</a:t>
            </a:r>
            <a:r>
              <a:rPr lang="ru-RU" dirty="0" err="1" smtClean="0">
                <a:latin typeface="Georgia" panose="02040502050405020303" pitchFamily="18" charset="0"/>
              </a:rPr>
              <a:t>ТвГУ</a:t>
            </a:r>
            <a:r>
              <a:rPr lang="ru-RU" dirty="0" smtClean="0">
                <a:latin typeface="Georgia" panose="02040502050405020303" pitchFamily="18" charset="0"/>
              </a:rPr>
              <a:t>, педагогический факультет, ПМНО, 1993г)</a:t>
            </a:r>
          </a:p>
          <a:p>
            <a:pPr>
              <a:buNone/>
            </a:pPr>
            <a:r>
              <a:rPr lang="ru-RU" i="1" dirty="0" smtClean="0">
                <a:latin typeface="Georgia" panose="02040502050405020303" pitchFamily="18" charset="0"/>
              </a:rPr>
              <a:t>Аттестационная категория – </a:t>
            </a:r>
            <a:r>
              <a:rPr lang="ru-RU" dirty="0" smtClean="0">
                <a:latin typeface="Georgia" panose="02040502050405020303" pitchFamily="18" charset="0"/>
              </a:rPr>
              <a:t>высшая</a:t>
            </a:r>
          </a:p>
          <a:p>
            <a:pPr>
              <a:buNone/>
            </a:pPr>
            <a:r>
              <a:rPr lang="ru-RU" i="1" dirty="0" smtClean="0">
                <a:latin typeface="Georgia" panose="02040502050405020303" pitchFamily="18" charset="0"/>
              </a:rPr>
              <a:t>Занимаемая должность –</a:t>
            </a:r>
            <a:r>
              <a:rPr lang="ru-RU" dirty="0" smtClean="0">
                <a:latin typeface="Georgia" panose="02040502050405020303" pitchFamily="18" charset="0"/>
              </a:rPr>
              <a:t>учитель начальных классов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928100" cy="6626225"/>
          </a:xfrm>
        </p:spPr>
        <p:txBody>
          <a:bodyPr>
            <a:normAutofit/>
          </a:bodyPr>
          <a:lstStyle/>
          <a:p>
            <a:r>
              <a:rPr lang="ru-RU" sz="2500" b="1" i="1" dirty="0" smtClean="0">
                <a:latin typeface="Georgia" panose="02040502050405020303" pitchFamily="18" charset="0"/>
              </a:rPr>
              <a:t>Педагогическое кредо:</a:t>
            </a:r>
            <a:br>
              <a:rPr lang="ru-RU" sz="2500" b="1" i="1" dirty="0" smtClean="0">
                <a:latin typeface="Georgia" panose="02040502050405020303" pitchFamily="18" charset="0"/>
              </a:rPr>
            </a:br>
            <a:r>
              <a:rPr lang="ru-RU" sz="2500" dirty="0" smtClean="0"/>
              <a:t> </a:t>
            </a:r>
            <a:r>
              <a:rPr lang="ru-RU" sz="2500" i="1" dirty="0">
                <a:latin typeface="Georgia" panose="02040502050405020303" pitchFamily="18" charset="0"/>
              </a:rPr>
              <a:t>Уважай, цени, оберегай, развивай и не навреди</a:t>
            </a:r>
            <a:r>
              <a:rPr lang="ru-RU" sz="2500" i="1" dirty="0" smtClean="0">
                <a:latin typeface="Georgia" panose="02040502050405020303" pitchFamily="18" charset="0"/>
              </a:rPr>
              <a:t>!</a:t>
            </a:r>
            <a:br>
              <a:rPr lang="ru-RU" sz="2500" i="1" dirty="0" smtClean="0">
                <a:latin typeface="Georgia" panose="02040502050405020303" pitchFamily="18" charset="0"/>
              </a:rPr>
            </a:br>
            <a:r>
              <a:rPr lang="ru-RU" sz="2500" b="1" i="1" dirty="0" smtClean="0">
                <a:latin typeface="Georgia" panose="02040502050405020303" pitchFamily="18" charset="0"/>
              </a:rPr>
              <a:t>Жизненный девиз: 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ru-RU" sz="2500" i="1" dirty="0" smtClean="0">
                <a:latin typeface="Georgia" panose="02040502050405020303" pitchFamily="18" charset="0"/>
              </a:rPr>
              <a:t>Не важно сколько дней в твоей жизни,</a:t>
            </a:r>
            <a:br>
              <a:rPr lang="ru-RU" sz="2500" i="1" dirty="0" smtClean="0">
                <a:latin typeface="Georgia" panose="02040502050405020303" pitchFamily="18" charset="0"/>
              </a:rPr>
            </a:br>
            <a:r>
              <a:rPr lang="ru-RU" sz="2500" i="1" dirty="0" smtClean="0">
                <a:latin typeface="Georgia" panose="02040502050405020303" pitchFamily="18" charset="0"/>
              </a:rPr>
              <a:t> важно сколько жизни в твоих днях.</a:t>
            </a:r>
            <a:endParaRPr lang="ru-RU" sz="2500" i="1" dirty="0"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286256"/>
            <a:ext cx="3153401" cy="23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3212552" cy="23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14290"/>
            <a:ext cx="3168000" cy="23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86256"/>
            <a:ext cx="3168000" cy="23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3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latin typeface="Georgia" panose="02040502050405020303" pitchFamily="18" charset="0"/>
              </a:rPr>
              <a:t>Мои награды и достижения</a:t>
            </a:r>
            <a:br>
              <a:rPr lang="ru-RU" sz="3600" b="1" i="1" dirty="0" smtClean="0">
                <a:latin typeface="Georgia" panose="02040502050405020303" pitchFamily="18" charset="0"/>
              </a:rPr>
            </a:br>
            <a:endParaRPr lang="ru-RU" sz="3600" b="1" i="1" dirty="0">
              <a:latin typeface="Georgia" panose="02040502050405020303" pitchFamily="18" charset="0"/>
            </a:endParaRPr>
          </a:p>
        </p:txBody>
      </p:sp>
      <p:pic>
        <p:nvPicPr>
          <p:cNvPr id="1029" name="Picture 5" descr="H:\content_1419164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3429000"/>
            <a:ext cx="2482149" cy="322057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H:\content_14191630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5417" r="8963" b="5911"/>
          <a:stretch>
            <a:fillRect/>
          </a:stretch>
        </p:blipFill>
        <p:spPr bwMode="auto">
          <a:xfrm>
            <a:off x="4286248" y="3429000"/>
            <a:ext cx="2428892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1\Pictures\2015-03-27\003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000108"/>
            <a:ext cx="2468014" cy="33932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30" name="Picture 6" descr="H:\content_1428307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" b="2128"/>
          <a:stretch>
            <a:fillRect/>
          </a:stretch>
        </p:blipFill>
        <p:spPr bwMode="auto">
          <a:xfrm>
            <a:off x="214282" y="1000108"/>
            <a:ext cx="2357454" cy="32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Pictures\2015-03-27\005 (2).jpg"/>
          <p:cNvPicPr>
            <a:picLocks noChangeAspect="1" noChangeArrowheads="1"/>
          </p:cNvPicPr>
          <p:nvPr/>
        </p:nvPicPr>
        <p:blipFill>
          <a:blip r:embed="rId6" cstate="print"/>
          <a:srcRect r="5983" b="4274"/>
          <a:stretch>
            <a:fillRect/>
          </a:stretch>
        </p:blipFill>
        <p:spPr bwMode="auto">
          <a:xfrm>
            <a:off x="214282" y="4572008"/>
            <a:ext cx="1571636" cy="2200290"/>
          </a:xfrm>
          <a:prstGeom prst="rect">
            <a:avLst/>
          </a:prstGeom>
          <a:noFill/>
        </p:spPr>
      </p:pic>
      <p:pic>
        <p:nvPicPr>
          <p:cNvPr id="3" name="Picture 3" descr="C:\Users\1\Pictures\2015-03-27\015 (2).jpg"/>
          <p:cNvPicPr>
            <a:picLocks noChangeAspect="1" noChangeArrowheads="1"/>
          </p:cNvPicPr>
          <p:nvPr/>
        </p:nvPicPr>
        <p:blipFill>
          <a:blip r:embed="rId7" cstate="print"/>
          <a:srcRect r="4167" b="3030"/>
          <a:stretch>
            <a:fillRect/>
          </a:stretch>
        </p:blipFill>
        <p:spPr bwMode="auto">
          <a:xfrm>
            <a:off x="2786050" y="928670"/>
            <a:ext cx="1643074" cy="2286016"/>
          </a:xfrm>
          <a:prstGeom prst="rect">
            <a:avLst/>
          </a:prstGeom>
          <a:noFill/>
        </p:spPr>
      </p:pic>
      <p:pic>
        <p:nvPicPr>
          <p:cNvPr id="1028" name="Picture 4" descr="C:\Users\1\Pictures\2015-03-27\004 (2).jpg"/>
          <p:cNvPicPr>
            <a:picLocks noChangeAspect="1" noChangeArrowheads="1"/>
          </p:cNvPicPr>
          <p:nvPr/>
        </p:nvPicPr>
        <p:blipFill>
          <a:blip r:embed="rId8" cstate="print"/>
          <a:srcRect r="5171"/>
          <a:stretch>
            <a:fillRect/>
          </a:stretch>
        </p:blipFill>
        <p:spPr bwMode="auto">
          <a:xfrm>
            <a:off x="7143768" y="4500570"/>
            <a:ext cx="1571636" cy="2278846"/>
          </a:xfrm>
          <a:prstGeom prst="rect">
            <a:avLst/>
          </a:prstGeom>
          <a:noFill/>
        </p:spPr>
      </p:pic>
      <p:pic>
        <p:nvPicPr>
          <p:cNvPr id="4" name="Picture 5" descr="C:\Users\1\Pictures\2015-03-27\007 (2).jpg"/>
          <p:cNvPicPr>
            <a:picLocks noChangeAspect="1" noChangeArrowheads="1"/>
          </p:cNvPicPr>
          <p:nvPr/>
        </p:nvPicPr>
        <p:blipFill>
          <a:blip r:embed="rId9" cstate="print"/>
          <a:srcRect r="4347"/>
          <a:stretch>
            <a:fillRect/>
          </a:stretch>
        </p:blipFill>
        <p:spPr bwMode="auto">
          <a:xfrm>
            <a:off x="4643438" y="928670"/>
            <a:ext cx="1571636" cy="2259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5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Georgia" panose="02040502050405020303" pitchFamily="18" charset="0"/>
              </a:rPr>
              <a:t>В педагогической  деятельности   </a:t>
            </a:r>
            <a:endParaRPr lang="ru-RU" sz="3600" b="1" i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8829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 smtClean="0">
                <a:latin typeface="Georgia" panose="02040502050405020303" pitchFamily="18" charset="0"/>
              </a:rPr>
              <a:t>	Реализую модели:</a:t>
            </a:r>
          </a:p>
          <a:p>
            <a:r>
              <a:rPr lang="ru-RU" sz="2400" i="1" dirty="0" smtClean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развивающего </a:t>
            </a:r>
            <a:r>
              <a:rPr lang="ru-RU" sz="2400" dirty="0" smtClean="0">
                <a:latin typeface="Georgia" panose="02040502050405020303" pitchFamily="18" charset="0"/>
              </a:rPr>
              <a:t>обучения</a:t>
            </a:r>
          </a:p>
          <a:p>
            <a:r>
              <a:rPr lang="ru-RU" sz="2400" dirty="0">
                <a:latin typeface="Georgia" panose="02040502050405020303" pitchFamily="18" charset="0"/>
              </a:rPr>
              <a:t>л</a:t>
            </a:r>
            <a:r>
              <a:rPr lang="ru-RU" sz="2400" dirty="0" smtClean="0">
                <a:latin typeface="Georgia" panose="02040502050405020303" pitchFamily="18" charset="0"/>
              </a:rPr>
              <a:t>ичностно-ориентированного обучения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4316288" cy="5904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 smtClean="0">
                <a:latin typeface="Georgia" panose="02040502050405020303" pitchFamily="18" charset="0"/>
              </a:rPr>
              <a:t>Использую элементы педагогических технологий: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</a:t>
            </a:r>
            <a:r>
              <a:rPr lang="ru-RU" sz="2000" dirty="0" smtClean="0">
                <a:latin typeface="Georgia" panose="02040502050405020303" pitchFamily="18" charset="0"/>
              </a:rPr>
              <a:t>роблемного обучения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</a:t>
            </a:r>
            <a:r>
              <a:rPr lang="ru-RU" sz="2000" dirty="0" smtClean="0">
                <a:latin typeface="Georgia" panose="02040502050405020303" pitchFamily="18" charset="0"/>
              </a:rPr>
              <a:t>роектно-исследовательской деятельности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ИКТ-технологий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 уровневой дифференциации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индивидуализации обучения</a:t>
            </a:r>
          </a:p>
          <a:p>
            <a:r>
              <a:rPr lang="ru-RU" sz="2000" dirty="0" err="1" smtClean="0">
                <a:latin typeface="Georgia" panose="02040502050405020303" pitchFamily="18" charset="0"/>
              </a:rPr>
              <a:t>здоровьесбережения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3074" name="Picture 2" descr="D:\Выпускной1\IMG_5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071810"/>
            <a:ext cx="4270501" cy="320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content_1419167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10029"/>
            <a:ext cx="3456384" cy="276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Georgia" panose="02040502050405020303" pitchFamily="18" charset="0"/>
              </a:rPr>
              <a:t>Воспитательная работа</a:t>
            </a:r>
            <a:endParaRPr lang="ru-RU" sz="3200" b="1" i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92696"/>
            <a:ext cx="4210080" cy="6165304"/>
          </a:xfrm>
        </p:spPr>
        <p:txBody>
          <a:bodyPr>
            <a:normAutofit/>
          </a:bodyPr>
          <a:lstStyle/>
          <a:p>
            <a:pPr marL="176213" indent="0" algn="ctr">
              <a:buNone/>
            </a:pPr>
            <a:r>
              <a:rPr lang="ru-RU" sz="1800" i="1" dirty="0" smtClean="0">
                <a:latin typeface="Georgia" panose="02040502050405020303" pitchFamily="18" charset="0"/>
              </a:rPr>
              <a:t>Мне импонирует основная идея педагогики сотрудничества - идея гуманного отношения к ученику на основе сохранения его индивидуальной неповторимости. Воспитательная работа реализуется через совместную творческую, интеллектуальную, трудовую, внеклассную деятельность, режимные моменты.</a:t>
            </a:r>
            <a:endParaRPr lang="ru-RU" sz="1800" i="1" dirty="0">
              <a:latin typeface="Georgia" panose="02040502050405020303" pitchFamily="18" charset="0"/>
            </a:endParaRPr>
          </a:p>
        </p:txBody>
      </p:sp>
      <p:pic>
        <p:nvPicPr>
          <p:cNvPr id="12290" name="Picture 2" descr="H:\музей\1385443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86190"/>
            <a:ext cx="3618680" cy="2714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Выпускной1\_DSC2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0"/>
          <a:stretch>
            <a:fillRect/>
          </a:stretch>
        </p:blipFill>
        <p:spPr bwMode="auto">
          <a:xfrm>
            <a:off x="6072198" y="714356"/>
            <a:ext cx="2928958" cy="2093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Выпускной1\DSC_1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000372"/>
            <a:ext cx="3286148" cy="2182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:\Выпускной1\dsc_46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4643445"/>
            <a:ext cx="3119770" cy="2072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Выпускной1\DSC_63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r="5520" b="15327"/>
          <a:stretch>
            <a:fillRect/>
          </a:stretch>
        </p:blipFill>
        <p:spPr bwMode="auto">
          <a:xfrm>
            <a:off x="4071934" y="1500174"/>
            <a:ext cx="2857520" cy="1930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99712" cy="648072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latin typeface="Georgia" panose="02040502050405020303" pitchFamily="18" charset="0"/>
              </a:rPr>
              <a:t>Спортивно-оздоровительное направление воспитательной работы</a:t>
            </a:r>
            <a:endParaRPr lang="ru-RU" sz="3200" b="1" i="1" dirty="0"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78113"/>
            <a:ext cx="2927549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68985"/>
            <a:ext cx="2928000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16" y="2746406"/>
            <a:ext cx="2928000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:\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000636"/>
            <a:ext cx="3199038" cy="18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1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000108"/>
            <a:ext cx="31990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5000636"/>
            <a:ext cx="3199038" cy="18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928670"/>
            <a:ext cx="31990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627" y="2762697"/>
            <a:ext cx="2926334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Georgia" panose="02040502050405020303" pitchFamily="18" charset="0"/>
              </a:rPr>
              <a:t>Патриотическое воспитание</a:t>
            </a:r>
            <a:endParaRPr lang="ru-RU" sz="3600" b="1" i="1" dirty="0">
              <a:latin typeface="Georgia" panose="02040502050405020303" pitchFamily="18" charset="0"/>
            </a:endParaRPr>
          </a:p>
        </p:txBody>
      </p:sp>
      <p:pic>
        <p:nvPicPr>
          <p:cNvPr id="8194" name="Picture 2" descr="H:\музей\1427448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0643"/>
            <a:ext cx="384127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музей\14274489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6" y="3942416"/>
            <a:ext cx="384126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1419233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83961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музей\1419492877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9"/>
          <a:stretch/>
        </p:blipFill>
        <p:spPr bwMode="auto">
          <a:xfrm>
            <a:off x="4896027" y="3903137"/>
            <a:ext cx="393939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0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534</Words>
  <Application>Microsoft Office PowerPoint</Application>
  <PresentationFormat>Экран (4:3)</PresentationFormat>
  <Paragraphs>111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Georgia</vt:lpstr>
      <vt:lpstr>Тема Office</vt:lpstr>
      <vt:lpstr> Всероссийский профессиональный конкурс «Учитель года России - 2015»</vt:lpstr>
      <vt:lpstr>На конкурсе я представляю </vt:lpstr>
      <vt:lpstr>Баранцева Наталья Геннадьевна</vt:lpstr>
      <vt:lpstr>Педагогическое кредо:  Уважай, цени, оберегай, развивай и не навреди! Жизненный девиз:  Не важно сколько дней в твоей жизни,  важно сколько жизни в твоих днях.</vt:lpstr>
      <vt:lpstr>Мои награды и достижения </vt:lpstr>
      <vt:lpstr>В педагогической  деятельности   </vt:lpstr>
      <vt:lpstr>Воспитательная работа</vt:lpstr>
      <vt:lpstr>Спортивно-оздоровительное направление воспитательной работы</vt:lpstr>
      <vt:lpstr>Патриотическое воспитание</vt:lpstr>
      <vt:lpstr>Проектная деятельность</vt:lpstr>
      <vt:lpstr>Работа с одаренными детьми</vt:lpstr>
      <vt:lpstr>Внеурочная  деятельность</vt:lpstr>
      <vt:lpstr> Работа с родителями –  это направление педагогической деятельности считаю одним из важнейших.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этап  Всероссийского профессионального конкурса «Учитель года России 2015»</dc:title>
  <dc:creator>Наталья</dc:creator>
  <cp:lastModifiedBy>Евгений Кривко</cp:lastModifiedBy>
  <cp:revision>57</cp:revision>
  <dcterms:created xsi:type="dcterms:W3CDTF">2015-04-18T09:02:48Z</dcterms:created>
  <dcterms:modified xsi:type="dcterms:W3CDTF">2016-01-14T07:03:17Z</dcterms:modified>
</cp:coreProperties>
</file>