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5" r:id="rId3"/>
    <p:sldId id="268" r:id="rId4"/>
    <p:sldId id="266" r:id="rId5"/>
    <p:sldId id="267" r:id="rId6"/>
    <p:sldId id="257" r:id="rId7"/>
    <p:sldId id="258" r:id="rId8"/>
    <p:sldId id="259" r:id="rId9"/>
    <p:sldId id="260" r:id="rId10"/>
    <p:sldId id="287" r:id="rId11"/>
    <p:sldId id="288" r:id="rId12"/>
    <p:sldId id="261" r:id="rId13"/>
    <p:sldId id="286" r:id="rId14"/>
    <p:sldId id="262" r:id="rId15"/>
    <p:sldId id="263" r:id="rId16"/>
    <p:sldId id="278" r:id="rId17"/>
    <p:sldId id="279" r:id="rId18"/>
    <p:sldId id="280" r:id="rId19"/>
    <p:sldId id="281" r:id="rId20"/>
    <p:sldId id="282" r:id="rId21"/>
    <p:sldId id="264" r:id="rId22"/>
    <p:sldId id="283" r:id="rId23"/>
    <p:sldId id="269" r:id="rId24"/>
    <p:sldId id="270" r:id="rId25"/>
    <p:sldId id="271" r:id="rId26"/>
    <p:sldId id="272" r:id="rId27"/>
    <p:sldId id="274" r:id="rId28"/>
    <p:sldId id="275" r:id="rId29"/>
    <p:sldId id="273" r:id="rId30"/>
    <p:sldId id="291" r:id="rId31"/>
    <p:sldId id="292" r:id="rId32"/>
    <p:sldId id="293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86" autoAdjust="0"/>
    <p:restoredTop sz="94660"/>
  </p:normalViewPr>
  <p:slideViewPr>
    <p:cSldViewPr>
      <p:cViewPr varScale="1">
        <p:scale>
          <a:sx n="86" d="100"/>
          <a:sy n="86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000" dirty="0"/>
              <a:t>Изменение</a:t>
            </a:r>
            <a:r>
              <a:rPr lang="ru-RU" sz="1000" baseline="0" dirty="0"/>
              <a:t> напряжения, выдаваемого "вкусной" батарейкой состоящей из различных овощей и фруктов, соединенных последовательно </a:t>
            </a:r>
            <a:endParaRPr lang="ru-RU" sz="1000" dirty="0"/>
          </a:p>
        </c:rich>
      </c:tx>
      <c:layout>
        <c:manualLayout>
          <c:xMode val="edge"/>
          <c:yMode val="edge"/>
          <c:x val="0.15768331122442791"/>
          <c:y val="3.0143476790344691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Лайм + лимон</c:v>
          </c:tx>
          <c:val>
            <c:numLit>
              <c:formatCode>General</c:formatCode>
              <c:ptCount val="1"/>
              <c:pt idx="0">
                <c:v>1.3</c:v>
              </c:pt>
            </c:numLit>
          </c:val>
        </c:ser>
        <c:ser>
          <c:idx val="1"/>
          <c:order val="1"/>
          <c:tx>
            <c:v>Лайм + лимон + картофель</c:v>
          </c:tx>
          <c:val>
            <c:numLit>
              <c:formatCode>General</c:formatCode>
              <c:ptCount val="1"/>
              <c:pt idx="0">
                <c:v>2.34</c:v>
              </c:pt>
            </c:numLit>
          </c:val>
        </c:ser>
        <c:ser>
          <c:idx val="2"/>
          <c:order val="2"/>
          <c:tx>
            <c:v>Лайм + лимон + картофель + лук</c:v>
          </c:tx>
          <c:val>
            <c:numLit>
              <c:formatCode>General</c:formatCode>
              <c:ptCount val="1"/>
              <c:pt idx="0">
                <c:v>3.17</c:v>
              </c:pt>
            </c:numLit>
          </c:val>
        </c:ser>
        <c:ser>
          <c:idx val="3"/>
          <c:order val="3"/>
          <c:tx>
            <c:v>Лайм + лимон + картофель + лук + яблоко</c:v>
          </c:tx>
          <c:val>
            <c:numLit>
              <c:formatCode>General</c:formatCode>
              <c:ptCount val="1"/>
              <c:pt idx="0">
                <c:v>4.2</c:v>
              </c:pt>
            </c:numLit>
          </c:val>
        </c:ser>
        <c:ser>
          <c:idx val="4"/>
          <c:order val="4"/>
          <c:tx>
            <c:v>Лайм + лимон + картофель + лук + яблоко + помидор</c:v>
          </c:tx>
          <c:val>
            <c:numLit>
              <c:formatCode>General</c:formatCode>
              <c:ptCount val="1"/>
              <c:pt idx="0">
                <c:v>5</c:v>
              </c:pt>
            </c:numLit>
          </c:val>
        </c:ser>
        <c:shape val="box"/>
        <c:axId val="96540928"/>
        <c:axId val="96555392"/>
        <c:axId val="0"/>
      </c:bar3DChart>
      <c:catAx>
        <c:axId val="9654092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400"/>
                  <a:t>Состав</a:t>
                </a:r>
                <a:r>
                  <a:rPr lang="ru-RU" sz="1400" baseline="0"/>
                  <a:t> батарейки</a:t>
                </a:r>
                <a:endParaRPr lang="ru-RU" sz="1400"/>
              </a:p>
            </c:rich>
          </c:tx>
          <c:layout/>
        </c:title>
        <c:majorTickMark val="none"/>
        <c:tickLblPos val="none"/>
        <c:crossAx val="96555392"/>
        <c:crosses val="autoZero"/>
        <c:auto val="1"/>
        <c:lblAlgn val="ctr"/>
        <c:lblOffset val="100"/>
      </c:catAx>
      <c:valAx>
        <c:axId val="9655539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600"/>
                  <a:t>U</a:t>
                </a:r>
                <a:r>
                  <a:rPr lang="ru-RU" sz="1600"/>
                  <a:t>,</a:t>
                </a:r>
                <a:r>
                  <a:rPr lang="ru-RU" sz="1600" baseline="0"/>
                  <a:t> В</a:t>
                </a:r>
                <a:endParaRPr lang="ru-RU" sz="1600"/>
              </a:p>
            </c:rich>
          </c:tx>
          <c:layout>
            <c:manualLayout>
              <c:xMode val="edge"/>
              <c:yMode val="edge"/>
              <c:x val="6.8574580719782896E-2"/>
              <c:y val="0.1927335885232470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65409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000" dirty="0"/>
              <a:t>Изменение</a:t>
            </a:r>
            <a:r>
              <a:rPr lang="ru-RU" sz="1000" baseline="0" dirty="0"/>
              <a:t> силы тока, выдаваемой "вкусной" батарейкой, состоящей из различных овощей и фруктов, соединенных последовательно</a:t>
            </a:r>
            <a:endParaRPr lang="ru-RU" sz="1000" dirty="0"/>
          </a:p>
        </c:rich>
      </c:tx>
      <c:layout>
        <c:manualLayout>
          <c:xMode val="edge"/>
          <c:yMode val="edge"/>
          <c:x val="0.17743904379964423"/>
          <c:y val="1.1674458971415781E-3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Лайм + лимон</c:v>
          </c:tx>
          <c:val>
            <c:numLit>
              <c:formatCode>General</c:formatCode>
              <c:ptCount val="1"/>
              <c:pt idx="0">
                <c:v>0.5</c:v>
              </c:pt>
            </c:numLit>
          </c:val>
        </c:ser>
        <c:ser>
          <c:idx val="1"/>
          <c:order val="1"/>
          <c:tx>
            <c:v>Лайм + лимон + картофель</c:v>
          </c:tx>
          <c:val>
            <c:numLit>
              <c:formatCode>General</c:formatCode>
              <c:ptCount val="1"/>
              <c:pt idx="0">
                <c:v>0.30000000000000032</c:v>
              </c:pt>
            </c:numLit>
          </c:val>
        </c:ser>
        <c:ser>
          <c:idx val="2"/>
          <c:order val="2"/>
          <c:tx>
            <c:v>Лайм + лимон + картофель + лук</c:v>
          </c:tx>
          <c:val>
            <c:numLit>
              <c:formatCode>General</c:formatCode>
              <c:ptCount val="1"/>
              <c:pt idx="0">
                <c:v>0.1</c:v>
              </c:pt>
            </c:numLit>
          </c:val>
        </c:ser>
        <c:ser>
          <c:idx val="3"/>
          <c:order val="3"/>
          <c:tx>
            <c:v>Лайм + лимон + картофель + лук + яблоко</c:v>
          </c:tx>
          <c:val>
            <c:numLit>
              <c:formatCode>General</c:formatCode>
              <c:ptCount val="1"/>
              <c:pt idx="0">
                <c:v>0.1</c:v>
              </c:pt>
            </c:numLit>
          </c:val>
        </c:ser>
        <c:ser>
          <c:idx val="4"/>
          <c:order val="4"/>
          <c:tx>
            <c:v>Лайм + лимон + картофель + лук + яблоко + помидор</c:v>
          </c:tx>
          <c:val>
            <c:numLit>
              <c:formatCode>General</c:formatCode>
              <c:ptCount val="1"/>
              <c:pt idx="0">
                <c:v>0.1</c:v>
              </c:pt>
            </c:numLit>
          </c:val>
        </c:ser>
        <c:shape val="box"/>
        <c:axId val="96582272"/>
        <c:axId val="96596736"/>
        <c:axId val="0"/>
      </c:bar3DChart>
      <c:catAx>
        <c:axId val="9658227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 b="1" dirty="0"/>
                  <a:t>Состав</a:t>
                </a:r>
                <a:r>
                  <a:rPr lang="ru-RU" sz="1200" b="1" baseline="0" dirty="0"/>
                  <a:t> батарейки</a:t>
                </a:r>
                <a:endParaRPr lang="ru-RU" sz="1200" b="1" dirty="0"/>
              </a:p>
            </c:rich>
          </c:tx>
          <c:layout/>
        </c:title>
        <c:majorTickMark val="none"/>
        <c:tickLblPos val="none"/>
        <c:crossAx val="96596736"/>
        <c:crosses val="autoZero"/>
        <c:auto val="1"/>
        <c:lblAlgn val="ctr"/>
        <c:lblOffset val="100"/>
      </c:catAx>
      <c:valAx>
        <c:axId val="9659673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600" dirty="0"/>
                  <a:t>I</a:t>
                </a:r>
                <a:r>
                  <a:rPr lang="ru-RU" sz="1600" dirty="0"/>
                  <a:t>,</a:t>
                </a:r>
                <a:r>
                  <a:rPr lang="ru-RU" sz="1600" baseline="0" dirty="0"/>
                  <a:t> мА</a:t>
                </a:r>
                <a:endParaRPr lang="ru-RU" sz="1600" dirty="0"/>
              </a:p>
            </c:rich>
          </c:tx>
          <c:layout>
            <c:manualLayout>
              <c:xMode val="edge"/>
              <c:yMode val="edge"/>
              <c:x val="2.8871668391827081E-2"/>
              <c:y val="0.24058373938414984"/>
            </c:manualLayout>
          </c:layout>
        </c:title>
        <c:numFmt formatCode="General" sourceLinked="1"/>
        <c:tickLblPos val="nextTo"/>
        <c:crossAx val="96582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936090956541682"/>
          <c:y val="0.50408337025027217"/>
          <c:w val="0.34063909043458279"/>
          <c:h val="0.49591662974972894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4A12D-851A-404A-A251-1910AC384A88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E5CE6-95B9-4E70-8C4B-D7954E45B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2543-09A4-4D66-A0C3-1B3073F87EC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2543-09A4-4D66-A0C3-1B3073F87EC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19A22-A2C7-4C64-94C8-B0C58A6175F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Организация научно-исследовательской деятельности обучающихся</a:t>
            </a:r>
            <a:br>
              <a:rPr lang="ru-RU" dirty="0" smtClean="0"/>
            </a:br>
            <a:r>
              <a:rPr lang="ru-RU" dirty="0" smtClean="0"/>
              <a:t> МОУ СОШ №21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0"/>
            <a:ext cx="1500166" cy="139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7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Квест</a:t>
            </a:r>
            <a:r>
              <a:rPr lang="ru-RU" dirty="0" smtClean="0"/>
              <a:t> (Хождение по </a:t>
            </a:r>
            <a:r>
              <a:rPr lang="ru-RU" dirty="0" err="1" smtClean="0"/>
              <a:t>заволжью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602175" cy="306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45005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429256" y="1857364"/>
            <a:ext cx="3531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Команда МОУ СОШ № 21 заняла 2 место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26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Первый всероссийский  молодежный слет</a:t>
            </a:r>
            <a:br>
              <a:rPr lang="ru-RU" sz="2800" dirty="0" smtClean="0"/>
            </a:br>
            <a:r>
              <a:rPr lang="ru-RU" sz="2800" dirty="0" smtClean="0"/>
              <a:t>русское географическое общество 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357298"/>
            <a:ext cx="2032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149725"/>
            <a:ext cx="2032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428736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F:\отчет МО за 2013-20ё4\отчет Мо естеств. науч. цикла 2013-2014\РГО - сайт\IMG_50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0504"/>
            <a:ext cx="3251200" cy="2438400"/>
          </a:xfrm>
          <a:prstGeom prst="rect">
            <a:avLst/>
          </a:prstGeom>
          <a:noFill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736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 descr="F:\отчет МО за 2013-20ё4\отчет Мо естеств. науч. цикла 2013-2014\РГО - сайт\IMG_49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92800" y="4071942"/>
            <a:ext cx="3251200" cy="2438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73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Ii</a:t>
            </a:r>
            <a:r>
              <a:rPr lang="ru-RU" dirty="0" smtClean="0"/>
              <a:t> региональная олимпиада школьников по химии «Химоня-2014»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428736"/>
            <a:ext cx="2175578" cy="301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736"/>
            <a:ext cx="2227507" cy="308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C:\Users\школа\Desktop\отчет Мо естеств. науч. цикла 2013-2014\грамота Смирн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14620"/>
            <a:ext cx="2211385" cy="3063759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071810"/>
            <a:ext cx="2124381" cy="294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143736" y="4786322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Иванов Григорий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3 место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500298" y="4572008"/>
            <a:ext cx="21431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Скибин Дмитрий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.- 2 место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14282" y="1928802"/>
            <a:ext cx="22859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Шухина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Ксения       10 кл.-1 место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714876" y="1857364"/>
            <a:ext cx="22145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Смирнов Данила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- 3 место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500298" y="6215082"/>
            <a:ext cx="4714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Подготовила ребят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Мовиляну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В.Н.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643966" cy="200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Иванов Григорий ( 10а класс)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   первое место во Всероссийской  олимпиаде по физике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  ( муниципальный уровень)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 призер олимпиады школьников  « Наследник левши»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1800" dirty="0" smtClean="0"/>
              <a:t>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5" name="Picture 3" descr="C:\Users\школа\Desktop\Документы сканера\диплом иванов г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012204"/>
            <a:ext cx="3229533" cy="2331319"/>
          </a:xfrm>
          <a:prstGeom prst="rect">
            <a:avLst/>
          </a:prstGeom>
          <a:noFill/>
        </p:spPr>
      </p:pic>
      <p:pic>
        <p:nvPicPr>
          <p:cNvPr id="33796" name="Picture 4" descr="C:\Users\школа\Desktop\Документы сканера\диплом иванов гр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2640012" cy="3657600"/>
          </a:xfrm>
          <a:prstGeom prst="rect">
            <a:avLst/>
          </a:prstGeom>
          <a:noFill/>
        </p:spPr>
      </p:pic>
      <p:pic>
        <p:nvPicPr>
          <p:cNvPr id="33797" name="Picture 5" descr="C:\Users\школа\Desktop\Документы сканера\диплом иванов гр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3987" y="2143116"/>
            <a:ext cx="2640013" cy="3657600"/>
          </a:xfrm>
          <a:prstGeom prst="rect">
            <a:avLst/>
          </a:prstGeom>
          <a:noFill/>
        </p:spPr>
      </p:pic>
    </p:spTree>
  </p:cSld>
  <p:clrMapOvr>
    <a:masterClrMapping/>
  </p:clrMapOvr>
  <p:transition advTm="295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29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5 апреля 2014г.  учащиеся приняли участие в 17 городской       научно-практической конференции   «Шаг в будущее» секция «физика» </a:t>
            </a:r>
            <a:endParaRPr lang="ru-RU" sz="2000" b="1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71612"/>
            <a:ext cx="3282510" cy="45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85720" y="1142984"/>
            <a:ext cx="52864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Кириллова Марина 10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под руководством Соловьевой  М.О. выполнила работу «Исследование реакции человека»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928934"/>
            <a:ext cx="4692661" cy="351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45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Ткаченко Никита 6 класс под руководством </a:t>
            </a:r>
            <a:r>
              <a:rPr lang="ru-RU" sz="2000" dirty="0" err="1" smtClean="0"/>
              <a:t>Бушмариной</a:t>
            </a:r>
            <a:r>
              <a:rPr lang="ru-RU" sz="2000" dirty="0" smtClean="0"/>
              <a:t> А.А.  Написал исследовательскую работу</a:t>
            </a:r>
            <a:br>
              <a:rPr lang="ru-RU" sz="2000" dirty="0" smtClean="0"/>
            </a:br>
            <a:r>
              <a:rPr lang="ru-RU" sz="2000" dirty="0" smtClean="0"/>
              <a:t> «Вкусные батарейки»</a:t>
            </a:r>
            <a:endParaRPr lang="ru-RU" sz="20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92090"/>
            <a:ext cx="3429024" cy="259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78" y="1428736"/>
            <a:ext cx="3303598" cy="247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43380"/>
            <a:ext cx="3571900" cy="253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4067" y="4143380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53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4963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dirty="0" smtClean="0">
                <a:solidFill>
                  <a:schemeClr val="accent1"/>
                </a:solidFill>
              </a:rPr>
              <a:t>Исследовательская работа по физике : «Вкусные батарейки».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50825" y="2565400"/>
            <a:ext cx="383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0"/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4427538" y="2492375"/>
            <a:ext cx="45370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0" dirty="0"/>
              <a:t> </a:t>
            </a:r>
            <a:r>
              <a:rPr lang="ru-RU" sz="2400" b="0" dirty="0" smtClean="0"/>
              <a:t>Выполнил: </a:t>
            </a:r>
            <a:r>
              <a:rPr lang="ru-RU" sz="2400" b="0" smtClean="0"/>
              <a:t>ученик </a:t>
            </a:r>
            <a:r>
              <a:rPr lang="ru-RU" sz="2400" smtClean="0"/>
              <a:t>6 «В</a:t>
            </a:r>
            <a:r>
              <a:rPr lang="ru-RU" sz="2400" b="0" smtClean="0"/>
              <a:t>»   </a:t>
            </a:r>
            <a:r>
              <a:rPr lang="ru-RU" sz="2400" b="0" dirty="0"/>
              <a:t>класса</a:t>
            </a:r>
          </a:p>
          <a:p>
            <a:pPr>
              <a:spcBef>
                <a:spcPct val="50000"/>
              </a:spcBef>
            </a:pPr>
            <a:r>
              <a:rPr lang="ru-RU" sz="2400" b="0" dirty="0"/>
              <a:t>   МОУ «СОШ </a:t>
            </a:r>
            <a:r>
              <a:rPr lang="ru-RU" sz="2400" b="0" dirty="0" smtClean="0"/>
              <a:t>№ 21» </a:t>
            </a:r>
            <a:r>
              <a:rPr lang="ru-RU" sz="2400" b="0" dirty="0"/>
              <a:t>г. </a:t>
            </a:r>
            <a:r>
              <a:rPr lang="ru-RU" sz="2400" dirty="0" smtClean="0"/>
              <a:t>Твери</a:t>
            </a:r>
            <a:endParaRPr lang="ru-RU" sz="2400" b="0" dirty="0"/>
          </a:p>
          <a:p>
            <a:pPr>
              <a:spcBef>
                <a:spcPct val="50000"/>
              </a:spcBef>
            </a:pPr>
            <a:r>
              <a:rPr lang="ru-RU" sz="2400" b="0" dirty="0"/>
              <a:t>      </a:t>
            </a:r>
            <a:r>
              <a:rPr lang="ru-RU" sz="2400" b="0" dirty="0" smtClean="0"/>
              <a:t>Ткаченко Никита</a:t>
            </a:r>
            <a:r>
              <a:rPr lang="ru-RU" b="0" dirty="0" smtClean="0"/>
              <a:t>.</a:t>
            </a:r>
            <a:r>
              <a:rPr lang="ru-RU" sz="2400" b="0" dirty="0" smtClean="0"/>
              <a:t> </a:t>
            </a:r>
            <a:endParaRPr lang="ru-RU" sz="2400" b="0" dirty="0"/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4284663" y="4868863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dirty="0" smtClean="0"/>
              <a:t>Руководитель:</a:t>
            </a:r>
            <a:endParaRPr lang="ru-RU" b="0" dirty="0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6156325" y="4868863"/>
            <a:ext cx="2376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dirty="0"/>
              <a:t>Учитель физики </a:t>
            </a:r>
            <a:r>
              <a:rPr lang="ru-RU" dirty="0" err="1" smtClean="0"/>
              <a:t>Бушмарина</a:t>
            </a:r>
            <a:r>
              <a:rPr lang="ru-RU" dirty="0" smtClean="0"/>
              <a:t> А. А.</a:t>
            </a:r>
            <a:endParaRPr lang="ru-RU" b="0" dirty="0"/>
          </a:p>
        </p:txBody>
      </p:sp>
      <p:pic>
        <p:nvPicPr>
          <p:cNvPr id="1026" name="Picture 2" descr="F:\к  проекту вкусные батарейки\101MSDCF\DSC01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71" y="1857364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  <p:transition advTm="329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67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Создание овощных и фруктовых источников тока                             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800" dirty="0"/>
          </a:p>
        </p:txBody>
      </p:sp>
      <p:pic>
        <p:nvPicPr>
          <p:cNvPr id="1027" name="Picture 3" descr="C:\Users\влад\Desktop\DSC01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3390900" cy="2540000"/>
          </a:xfrm>
          <a:prstGeom prst="rect">
            <a:avLst/>
          </a:prstGeom>
          <a:noFill/>
        </p:spPr>
      </p:pic>
      <p:pic>
        <p:nvPicPr>
          <p:cNvPr id="1026" name="Picture 2" descr="C:\Users\влад\Desktop\DSC01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71942"/>
            <a:ext cx="3390900" cy="2540000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929066"/>
            <a:ext cx="39648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142984"/>
            <a:ext cx="4066335" cy="278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545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Создание </a:t>
            </a:r>
            <a:r>
              <a:rPr lang="ru-RU" sz="2000" dirty="0" err="1" smtClean="0">
                <a:solidFill>
                  <a:schemeClr val="accent1"/>
                </a:solidFill>
              </a:rPr>
              <a:t>фруктово</a:t>
            </a:r>
            <a:r>
              <a:rPr lang="ru-RU" sz="2000" dirty="0" smtClean="0">
                <a:solidFill>
                  <a:schemeClr val="accent1"/>
                </a:solidFill>
              </a:rPr>
              <a:t>–овощной батарейки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40894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714876" y="1000108"/>
          <a:ext cx="428625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85720" y="3500438"/>
          <a:ext cx="4250593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86380" y="5000636"/>
            <a:ext cx="3857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вывод: </a:t>
            </a:r>
            <a:r>
              <a:rPr lang="ru-RU" dirty="0" smtClean="0"/>
              <a:t>что с увеличением числа  элементов входящих  в батарею, напряжение на ее зажимах растет, а  ток уменьшается.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699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Создание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1"/>
                </a:solidFill>
              </a:rPr>
              <a:t>картофельной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1"/>
                </a:solidFill>
              </a:rPr>
              <a:t>батарейки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86314" y="4143356"/>
            <a:ext cx="4357686" cy="250035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r>
              <a:rPr lang="ru-RU" sz="1800" b="1" dirty="0" smtClean="0"/>
              <a:t>вывод:</a:t>
            </a:r>
            <a:r>
              <a:rPr lang="ru-RU" sz="1800" dirty="0" smtClean="0"/>
              <a:t> батарея, собранная из вареного картофеля имеет преимущество перед батареей, собранной из  фруктов. Мощность этой батарейки почти в 4 раза больше фруктовой. </a:t>
            </a:r>
            <a:endParaRPr lang="ru-RU" sz="1800" dirty="0"/>
          </a:p>
        </p:txBody>
      </p:sp>
      <p:pic>
        <p:nvPicPr>
          <p:cNvPr id="4098" name="Picture 2" descr="C:\Users\школа\Desktop\к  проекту вкусные батарейки\101MSDCF\DSC017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928670"/>
            <a:ext cx="3390900" cy="254000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857232"/>
            <a:ext cx="47148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19500"/>
            <a:ext cx="439578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678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2000" dirty="0" smtClean="0"/>
          </a:p>
        </p:txBody>
      </p:sp>
      <p:pic>
        <p:nvPicPr>
          <p:cNvPr id="1028" name="Picture 2" descr="C:\Users\EAF7~1\AppData\Local\Temp\Rar$DIa0.669\Конкурс рефератов(Решетова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" y="285750"/>
            <a:ext cx="3786188" cy="5048250"/>
          </a:xfrm>
          <a:noFill/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786313" y="285750"/>
          <a:ext cx="3643312" cy="5153025"/>
        </p:xfrm>
        <a:graphic>
          <a:graphicData uri="http://schemas.openxmlformats.org/presentationml/2006/ole">
            <p:oleObj spid="_x0000_s1026" name="Acrobat Document" r:id="rId4" imgW="8880120" imgH="12561120" progId="AcroExch.Document.7">
              <p:embed/>
            </p:oleObj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4786313" y="5500688"/>
            <a:ext cx="3857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18 мая 2013 г на первой региональной олимпиаде по химии «Химоня 2013» Лушникова Юля 10а заняла 2 место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357188" y="5429250"/>
            <a:ext cx="4286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На городском конкурсе рефератов секция «химия» учащаяся 11б класс Решетова Алена с работай  «Смертельный друг-ртуть» заняла 2 место</a:t>
            </a:r>
          </a:p>
        </p:txBody>
      </p:sp>
    </p:spTree>
  </p:cSld>
  <p:clrMapOvr>
    <a:masterClrMapping/>
  </p:clrMapOvr>
  <p:transition advTm="337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мощности этой батарейки хватило на то, чтобы  заставить светиться только светодиодную лампочку,  для обычной лампочки накаливания слишком мала сила тока. 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25510"/>
            <a:ext cx="3571900" cy="498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32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420128" cy="7953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1 место в 17 городской НАУЧНО-ПРАКТИЧЕСКОЙ конференции школьников « Шаг в будущее»                    ( секция  физика)   </a:t>
            </a:r>
            <a:endParaRPr lang="ru-RU" sz="2400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143380"/>
            <a:ext cx="304802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857364"/>
            <a:ext cx="3104080" cy="430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43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Первое место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во всероссийском дистанционном конкурсе «Школьный проект» в номинации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«Проект исследовательской направленности»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2770" name="Picture 2" descr="C:\Users\школа\Desktop\Документы сканера\диплом ткаченк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736"/>
            <a:ext cx="2595289" cy="3597268"/>
          </a:xfrm>
          <a:prstGeom prst="rect">
            <a:avLst/>
          </a:prstGeom>
          <a:noFill/>
        </p:spPr>
      </p:pic>
      <p:pic>
        <p:nvPicPr>
          <p:cNvPr id="32772" name="Picture 4" descr="C:\Users\школа\Desktop\документы 2013-2014\к  проекту вкусные батарейки\101MSDCF\DSC017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3308982" cy="3000372"/>
          </a:xfrm>
          <a:prstGeom prst="rect">
            <a:avLst/>
          </a:prstGeom>
          <a:noFill/>
        </p:spPr>
      </p:pic>
      <p:pic>
        <p:nvPicPr>
          <p:cNvPr id="32774" name="Picture 6" descr="C:\Users\школа\Desktop\документы 2013-2014\к  проекту вкусные батарейки\101MSDCF\DSC017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6247" y="4429132"/>
            <a:ext cx="3143239" cy="2428869"/>
          </a:xfrm>
          <a:prstGeom prst="rect">
            <a:avLst/>
          </a:prstGeom>
          <a:noFill/>
        </p:spPr>
      </p:pic>
    </p:spTree>
  </p:cSld>
  <p:clrMapOvr>
    <a:masterClrMapping/>
  </p:clrMapOvr>
  <p:transition advTm="371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Научная деятельность в школе</a:t>
            </a:r>
            <a:endParaRPr lang="ru-RU" sz="2000" dirty="0"/>
          </a:p>
        </p:txBody>
      </p:sp>
      <p:pic>
        <p:nvPicPr>
          <p:cNvPr id="26626" name="Picture 2" descr="C:\Users\школа\Desktop\научное общество\DSC02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3000"/>
            <a:ext cx="7620000" cy="5715000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0"/>
            <a:ext cx="1285852" cy="119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76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После уроков – основные результаты!</a:t>
            </a:r>
            <a:endParaRPr lang="ru-RU" sz="2400" b="1" dirty="0"/>
          </a:p>
        </p:txBody>
      </p:sp>
      <p:pic>
        <p:nvPicPr>
          <p:cNvPr id="26626" name="Picture 2" descr="C:\Users\школа\Desktop\научное общество\DSC02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3000"/>
            <a:ext cx="7620000" cy="5715000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3703" y="0"/>
            <a:ext cx="1310297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31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Научный эксперимент</a:t>
            </a:r>
            <a:endParaRPr lang="ru-RU" sz="2000" dirty="0"/>
          </a:p>
        </p:txBody>
      </p:sp>
      <p:pic>
        <p:nvPicPr>
          <p:cNvPr id="27650" name="Picture 2" descr="C:\Users\школа\Desktop\научное общество\DSC02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3000"/>
            <a:ext cx="7620000" cy="5715000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0"/>
            <a:ext cx="1285852" cy="119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95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Сложное решение задачи</a:t>
            </a:r>
            <a:endParaRPr lang="ru-RU" sz="2400" b="1" dirty="0"/>
          </a:p>
        </p:txBody>
      </p:sp>
      <p:pic>
        <p:nvPicPr>
          <p:cNvPr id="28674" name="Picture 2" descr="C:\Users\школа\Desktop\научное общество\DSC026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350001" cy="4762500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0"/>
            <a:ext cx="1500166" cy="139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71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Главное - теория</a:t>
            </a:r>
            <a:endParaRPr lang="ru-RU" sz="2000" b="1" dirty="0"/>
          </a:p>
        </p:txBody>
      </p:sp>
      <p:pic>
        <p:nvPicPr>
          <p:cNvPr id="30722" name="Picture 2" descr="C:\Users\школа\Desktop\научное общество\DSC02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6350000" cy="4762500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0"/>
            <a:ext cx="1428728" cy="13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20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Все получается!</a:t>
            </a:r>
            <a:endParaRPr lang="ru-RU" sz="2000" b="1" dirty="0"/>
          </a:p>
        </p:txBody>
      </p:sp>
      <p:pic>
        <p:nvPicPr>
          <p:cNvPr id="31746" name="Picture 2" descr="C:\Users\школа\Desktop\научное общество\DSC02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350001" cy="4762500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0"/>
            <a:ext cx="1428728" cy="13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87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Физика – наше будущее!</a:t>
            </a:r>
            <a:endParaRPr lang="ru-RU" sz="2000" b="1" dirty="0"/>
          </a:p>
        </p:txBody>
      </p:sp>
      <p:pic>
        <p:nvPicPr>
          <p:cNvPr id="29698" name="Picture 2" descr="C:\Users\школа\Desktop\научное общество\DSC026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620001" cy="5715000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0"/>
            <a:ext cx="1428728" cy="13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2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Занятия в школе юного химика при химико-технологическом  факультете  ТвГУ</a:t>
            </a:r>
            <a:endParaRPr lang="ru-RU" sz="2800" smtClean="0"/>
          </a:p>
        </p:txBody>
      </p:sp>
      <p:pic>
        <p:nvPicPr>
          <p:cNvPr id="23555" name="Picture 2" descr="D:\Мама-фото\105NIKON\DSCN10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498" t="1997" r="5630"/>
          <a:stretch>
            <a:fillRect/>
          </a:stretch>
        </p:blipFill>
        <p:spPr>
          <a:xfrm>
            <a:off x="395288" y="2360613"/>
            <a:ext cx="4064000" cy="3217862"/>
          </a:xfrm>
        </p:spPr>
      </p:pic>
      <p:pic>
        <p:nvPicPr>
          <p:cNvPr id="23556" name="Picture 3" descr="D:\Мама-фото\105NIKON\DSCN10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3873"/>
          <a:stretch>
            <a:fillRect/>
          </a:stretch>
        </p:blipFill>
        <p:spPr>
          <a:xfrm>
            <a:off x="4760913" y="1557338"/>
            <a:ext cx="3765550" cy="4824412"/>
          </a:xfrm>
        </p:spPr>
      </p:pic>
    </p:spTree>
  </p:cSld>
  <p:clrMapOvr>
    <a:masterClrMapping/>
  </p:clrMapOvr>
  <p:transition advTm="3032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654350"/>
          </a:xfrm>
        </p:spPr>
        <p:txBody>
          <a:bodyPr>
            <a:normAutofit/>
          </a:bodyPr>
          <a:lstStyle/>
          <a:p>
            <a:pPr algn="ctr"/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класс исследует  «Влияние пепси-колы на желудок  человека»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248685" cy="338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43493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18" y="214290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 класс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«Наблюдение роста кристаллов»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489921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143224"/>
            <a:ext cx="539241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 класс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«Создание действующей модели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двигателя Стерлинга»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6599085" cy="494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928934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75" y="0"/>
            <a:ext cx="1952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err="1" smtClean="0"/>
              <a:t>Крикунова</a:t>
            </a:r>
            <a:r>
              <a:rPr lang="ru-RU" sz="2400" dirty="0" smtClean="0"/>
              <a:t> Ольга 9б класс выступала с работой «Исследование влияния различных звуков на человека (шум как экологический фактор)</a:t>
            </a:r>
          </a:p>
        </p:txBody>
      </p:sp>
      <p:pic>
        <p:nvPicPr>
          <p:cNvPr id="20483" name="Picture 2" descr="C:\Users\влад\Desktop\фото 2012-2013\101MSDCF\DSC013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9213" y="1557338"/>
            <a:ext cx="6432550" cy="4824412"/>
          </a:xfrm>
          <a:noFill/>
        </p:spPr>
      </p:pic>
    </p:spTree>
  </p:cSld>
  <p:clrMapOvr>
    <a:masterClrMapping/>
  </p:clrMapOvr>
  <p:transition advTm="361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95288" y="214313"/>
            <a:ext cx="8280400" cy="11366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smtClean="0"/>
              <a:t>Гагарин Максим 10б класс выступал с работой «Исследование механического движения на примере пути от дома до школы»</a:t>
            </a:r>
          </a:p>
        </p:txBody>
      </p:sp>
      <p:pic>
        <p:nvPicPr>
          <p:cNvPr id="21507" name="Picture 2" descr="C:\Users\влад\Desktop\фото 2012-2013\101MSDCF\DSC01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9213" y="1557338"/>
            <a:ext cx="6432550" cy="4824412"/>
          </a:xfrm>
          <a:noFill/>
        </p:spPr>
      </p:pic>
    </p:spTree>
  </p:cSld>
  <p:clrMapOvr>
    <a:masterClrMapping/>
  </p:clrMapOvr>
  <p:transition advTm="368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714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Небесный мир (5 класс)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8586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095512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07194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286256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1"/>
            <a:ext cx="1357290" cy="125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20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Эксперименты всегда интересны!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92867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1475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714884"/>
            <a:ext cx="1714502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1428736"/>
            <a:ext cx="1695201" cy="30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8033" y="3786190"/>
            <a:ext cx="3355967" cy="24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71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66163"/>
            <a:ext cx="1928826" cy="341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4"/>
            <a:ext cx="1682709" cy="297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714356"/>
            <a:ext cx="1978648" cy="350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85728"/>
            <a:ext cx="3071844" cy="307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500438"/>
            <a:ext cx="1735573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93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«Российский азимут </a:t>
            </a:r>
            <a:r>
              <a:rPr lang="ru-RU" sz="2400" smtClean="0"/>
              <a:t>2014» Соревнования </a:t>
            </a:r>
            <a:r>
              <a:rPr lang="ru-RU" sz="2400" dirty="0" smtClean="0"/>
              <a:t>по ориентированию </a:t>
            </a:r>
            <a:endParaRPr lang="ru-RU" sz="24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357298"/>
            <a:ext cx="3571900" cy="25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3550451" cy="236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4650" y="3286124"/>
            <a:ext cx="20116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143380"/>
            <a:ext cx="3228182" cy="215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214818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45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|0.8|0.9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1|1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|1.5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</TotalTime>
  <Words>463</Words>
  <PresentationFormat>Экран (4:3)</PresentationFormat>
  <Paragraphs>64</Paragraphs>
  <Slides>33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Трек</vt:lpstr>
      <vt:lpstr>Acrobat Document</vt:lpstr>
      <vt:lpstr>          Организация научно-исследовательской деятельности обучающихся  МОУ СОШ №21</vt:lpstr>
      <vt:lpstr>Слайд 2</vt:lpstr>
      <vt:lpstr>Занятия в школе юного химика при химико-технологическом  факультете  ТвГУ</vt:lpstr>
      <vt:lpstr>Крикунова Ольга 9б класс выступала с работой «Исследование влияния различных звуков на человека (шум как экологический фактор)</vt:lpstr>
      <vt:lpstr>Гагарин Максим 10б класс выступал с работой «Исследование механического движения на примере пути от дома до школы»</vt:lpstr>
      <vt:lpstr>Небесный мир (5 класс)</vt:lpstr>
      <vt:lpstr>Эксперименты всегда интересны!</vt:lpstr>
      <vt:lpstr>Слайд 8</vt:lpstr>
      <vt:lpstr>«Российский азимут 2014» Соревнования по ориентированию </vt:lpstr>
      <vt:lpstr>Квест (Хождение по заволжью)</vt:lpstr>
      <vt:lpstr>Первый всероссийский  молодежный слет русское географическое общество   </vt:lpstr>
      <vt:lpstr>Ii региональная олимпиада школьников по химии «Химоня-2014»</vt:lpstr>
      <vt:lpstr>Иванов Григорий ( 10а класс)     первое место во Всероссийской  олимпиаде по физике    ( муниципальный уровень)  призер олимпиады школьников  « Наследник левши»              </vt:lpstr>
      <vt:lpstr>5 апреля 2014г.  учащиеся приняли участие в 17 городской       научно-практической конференции   «Шаг в будущее» секция «физика» </vt:lpstr>
      <vt:lpstr>Ткаченко Никита 6 класс под руководством Бушмариной А.А.  Написал исследовательскую работу  «Вкусные батарейки»</vt:lpstr>
      <vt:lpstr>Исследовательская работа по физике : «Вкусные батарейки».</vt:lpstr>
      <vt:lpstr>Создание овощных и фруктовых источников тока                                   </vt:lpstr>
      <vt:lpstr>Создание фруктово–овощной батарейки</vt:lpstr>
      <vt:lpstr>Создание картофельной батарейки</vt:lpstr>
      <vt:lpstr>мощности этой батарейки хватило на то, чтобы  заставить светиться только светодиодную лампочку,  для обычной лампочки накаливания слишком мала сила тока. </vt:lpstr>
      <vt:lpstr>1 место в 17 городской НАУЧНО-ПРАКТИЧЕСКОЙ конференции школьников « Шаг в будущее»                    ( секция  физика)   </vt:lpstr>
      <vt:lpstr>Первое место  во всероссийском дистанционном конкурсе «Школьный проект» в номинации  «Проект исследовательской направленности»</vt:lpstr>
      <vt:lpstr>Научная деятельность в школе</vt:lpstr>
      <vt:lpstr>После уроков – основные результаты!</vt:lpstr>
      <vt:lpstr>Научный эксперимент</vt:lpstr>
      <vt:lpstr>Сложное решение задачи</vt:lpstr>
      <vt:lpstr>Главное - теория</vt:lpstr>
      <vt:lpstr>Все получается!</vt:lpstr>
      <vt:lpstr>Физика – наше будущее!</vt:lpstr>
      <vt:lpstr>Слайд 30</vt:lpstr>
      <vt:lpstr>Слайд 31</vt:lpstr>
      <vt:lpstr>7 класс «Создание действующей модели  двигателя Стерлинга»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26</cp:revision>
  <dcterms:created xsi:type="dcterms:W3CDTF">2015-04-08T04:33:20Z</dcterms:created>
  <dcterms:modified xsi:type="dcterms:W3CDTF">2015-12-24T18:06:43Z</dcterms:modified>
</cp:coreProperties>
</file>