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80" r:id="rId12"/>
    <p:sldId id="281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4D17-2661-45F4-AEBD-D96DBFC18D9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4283-A5FC-44B2-96FE-D6CD2D2CB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1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24283-A5FC-44B2-96FE-D6CD2D2CBC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3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6B2FFE-1499-4E35-AFC3-9AF81E842F19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8A9D31-5C47-4DCD-9217-56D5D13A62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72408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 в дизайне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2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Личностные </a:t>
            </a:r>
            <a:r>
              <a:rPr lang="ru-RU" b="1" dirty="0" smtClean="0"/>
              <a:t>результаты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4248472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</a:t>
            </a:r>
            <a:r>
              <a:rPr lang="ru-RU" b="1" i="1" dirty="0" smtClean="0"/>
              <a:t>У </a:t>
            </a:r>
            <a:r>
              <a:rPr lang="ru-RU" b="1" i="1" dirty="0"/>
              <a:t>обучающего будут сформированы</a:t>
            </a:r>
            <a:r>
              <a:rPr lang="ru-RU" i="1" dirty="0"/>
              <a:t>:</a:t>
            </a:r>
          </a:p>
          <a:p>
            <a:pPr lvl="0"/>
            <a:r>
              <a:rPr lang="ru-RU" i="1" dirty="0"/>
              <a:t>широкая мотивационная основа художественно – творческой деятельности, включающая социальные, учебно – познавательные и внешние мотивы;</a:t>
            </a:r>
          </a:p>
          <a:p>
            <a:pPr lvl="0"/>
            <a:r>
              <a:rPr lang="ru-RU" i="1" dirty="0"/>
              <a:t>адекватное понимание причин успешности (не успешности) творческой деятельности.      </a:t>
            </a:r>
            <a:r>
              <a:rPr lang="ru-RU" b="1" i="1" dirty="0" smtClean="0"/>
              <a:t>        Обучающийся </a:t>
            </a:r>
            <a:r>
              <a:rPr lang="ru-RU" b="1" i="1" dirty="0"/>
              <a:t>получить возможность для формирования:</a:t>
            </a:r>
            <a:endParaRPr lang="ru-RU" i="1" dirty="0"/>
          </a:p>
          <a:p>
            <a:pPr lvl="0"/>
            <a:r>
              <a:rPr lang="ru-RU" i="1" dirty="0"/>
              <a:t>внутренней позиции обучающегося на уровне понимания необходимости творческой деятельности, как  одного из средств самовыражения в социальной жизни;</a:t>
            </a:r>
          </a:p>
          <a:p>
            <a:pPr lvl="0"/>
            <a:r>
              <a:rPr lang="ru-RU" i="1" dirty="0"/>
              <a:t>устойчивого интереса к новым способам познания;</a:t>
            </a:r>
          </a:p>
          <a:p>
            <a:pPr lvl="0"/>
            <a:r>
              <a:rPr lang="ru-RU" i="1" dirty="0"/>
              <a:t>адекватного понимания причин успешности (не успешности) творческой 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Предметные 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доступные </a:t>
            </a:r>
            <a:r>
              <a:rPr lang="ru-RU" dirty="0"/>
              <a:t>по возрасту начальные сведения о технике, технологиях и технологической стороне труда, об основах культуры труда, элементарные умения предметно – преобразовательной деятельности, знания о различных профессиях и умениях ориентироваться в мире профессий, элементарный опыт творческой и проектной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Итоги</a:t>
            </a:r>
            <a:r>
              <a:rPr lang="ru-RU" sz="3200" dirty="0"/>
              <a:t> </a:t>
            </a:r>
            <a:r>
              <a:rPr lang="ru-RU" sz="3200" b="1" dirty="0"/>
              <a:t>реализации программы могут быть представлены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через презентации проектов;</a:t>
            </a:r>
          </a:p>
          <a:p>
            <a:pPr lvl="0"/>
            <a:r>
              <a:rPr lang="ru-RU" dirty="0"/>
              <a:t>через выставки детских работ;</a:t>
            </a:r>
          </a:p>
          <a:p>
            <a:pPr lvl="0"/>
            <a:r>
              <a:rPr lang="ru-RU" dirty="0"/>
              <a:t>через оформление зала для праздников;</a:t>
            </a:r>
          </a:p>
          <a:p>
            <a:pPr lvl="0"/>
            <a:r>
              <a:rPr lang="ru-RU" dirty="0"/>
              <a:t>через вручение подарков ветеранам, учителям, дошкольникам.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1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84776" cy="4361606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5025" y="2777728"/>
            <a:ext cx="3419475" cy="256460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34543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4248472" cy="29966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4701" y="2438052"/>
            <a:ext cx="3419475" cy="3243958"/>
          </a:xfrm>
        </p:spPr>
      </p:pic>
    </p:spTree>
    <p:extLst>
      <p:ext uri="{BB962C8B-B14F-4D97-AF65-F5344CB8AC3E}">
        <p14:creationId xmlns:p14="http://schemas.microsoft.com/office/powerpoint/2010/main" val="35977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278" y="2601616"/>
            <a:ext cx="3887021" cy="33843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2689" y="2601614"/>
            <a:ext cx="3887018" cy="3384376"/>
          </a:xfrm>
        </p:spPr>
      </p:pic>
    </p:spTree>
    <p:extLst>
      <p:ext uri="{BB962C8B-B14F-4D97-AF65-F5344CB8AC3E}">
        <p14:creationId xmlns:p14="http://schemas.microsoft.com/office/powerpoint/2010/main" val="33977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850903" cy="2849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3959423" cy="2849438"/>
          </a:xfrm>
        </p:spPr>
      </p:pic>
    </p:spTree>
    <p:extLst>
      <p:ext uri="{BB962C8B-B14F-4D97-AF65-F5344CB8AC3E}">
        <p14:creationId xmlns:p14="http://schemas.microsoft.com/office/powerpoint/2010/main" val="9515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888432" cy="29214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3815407" cy="2921446"/>
          </a:xfrm>
        </p:spPr>
      </p:pic>
    </p:spTree>
    <p:extLst>
      <p:ext uri="{BB962C8B-B14F-4D97-AF65-F5344CB8AC3E}">
        <p14:creationId xmlns:p14="http://schemas.microsoft.com/office/powerpoint/2010/main" val="17005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032448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77728"/>
            <a:ext cx="3672408" cy="2883520"/>
          </a:xfrm>
        </p:spPr>
      </p:pic>
    </p:spTree>
    <p:extLst>
      <p:ext uri="{BB962C8B-B14F-4D97-AF65-F5344CB8AC3E}">
        <p14:creationId xmlns:p14="http://schemas.microsoft.com/office/powerpoint/2010/main" val="15437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632848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Новые жизненные условия, в которые поставлены современные обучающиеся, вступающие в жизнь, выдвигают свои требования:</a:t>
            </a:r>
          </a:p>
          <a:p>
            <a:pPr lvl="0"/>
            <a:r>
              <a:rPr lang="ru-RU" dirty="0"/>
              <a:t>быть мыслящими, инициативными, самостоятельными, вырабатывать свои новые оригинальные решения;</a:t>
            </a:r>
          </a:p>
          <a:p>
            <a:pPr lvl="0"/>
            <a:r>
              <a:rPr lang="ru-RU" dirty="0"/>
              <a:t>быть ориентированными на лучшие конечные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1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/>
              <a:t>п</a:t>
            </a:r>
            <a:r>
              <a:rPr lang="ru-RU" i="1" dirty="0" smtClean="0"/>
              <a:t>ринцип </a:t>
            </a:r>
            <a:r>
              <a:rPr lang="ru-RU" i="1" dirty="0" err="1" smtClean="0"/>
              <a:t>дифференцированности</a:t>
            </a:r>
            <a:r>
              <a:rPr lang="ru-RU" i="1" dirty="0" smtClean="0"/>
              <a:t> и последовательности</a:t>
            </a:r>
          </a:p>
          <a:p>
            <a:pPr lvl="0"/>
            <a:r>
              <a:rPr lang="ru-RU" i="1" dirty="0" smtClean="0"/>
              <a:t>принцип </a:t>
            </a:r>
            <a:r>
              <a:rPr lang="ru-RU" i="1" dirty="0" err="1"/>
              <a:t>культуросообразности</a:t>
            </a:r>
            <a:r>
              <a:rPr lang="ru-RU" i="1" dirty="0"/>
              <a:t> </a:t>
            </a:r>
            <a:endParaRPr lang="ru-RU" i="1" dirty="0" smtClean="0"/>
          </a:p>
          <a:p>
            <a:pPr lvl="0"/>
            <a:r>
              <a:rPr lang="ru-RU" i="1" dirty="0" smtClean="0"/>
              <a:t>принципы </a:t>
            </a:r>
            <a:r>
              <a:rPr lang="ru-RU" i="1" dirty="0" err="1"/>
              <a:t>природосообразности</a:t>
            </a:r>
            <a:r>
              <a:rPr lang="ru-RU" i="1" dirty="0"/>
              <a:t> </a:t>
            </a:r>
            <a:endParaRPr lang="ru-RU" i="1" dirty="0" smtClean="0"/>
          </a:p>
          <a:p>
            <a:pPr lvl="0"/>
            <a:r>
              <a:rPr lang="ru-RU" i="1" dirty="0" smtClean="0"/>
              <a:t>принцип креативности</a:t>
            </a:r>
          </a:p>
          <a:p>
            <a:pPr lvl="0"/>
            <a:r>
              <a:rPr lang="ru-RU" i="1" dirty="0" smtClean="0"/>
              <a:t> принцип </a:t>
            </a:r>
            <a:r>
              <a:rPr lang="ru-RU" i="1" dirty="0" err="1" smtClean="0"/>
              <a:t>гуманизации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397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4735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художественно-творческих способностей через обеспечение эмоционально – образного восприятия действительности, развитие эстетических чувств и представлений, образного мышления и воображения.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209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824536"/>
          </a:xfrm>
        </p:spPr>
        <p:txBody>
          <a:bodyPr>
            <a:normAutofit fontScale="55000" lnSpcReduction="20000"/>
          </a:bodyPr>
          <a:lstStyle/>
          <a:p>
            <a:pPr marL="525780" lvl="0" indent="-457200">
              <a:buFont typeface="+mj-lt"/>
              <a:buAutoNum type="arabicPeriod"/>
            </a:pPr>
            <a:r>
              <a:rPr lang="ru-RU" i="1" dirty="0"/>
              <a:t>Развитие творческих способностей младших школьников, эстетического вкуса, детского сплочённого коллектива через воспитание трудолюбия, усидчивости, терпеливости, взаимопомощи, взаимовыручки</a:t>
            </a:r>
            <a:r>
              <a:rPr lang="ru-RU" i="1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endParaRPr lang="ru-RU" i="1" dirty="0"/>
          </a:p>
          <a:p>
            <a:pPr marL="525780" lvl="0" indent="-457200">
              <a:buFont typeface="+mj-lt"/>
              <a:buAutoNum type="arabicPeriod"/>
            </a:pPr>
            <a:r>
              <a:rPr lang="ru-RU" i="1" dirty="0"/>
              <a:t>Воспитание интереса к искусству, наблюдательности, интереса познания нового и понимания прекрасного</a:t>
            </a:r>
            <a:r>
              <a:rPr lang="ru-RU" i="1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endParaRPr lang="ru-RU" i="1" dirty="0"/>
          </a:p>
          <a:p>
            <a:pPr marL="525780" lvl="0" indent="-457200">
              <a:buFont typeface="+mj-lt"/>
              <a:buAutoNum type="arabicPeriod"/>
            </a:pPr>
            <a:r>
              <a:rPr lang="ru-RU" i="1" dirty="0"/>
              <a:t>Развитие </a:t>
            </a:r>
            <a:r>
              <a:rPr lang="ru-RU" i="1" dirty="0" err="1"/>
              <a:t>сенсорики</a:t>
            </a:r>
            <a:r>
              <a:rPr lang="ru-RU" i="1" dirty="0"/>
              <a:t>, мелкой моторики рук, пространственного воображения, технического и логического мышления, глазомера; способностей ориентироваться в информации разного вида</a:t>
            </a:r>
            <a:r>
              <a:rPr lang="ru-RU" i="1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endParaRPr lang="ru-RU" i="1" dirty="0"/>
          </a:p>
          <a:p>
            <a:pPr marL="525780" lvl="0" indent="-457200">
              <a:buFont typeface="+mj-lt"/>
              <a:buAutoNum type="arabicPeriod"/>
            </a:pPr>
            <a:r>
              <a:rPr lang="ru-RU" i="1" dirty="0"/>
              <a:t>Освоение знаний о роли трудовой деятельности человека в преобразовании окружающего мира, первоначальных представлений о мире профессий</a:t>
            </a:r>
            <a:r>
              <a:rPr lang="ru-RU" i="1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endParaRPr lang="ru-RU" i="1" dirty="0"/>
          </a:p>
          <a:p>
            <a:pPr marL="525780" lvl="0" indent="-457200">
              <a:buFont typeface="+mj-lt"/>
              <a:buAutoNum type="arabicPeriod"/>
            </a:pPr>
            <a:r>
              <a:rPr lang="ru-RU" i="1" dirty="0"/>
              <a:t>Овладение начальными технологическими знаниями, трудовыми умениями и навыками, опытом практической деятельности по созданию личностно и общественно значимых объектов труда; способами планирования и организации трудовой деятельности, объективной оценки своей работы; умениями использовать компьютерную технику для работы с информацией в учебной деятельности и в повседневной жизни</a:t>
            </a:r>
            <a:r>
              <a:rPr lang="ru-RU" i="1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endParaRPr lang="ru-RU" i="1" dirty="0"/>
          </a:p>
          <a:p>
            <a:pPr marL="525780" lvl="0" indent="-457200">
              <a:buFont typeface="+mj-lt"/>
              <a:buAutoNum type="arabicPeriod"/>
            </a:pPr>
            <a:r>
              <a:rPr lang="ru-RU" i="1" dirty="0"/>
              <a:t>Воспитание трудолюбия, уважительного отношения к людям и результатам их труда, интереса к информационной и коммуникационной деятельности; практическое применение правил сотрудничества в коллективной деятельности. </a:t>
            </a:r>
          </a:p>
          <a:p>
            <a:pPr marL="52578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обучения в кружке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4248472"/>
          </a:xfrm>
        </p:spPr>
        <p:txBody>
          <a:bodyPr/>
          <a:lstStyle/>
          <a:p>
            <a:pPr lvl="0"/>
            <a:r>
              <a:rPr lang="ru-RU" i="1" dirty="0"/>
              <a:t>технология развивающегося обучения;</a:t>
            </a:r>
          </a:p>
          <a:p>
            <a:pPr lvl="0"/>
            <a:r>
              <a:rPr lang="ru-RU" i="1" dirty="0" smtClean="0"/>
              <a:t>технология проблемного обучения;</a:t>
            </a:r>
          </a:p>
          <a:p>
            <a:pPr lvl="0"/>
            <a:r>
              <a:rPr lang="ru-RU" i="1" dirty="0" smtClean="0"/>
              <a:t>игровая </a:t>
            </a:r>
            <a:r>
              <a:rPr lang="ru-RU" i="1" dirty="0"/>
              <a:t>технология;</a:t>
            </a:r>
          </a:p>
          <a:p>
            <a:pPr lvl="0"/>
            <a:r>
              <a:rPr lang="ru-RU" i="1" dirty="0" err="1"/>
              <a:t>здоровьесберегающие</a:t>
            </a:r>
            <a:r>
              <a:rPr lang="ru-RU" i="1" dirty="0"/>
              <a:t> технологии;</a:t>
            </a:r>
          </a:p>
          <a:p>
            <a:pPr lvl="0"/>
            <a:r>
              <a:rPr lang="ru-RU" i="1" dirty="0"/>
              <a:t>проектная технология;</a:t>
            </a:r>
          </a:p>
          <a:p>
            <a:pPr lvl="0"/>
            <a:r>
              <a:rPr lang="ru-RU" i="1" dirty="0"/>
              <a:t>технология </a:t>
            </a:r>
            <a:r>
              <a:rPr lang="ru-RU" i="1" dirty="0" err="1"/>
              <a:t>разноуровнего</a:t>
            </a:r>
            <a:r>
              <a:rPr lang="ru-RU" i="1" dirty="0"/>
              <a:t> обучения;</a:t>
            </a:r>
          </a:p>
          <a:p>
            <a:pPr lvl="0"/>
            <a:r>
              <a:rPr lang="ru-RU" i="1" dirty="0"/>
              <a:t>информационные технологии.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034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/>
              <a:t>Регулятивные универсальные учебные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732642" cy="432048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b="1" i="1" dirty="0" smtClean="0"/>
              <a:t>     </a:t>
            </a:r>
            <a:r>
              <a:rPr lang="ru-RU" b="1" i="1" dirty="0"/>
              <a:t>Обучающийся научится:</a:t>
            </a:r>
            <a:endParaRPr lang="ru-RU" i="1" dirty="0"/>
          </a:p>
          <a:p>
            <a:pPr lvl="0"/>
            <a:r>
              <a:rPr lang="ru-RU" i="1" dirty="0"/>
              <a:t>принимать и сохранять учебно – творческую задачу;</a:t>
            </a:r>
          </a:p>
          <a:p>
            <a:pPr lvl="0"/>
            <a:r>
              <a:rPr lang="ru-RU" i="1" dirty="0"/>
              <a:t>планировать свои действия;</a:t>
            </a:r>
          </a:p>
          <a:p>
            <a:pPr lvl="0"/>
            <a:r>
              <a:rPr lang="ru-RU" i="1" dirty="0"/>
              <a:t>осуществлять итоговый и пошаговый контроль;</a:t>
            </a:r>
          </a:p>
          <a:p>
            <a:pPr lvl="0"/>
            <a:r>
              <a:rPr lang="ru-RU" i="1" dirty="0"/>
              <a:t>адекватно воспринимать оценку учителя;</a:t>
            </a:r>
          </a:p>
          <a:p>
            <a:pPr lvl="0"/>
            <a:r>
              <a:rPr lang="ru-RU" i="1" dirty="0"/>
              <a:t>различать способ и результат действия;</a:t>
            </a:r>
          </a:p>
          <a:p>
            <a:pPr lvl="0"/>
            <a:r>
              <a:rPr lang="ru-RU" i="1" dirty="0"/>
              <a:t>вносить коррективы в действия на основе их оценки и учёта сделанных ошибок.</a:t>
            </a:r>
          </a:p>
          <a:p>
            <a:pPr marL="68580" indent="0">
              <a:buNone/>
            </a:pPr>
            <a:r>
              <a:rPr lang="ru-RU" b="1" i="1" dirty="0"/>
              <a:t>    </a:t>
            </a:r>
            <a:r>
              <a:rPr lang="ru-RU" b="1" i="1" dirty="0" smtClean="0"/>
              <a:t> </a:t>
            </a:r>
            <a:r>
              <a:rPr lang="ru-RU" b="1" i="1" dirty="0"/>
              <a:t>Обучающийся получит возможность научиться:</a:t>
            </a:r>
            <a:endParaRPr lang="ru-RU" i="1" dirty="0"/>
          </a:p>
          <a:p>
            <a:pPr lvl="0"/>
            <a:r>
              <a:rPr lang="ru-RU" i="1" dirty="0"/>
              <a:t>проявлять познавательную инициативу;</a:t>
            </a:r>
          </a:p>
          <a:p>
            <a:pPr lvl="0"/>
            <a:r>
              <a:rPr lang="ru-RU" i="1" dirty="0"/>
              <a:t>самостоятельно учитывать выделенные учителем ориентиры действия в незнакомом материале;</a:t>
            </a:r>
          </a:p>
          <a:p>
            <a:pPr lvl="0"/>
            <a:r>
              <a:rPr lang="ru-RU" i="1" dirty="0"/>
              <a:t>преобразовывать практическую задачу в познавательную; самостоятельно находить варианты решения творческой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7995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92888" cy="1105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Коммуникативные </a:t>
            </a:r>
            <a:r>
              <a:rPr lang="ru-RU" b="1" dirty="0"/>
              <a:t>универсальные учебные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432048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b="1" dirty="0" smtClean="0"/>
              <a:t>    </a:t>
            </a:r>
            <a:r>
              <a:rPr lang="ru-RU" b="1" i="1" dirty="0"/>
              <a:t>Учащиеся смогут:</a:t>
            </a:r>
            <a:endParaRPr lang="ru-RU" i="1" dirty="0"/>
          </a:p>
          <a:p>
            <a:pPr lvl="0"/>
            <a:r>
              <a:rPr lang="ru-RU" i="1" dirty="0"/>
              <a:t>допускать существенное различие точек зрения и различных вариантов выполнения поставленной творческой задачи;</a:t>
            </a:r>
          </a:p>
          <a:p>
            <a:pPr lvl="0"/>
            <a:r>
              <a:rPr lang="ru-RU" i="1" dirty="0"/>
              <a:t>учитывать разные мнения, стремиться к координации при выполнении коллективных работ;</a:t>
            </a:r>
          </a:p>
          <a:p>
            <a:pPr lvl="0"/>
            <a:r>
              <a:rPr lang="ru-RU" i="1" dirty="0"/>
              <a:t>формулировать собственное мнение и позицию;</a:t>
            </a:r>
          </a:p>
          <a:p>
            <a:pPr lvl="0"/>
            <a:r>
              <a:rPr lang="ru-RU" i="1" dirty="0"/>
              <a:t>договариваться, приходить к общему решению;</a:t>
            </a:r>
          </a:p>
          <a:p>
            <a:pPr lvl="0"/>
            <a:r>
              <a:rPr lang="ru-RU" i="1" dirty="0"/>
              <a:t>соблюдать корректность в высказываниях;</a:t>
            </a:r>
          </a:p>
          <a:p>
            <a:pPr lvl="0"/>
            <a:r>
              <a:rPr lang="ru-RU" i="1" dirty="0"/>
              <a:t>задавать вопросы по существу;</a:t>
            </a:r>
          </a:p>
          <a:p>
            <a:pPr lvl="0"/>
            <a:r>
              <a:rPr lang="ru-RU" i="1" dirty="0"/>
              <a:t>использовать речь для регуляции действия;</a:t>
            </a:r>
          </a:p>
          <a:p>
            <a:pPr lvl="0"/>
            <a:r>
              <a:rPr lang="ru-RU" i="1" dirty="0"/>
              <a:t>контролировать действия партнёра</a:t>
            </a:r>
            <a:r>
              <a:rPr lang="ru-RU" i="1" dirty="0" smtClean="0"/>
              <a:t>.</a:t>
            </a:r>
          </a:p>
          <a:p>
            <a:pPr marL="68580" indent="0">
              <a:buNone/>
            </a:pPr>
            <a:r>
              <a:rPr lang="ru-RU" b="1" i="1" dirty="0" smtClean="0"/>
              <a:t> Обучающийся </a:t>
            </a:r>
            <a:r>
              <a:rPr lang="ru-RU" b="1" i="1" dirty="0"/>
              <a:t>получить возможность научиться:</a:t>
            </a:r>
            <a:endParaRPr lang="ru-RU" i="1" dirty="0"/>
          </a:p>
          <a:p>
            <a:pPr lvl="0"/>
            <a:r>
              <a:rPr lang="ru-RU" i="1" dirty="0"/>
              <a:t>учитывать разные мнения и обосновывать свою позицию;</a:t>
            </a:r>
          </a:p>
          <a:p>
            <a:pPr lvl="0"/>
            <a:r>
              <a:rPr lang="ru-RU" i="1" dirty="0"/>
              <a:t>с учётом целей коммуникации достаточно полно и точно передавать партнёру необходимую информацию как ориентир для построения действия;</a:t>
            </a:r>
          </a:p>
          <a:p>
            <a:pPr lvl="0"/>
            <a:r>
              <a:rPr lang="ru-RU" i="1" dirty="0"/>
              <a:t>владеть монологической и диалогической формой речи;</a:t>
            </a:r>
          </a:p>
          <a:p>
            <a:pPr lvl="0"/>
            <a:r>
              <a:rPr lang="ru-RU" i="1" dirty="0"/>
              <a:t>осуществлять взаимный контроль и оказывать партнёрам в сотрудничестве необходимую взаимопомощь.</a:t>
            </a:r>
          </a:p>
        </p:txBody>
      </p:sp>
    </p:spTree>
    <p:extLst>
      <p:ext uri="{BB962C8B-B14F-4D97-AF65-F5344CB8AC3E}">
        <p14:creationId xmlns:p14="http://schemas.microsoft.com/office/powerpoint/2010/main" val="8562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Познавательные </a:t>
            </a:r>
            <a:r>
              <a:rPr lang="ru-RU" b="1" dirty="0"/>
              <a:t>универсальные учебные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4752528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i="1" dirty="0" smtClean="0"/>
              <a:t>     </a:t>
            </a:r>
            <a:r>
              <a:rPr lang="ru-RU" b="1" i="1" dirty="0"/>
              <a:t>Обучающийся научится</a:t>
            </a:r>
            <a:r>
              <a:rPr lang="ru-RU" i="1" dirty="0"/>
              <a:t>:</a:t>
            </a:r>
          </a:p>
          <a:p>
            <a:pPr lvl="0"/>
            <a:r>
              <a:rPr lang="ru-RU" i="1" dirty="0"/>
              <a:t>осуществлять поиск нужной информации для выполнения художественно – творческой задачи с использованием учебной и дополнительной литературы в открытом информационном пространстве, в </a:t>
            </a:r>
            <a:r>
              <a:rPr lang="ru-RU" i="1" dirty="0" err="1"/>
              <a:t>т.ч</a:t>
            </a:r>
            <a:r>
              <a:rPr lang="ru-RU" i="1" dirty="0"/>
              <a:t>. контролируемом пространстве Интернет;</a:t>
            </a:r>
          </a:p>
          <a:p>
            <a:pPr lvl="0"/>
            <a:r>
              <a:rPr lang="ru-RU" i="1" dirty="0"/>
              <a:t>использовать знаки, символы, модели, схемы для решения познавательных и творческих задач и представления их результатов;</a:t>
            </a:r>
          </a:p>
          <a:p>
            <a:pPr lvl="0"/>
            <a:r>
              <a:rPr lang="ru-RU" i="1" dirty="0"/>
              <a:t>анализировать объекты, выделять главное;</a:t>
            </a:r>
          </a:p>
          <a:p>
            <a:pPr lvl="0"/>
            <a:r>
              <a:rPr lang="ru-RU" i="1" dirty="0"/>
              <a:t>осуществлять синтез (целое из частей);</a:t>
            </a:r>
          </a:p>
          <a:p>
            <a:pPr lvl="0"/>
            <a:r>
              <a:rPr lang="ru-RU" i="1" dirty="0"/>
              <a:t>обобщать (выделять класс объектов по к/л признаку);</a:t>
            </a:r>
          </a:p>
          <a:p>
            <a:pPr lvl="0"/>
            <a:r>
              <a:rPr lang="ru-RU" i="1" dirty="0"/>
              <a:t>устанавливать аналогии</a:t>
            </a:r>
            <a:r>
              <a:rPr lang="ru-RU" i="1" dirty="0" smtClean="0"/>
              <a:t>.</a:t>
            </a:r>
          </a:p>
          <a:p>
            <a:pPr lvl="0"/>
            <a:endParaRPr lang="ru-RU" i="1" dirty="0"/>
          </a:p>
          <a:p>
            <a:pPr marL="68580" indent="0">
              <a:buNone/>
            </a:pPr>
            <a:r>
              <a:rPr lang="ru-RU" i="1" dirty="0"/>
              <a:t>    </a:t>
            </a:r>
            <a:r>
              <a:rPr lang="ru-RU" i="1" dirty="0" smtClean="0"/>
              <a:t> </a:t>
            </a:r>
            <a:r>
              <a:rPr lang="ru-RU" b="1" i="1" dirty="0"/>
              <a:t>Обучающийся получит возможность научиться</a:t>
            </a:r>
            <a:r>
              <a:rPr lang="ru-RU" i="1" dirty="0"/>
              <a:t>:</a:t>
            </a:r>
          </a:p>
          <a:p>
            <a:pPr lvl="0"/>
            <a:r>
              <a:rPr lang="ru-RU" i="1" dirty="0"/>
              <a:t>осуществлять расширенный поиск информации в соответствии с исследовательской задачей с использованием ресурсов библиотек и сети Интернет;</a:t>
            </a:r>
          </a:p>
          <a:p>
            <a:pPr lvl="0"/>
            <a:r>
              <a:rPr lang="ru-RU" i="1" dirty="0"/>
              <a:t>осознанно и произвольно строить сообщения в устной и письменной форме;</a:t>
            </a:r>
          </a:p>
          <a:p>
            <a:pPr lvl="0"/>
            <a:r>
              <a:rPr lang="ru-RU" i="1" dirty="0"/>
              <a:t>использованию методов и приёмов художественно – творческой деятельности в основном учебном процессе и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8869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</TotalTime>
  <Words>755</Words>
  <Application>Microsoft Office PowerPoint</Application>
  <PresentationFormat>Экран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Художественное творчество в дизайне</vt:lpstr>
      <vt:lpstr>Актуальность</vt:lpstr>
      <vt:lpstr>Принципы</vt:lpstr>
      <vt:lpstr>Цель</vt:lpstr>
      <vt:lpstr>    Задачи</vt:lpstr>
      <vt:lpstr>Технологии обучения в кружке</vt:lpstr>
      <vt:lpstr> Регулятивные универсальные учебные действия</vt:lpstr>
      <vt:lpstr>Коммуникативные универсальные учебные действия</vt:lpstr>
      <vt:lpstr>Познавательные универсальные учебные действия</vt:lpstr>
      <vt:lpstr> Личностные результаты     </vt:lpstr>
      <vt:lpstr>Предметные результаты </vt:lpstr>
      <vt:lpstr>Итоги реализации программы могут быть представлены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творчество в дизайне</dc:title>
  <dc:creator>Admin</dc:creator>
  <cp:lastModifiedBy>37</cp:lastModifiedBy>
  <cp:revision>10</cp:revision>
  <dcterms:created xsi:type="dcterms:W3CDTF">2012-08-25T15:09:59Z</dcterms:created>
  <dcterms:modified xsi:type="dcterms:W3CDTF">2015-11-10T11:31:41Z</dcterms:modified>
</cp:coreProperties>
</file>