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79" r:id="rId7"/>
    <p:sldId id="280" r:id="rId8"/>
    <p:sldId id="260" r:id="rId9"/>
    <p:sldId id="261" r:id="rId10"/>
    <p:sldId id="282" r:id="rId11"/>
    <p:sldId id="283" r:id="rId12"/>
    <p:sldId id="284" r:id="rId13"/>
    <p:sldId id="285" r:id="rId14"/>
    <p:sldId id="286" r:id="rId15"/>
    <p:sldId id="287" r:id="rId16"/>
    <p:sldId id="262" r:id="rId17"/>
    <p:sldId id="263" r:id="rId18"/>
    <p:sldId id="288" r:id="rId19"/>
    <p:sldId id="289" r:id="rId20"/>
    <p:sldId id="264" r:id="rId21"/>
    <p:sldId id="290" r:id="rId22"/>
    <p:sldId id="291" r:id="rId23"/>
    <p:sldId id="265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>
      <p:cViewPr varScale="1">
        <p:scale>
          <a:sx n="100" d="100"/>
          <a:sy n="100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640960" cy="645333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ТРЕНАЖЕР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АНГЛИЙСКИЙ ЯЗЫК </a:t>
            </a:r>
            <a:br>
              <a:rPr lang="ru-RU" sz="6600" dirty="0" smtClean="0"/>
            </a:br>
            <a:r>
              <a:rPr lang="ru-RU" sz="6600" dirty="0" smtClean="0"/>
              <a:t>УСТНАЯ </a:t>
            </a:r>
            <a:r>
              <a:rPr lang="ru-RU" sz="6600" dirty="0" smtClean="0"/>
              <a:t>ЧАСТЬ</a:t>
            </a:r>
            <a:br>
              <a:rPr lang="ru-RU" sz="6600" dirty="0" smtClean="0"/>
            </a:br>
            <a:r>
              <a:rPr lang="ru-RU" sz="6600" dirty="0" smtClean="0"/>
              <a:t>№ 1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661248"/>
            <a:ext cx="3672408" cy="9361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Подготовила учитель  английского языка МОУСОШ 39</a:t>
            </a:r>
          </a:p>
          <a:p>
            <a:r>
              <a:rPr lang="ru-RU" dirty="0" smtClean="0"/>
              <a:t> Шевченко Е.Н.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       Task</a:t>
            </a:r>
            <a:r>
              <a:rPr lang="en-US" sz="2800" b="1" dirty="0" smtClean="0">
                <a:latin typeface="Times New Roman"/>
              </a:rPr>
              <a:t> </a:t>
            </a:r>
            <a:r>
              <a:rPr lang="en-US" sz="2800" b="1" dirty="0">
                <a:latin typeface="Times New Roman"/>
              </a:rPr>
              <a:t>2.</a:t>
            </a:r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  Study </a:t>
            </a:r>
            <a:r>
              <a:rPr lang="en-US" sz="2400" b="1" dirty="0">
                <a:latin typeface="Times New Roman"/>
              </a:rPr>
              <a:t>the advertisement.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            2</a:t>
            </a:r>
            <a:r>
              <a:rPr lang="en-US" sz="2400" dirty="0">
                <a:latin typeface="Times New Roman"/>
              </a:rPr>
              <a:t>) opening hours</a:t>
            </a:r>
          </a:p>
          <a:p>
            <a:pPr marL="0" indent="0">
              <a:buNone/>
            </a:pPr>
            <a:endParaRPr lang="en-US" sz="2400" b="1" dirty="0" smtClean="0">
              <a:latin typeface="Times New Roman"/>
            </a:endParaRPr>
          </a:p>
          <a:p>
            <a:pPr marL="0" indent="0">
              <a:buNone/>
            </a:pPr>
            <a:endParaRPr lang="en-US" sz="2400" b="1" dirty="0"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/>
              </a:rPr>
              <a:t>        You </a:t>
            </a:r>
            <a:r>
              <a:rPr lang="en-US" sz="2400" b="1" dirty="0">
                <a:latin typeface="Times New Roman"/>
              </a:rPr>
              <a:t>have 20 seconds to ask each question.</a:t>
            </a:r>
            <a:endParaRPr lang="ru-RU" sz="2400" dirty="0"/>
          </a:p>
        </p:txBody>
      </p:sp>
      <p:pic>
        <p:nvPicPr>
          <p:cNvPr id="1026" name="Picture 2" descr="C:\Users\6F61~1\AppData\Local\Temp\Rar$DI11.939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6290"/>
            <a:ext cx="4900556" cy="32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prism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Task</a:t>
            </a:r>
            <a:r>
              <a:rPr lang="en-US" sz="2800" b="1" dirty="0">
                <a:latin typeface="Times New Roman"/>
              </a:rPr>
              <a:t> 2.</a:t>
            </a:r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  Study </a:t>
            </a:r>
            <a:r>
              <a:rPr lang="en-US" sz="2400" b="1" dirty="0">
                <a:latin typeface="Times New Roman"/>
              </a:rPr>
              <a:t>the advertisement.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           3</a:t>
            </a:r>
            <a:r>
              <a:rPr lang="en-US" sz="2400" dirty="0">
                <a:latin typeface="Times New Roman"/>
              </a:rPr>
              <a:t>) </a:t>
            </a:r>
            <a:r>
              <a:rPr lang="en-US" sz="2400" dirty="0" smtClean="0">
                <a:latin typeface="Times New Roman"/>
              </a:rPr>
              <a:t>admission </a:t>
            </a:r>
            <a:r>
              <a:rPr lang="en-US" sz="2400" dirty="0">
                <a:latin typeface="Times New Roman"/>
              </a:rPr>
              <a:t>fee</a:t>
            </a:r>
          </a:p>
          <a:p>
            <a:pPr marL="0" indent="0">
              <a:buNone/>
            </a:pPr>
            <a:endParaRPr lang="en-US" sz="2400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/>
              </a:rPr>
              <a:t>           You </a:t>
            </a:r>
            <a:r>
              <a:rPr lang="en-US" sz="2400" b="1" dirty="0">
                <a:latin typeface="Times New Roman"/>
              </a:rPr>
              <a:t>have 20 seconds to ask each question.</a:t>
            </a:r>
            <a:endParaRPr lang="ru-RU" sz="2400" dirty="0"/>
          </a:p>
        </p:txBody>
      </p:sp>
      <p:pic>
        <p:nvPicPr>
          <p:cNvPr id="1026" name="Picture 2" descr="C:\Users\6F61~1\AppData\Local\Temp\Rar$DI11.939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291"/>
            <a:ext cx="4824536" cy="31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prism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Task</a:t>
            </a:r>
            <a:r>
              <a:rPr lang="en-US" sz="2800" b="1" dirty="0">
                <a:latin typeface="Times New Roman"/>
              </a:rPr>
              <a:t> 2.</a:t>
            </a:r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  Study </a:t>
            </a:r>
            <a:r>
              <a:rPr lang="en-US" sz="2400" b="1" dirty="0">
                <a:latin typeface="Times New Roman"/>
              </a:rPr>
              <a:t>the advertisement.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             4</a:t>
            </a:r>
            <a:r>
              <a:rPr lang="en-US" sz="2400" dirty="0">
                <a:latin typeface="Times New Roman"/>
              </a:rPr>
              <a:t>) special exhibitions</a:t>
            </a:r>
          </a:p>
          <a:p>
            <a:pPr marL="0" indent="0">
              <a:buNone/>
            </a:pPr>
            <a:endParaRPr lang="en-US" sz="2400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/>
              </a:rPr>
              <a:t>           You </a:t>
            </a:r>
            <a:r>
              <a:rPr lang="en-US" sz="2400" b="1" dirty="0">
                <a:latin typeface="Times New Roman"/>
              </a:rPr>
              <a:t>have 20 seconds to ask each question.</a:t>
            </a:r>
            <a:endParaRPr lang="ru-RU" sz="2400" dirty="0"/>
          </a:p>
        </p:txBody>
      </p:sp>
      <p:pic>
        <p:nvPicPr>
          <p:cNvPr id="1026" name="Picture 2" descr="C:\Users\6F61~1\AppData\Local\Temp\Rar$DI11.939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980728"/>
            <a:ext cx="4976523" cy="32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prism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Task</a:t>
            </a:r>
            <a:r>
              <a:rPr lang="en-US" sz="2800" b="1" dirty="0">
                <a:latin typeface="Times New Roman"/>
              </a:rPr>
              <a:t> 2.</a:t>
            </a:r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  Study </a:t>
            </a:r>
            <a:r>
              <a:rPr lang="en-US" sz="2400" b="1" dirty="0">
                <a:latin typeface="Times New Roman"/>
              </a:rPr>
              <a:t>the advertisement.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                  5</a:t>
            </a:r>
            <a:r>
              <a:rPr lang="en-US" sz="2400" dirty="0">
                <a:latin typeface="Times New Roman"/>
              </a:rPr>
              <a:t>) discounts for students</a:t>
            </a:r>
          </a:p>
          <a:p>
            <a:pPr marL="0" indent="0">
              <a:buNone/>
            </a:pPr>
            <a:endParaRPr lang="en-US" sz="2400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           You </a:t>
            </a:r>
            <a:r>
              <a:rPr lang="en-US" sz="2400" b="1" dirty="0">
                <a:latin typeface="Times New Roman"/>
              </a:rPr>
              <a:t>have 20 seconds to ask each question.</a:t>
            </a:r>
            <a:endParaRPr lang="ru-RU" sz="2400" dirty="0"/>
          </a:p>
        </p:txBody>
      </p:sp>
      <p:pic>
        <p:nvPicPr>
          <p:cNvPr id="1026" name="Picture 2" descr="C:\Users\6F61~1\AppData\Local\Temp\Rar$DI11.939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294394" cy="35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prism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   </a:t>
            </a:r>
            <a:r>
              <a:rPr lang="en-US" sz="11500" b="1" dirty="0" smtClean="0">
                <a:latin typeface="+mj-lt"/>
                <a:cs typeface="Times New Roman" panose="02020603050405020304" pitchFamily="18" charset="0"/>
              </a:rPr>
              <a:t>T A S K   </a:t>
            </a:r>
            <a:r>
              <a:rPr lang="en-US" sz="11500" b="1" dirty="0">
                <a:latin typeface="+mj-lt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Task 3. </a:t>
            </a:r>
            <a:r>
              <a:rPr lang="en-US" b="1" dirty="0" smtClean="0">
                <a:latin typeface="Times New Roman"/>
              </a:rPr>
              <a:t>  Imagine </a:t>
            </a:r>
            <a:r>
              <a:rPr lang="en-US" b="1" dirty="0">
                <a:latin typeface="Times New Roman"/>
              </a:rPr>
              <a:t>that while travelling during your holidays you took </a:t>
            </a:r>
            <a:r>
              <a:rPr lang="en-US" b="1" dirty="0" smtClean="0">
                <a:latin typeface="Times New Roman"/>
              </a:rPr>
              <a:t>some photos</a:t>
            </a:r>
            <a:r>
              <a:rPr lang="en-US" b="1" dirty="0">
                <a:latin typeface="Times New Roman"/>
              </a:rPr>
              <a:t>. Choose one photo to present to your friend</a:t>
            </a:r>
            <a:r>
              <a:rPr lang="en-US" b="1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                                                                        </a:t>
            </a:r>
            <a:endParaRPr lang="ru-RU" b="1" dirty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                  1                                              2                                        3</a:t>
            </a: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You </a:t>
            </a:r>
            <a:r>
              <a:rPr lang="en-US" b="1" dirty="0">
                <a:latin typeface="Times New Roman"/>
              </a:rPr>
              <a:t>will have to start speaking in 1.5 minutes and will speak for not </a:t>
            </a:r>
            <a:r>
              <a:rPr lang="en-US" b="1" dirty="0" smtClean="0">
                <a:latin typeface="Times New Roman"/>
              </a:rPr>
              <a:t>more  than </a:t>
            </a:r>
            <a:r>
              <a:rPr lang="en-US" b="1" dirty="0">
                <a:latin typeface="Times New Roman"/>
              </a:rPr>
              <a:t>2 minutes ( 12-15 sentences). In your talk remember to speak about: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when you took the photo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what/who is in the photo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what is happening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why you took this photo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why you decided to show the picture to your friend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</a:rPr>
              <a:t>You have to talk continuously, starting with: "I've chosen photo number..."</a:t>
            </a:r>
            <a:endParaRPr lang="ru-RU" dirty="0"/>
          </a:p>
        </p:txBody>
      </p:sp>
      <p:pic>
        <p:nvPicPr>
          <p:cNvPr id="2050" name="Picture 2" descr="C:\Users\6F61~1\AppData\Local\Temp\Rar$DI13.614\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4" y="1100938"/>
            <a:ext cx="2879322" cy="19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6F61~1\AppData\Local\Temp\Rar$DI18.558\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60812"/>
            <a:ext cx="2612901" cy="19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6F61~1\AppData\Local\Temp\Rar$DI22.794\3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49" y="1100939"/>
            <a:ext cx="2808602" cy="187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0">
        <p14:prism/>
      </p:transition>
    </mc:Choice>
    <mc:Fallback xmlns="">
      <p:transition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6600" b="1" dirty="0" smtClean="0"/>
              <a:t>START   SPEAKING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191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14:prism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Task 3. </a:t>
            </a:r>
            <a:r>
              <a:rPr lang="en-US" b="1" dirty="0" smtClean="0">
                <a:latin typeface="Times New Roman"/>
              </a:rPr>
              <a:t>  Imagine </a:t>
            </a:r>
            <a:r>
              <a:rPr lang="en-US" b="1" dirty="0">
                <a:latin typeface="Times New Roman"/>
              </a:rPr>
              <a:t>that while travelling during your holidays you took </a:t>
            </a:r>
            <a:r>
              <a:rPr lang="en-US" b="1" dirty="0" smtClean="0">
                <a:latin typeface="Times New Roman"/>
              </a:rPr>
              <a:t>some photos</a:t>
            </a:r>
            <a:r>
              <a:rPr lang="en-US" b="1" dirty="0">
                <a:latin typeface="Times New Roman"/>
              </a:rPr>
              <a:t>. Choose one photo to present to your friend</a:t>
            </a:r>
            <a:r>
              <a:rPr lang="en-US" b="1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                                                                        </a:t>
            </a:r>
            <a:endParaRPr lang="ru-RU" b="1" dirty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                  1                                              2                                        3</a:t>
            </a: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You </a:t>
            </a:r>
            <a:r>
              <a:rPr lang="en-US" b="1" dirty="0">
                <a:latin typeface="Times New Roman"/>
              </a:rPr>
              <a:t>will have to start speaking in 1.5 minutes and will speak for not </a:t>
            </a:r>
            <a:r>
              <a:rPr lang="en-US" b="1" dirty="0" smtClean="0">
                <a:latin typeface="Times New Roman"/>
              </a:rPr>
              <a:t>more  than </a:t>
            </a:r>
            <a:r>
              <a:rPr lang="en-US" b="1" dirty="0">
                <a:latin typeface="Times New Roman"/>
              </a:rPr>
              <a:t>2 minutes ( 12-15 sentences). In your talk remember to speak about: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when you took the photo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what/who is in the photo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what is happening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why you took this photo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>
                <a:latin typeface="Times New Roman"/>
              </a:rPr>
              <a:t>why you decided to show the picture to your friend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</a:rPr>
              <a:t>You have to talk continuously, starting with: "I've chosen photo number..."</a:t>
            </a:r>
            <a:endParaRPr lang="ru-RU" dirty="0"/>
          </a:p>
        </p:txBody>
      </p:sp>
      <p:pic>
        <p:nvPicPr>
          <p:cNvPr id="2050" name="Picture 2" descr="C:\Users\6F61~1\AppData\Local\Temp\Rar$DI13.614\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4" y="1100938"/>
            <a:ext cx="2879322" cy="19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6F61~1\AppData\Local\Temp\Rar$DI18.558\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60812"/>
            <a:ext cx="2612901" cy="19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6F61~1\AppData\Local\Temp\Rar$DI22.794\3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49" y="1100939"/>
            <a:ext cx="2808602" cy="187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>
        <p14:prism/>
      </p:transition>
    </mc:Choice>
    <mc:Fallback xmlns="">
      <p:transition advClick="0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   </a:t>
            </a:r>
            <a:r>
              <a:rPr lang="en-US" sz="11500" b="1" dirty="0" smtClean="0">
                <a:latin typeface="+mj-lt"/>
                <a:cs typeface="Times New Roman" panose="02020603050405020304" pitchFamily="18" charset="0"/>
              </a:rPr>
              <a:t>T A S K   4</a:t>
            </a:r>
            <a:endParaRPr lang="ru-RU" sz="115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Study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phоtоgraphs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1.5 minutes be ready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cоmpare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ntrast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graphs: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give a brief description of the photos (action, location)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say what the pictures have in common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say in what way the pictures are different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say which way of reading books you'd prefer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explain why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/>
              </a:rPr>
              <a:t>You  </a:t>
            </a:r>
            <a:r>
              <a:rPr lang="en-US" sz="2000" b="1" dirty="0">
                <a:latin typeface="Times New Roman"/>
              </a:rPr>
              <a:t>will speak </a:t>
            </a:r>
            <a:r>
              <a:rPr lang="en-US" sz="2000" b="1" dirty="0" smtClean="0">
                <a:latin typeface="Times New Roman"/>
              </a:rPr>
              <a:t>for not more  </a:t>
            </a:r>
            <a:r>
              <a:rPr lang="en-US" sz="2000" b="1" dirty="0">
                <a:latin typeface="Times New Roman"/>
              </a:rPr>
              <a:t>than 2 minutes (12-15 sentences). </a:t>
            </a:r>
            <a:r>
              <a:rPr lang="en-US" sz="2000" b="1" dirty="0" smtClean="0">
                <a:latin typeface="Times New Roman"/>
              </a:rPr>
              <a:t>You  </a:t>
            </a:r>
            <a:r>
              <a:rPr lang="en-US" sz="2000" b="1" dirty="0">
                <a:latin typeface="Times New Roman"/>
              </a:rPr>
              <a:t>have </a:t>
            </a:r>
            <a:r>
              <a:rPr lang="en-US" sz="2000" b="1" dirty="0" smtClean="0">
                <a:latin typeface="Times New Roman"/>
              </a:rPr>
              <a:t>to</a:t>
            </a:r>
            <a:r>
              <a:rPr lang="en-US" sz="2000" b="1" dirty="0" smtClean="0">
                <a:latin typeface="TimesNewRoman,Bold"/>
              </a:rPr>
              <a:t>  </a:t>
            </a:r>
            <a:r>
              <a:rPr lang="en-US" sz="2000" b="1" dirty="0" smtClean="0">
                <a:latin typeface="Times New Roman"/>
              </a:rPr>
              <a:t>talk </a:t>
            </a:r>
            <a:r>
              <a:rPr lang="en-US" sz="2000" b="1" dirty="0">
                <a:latin typeface="Times New Roman"/>
              </a:rPr>
              <a:t>continuously</a:t>
            </a:r>
            <a:r>
              <a:rPr lang="en-US" sz="2000" b="1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</a:t>
            </a:r>
            <a:r>
              <a:rPr lang="en-US" sz="2000" b="1" dirty="0" smtClean="0"/>
              <a:t> 1                                                                             2</a:t>
            </a:r>
            <a:endParaRPr lang="ru-RU" sz="2000" b="1" dirty="0"/>
          </a:p>
        </p:txBody>
      </p:sp>
      <p:pic>
        <p:nvPicPr>
          <p:cNvPr id="3074" name="Picture 2" descr="C:\Users\6F61~1\AppData\Local\Temp\Rar$DI15.237\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5" y="3356992"/>
            <a:ext cx="42464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F61~1\AppData\Local\Temp\Rar$DI17.431\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4" y="3356992"/>
            <a:ext cx="365998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0">
        <p14:prism/>
      </p:transition>
    </mc:Choice>
    <mc:Fallback xmlns="">
      <p:transition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</a:t>
            </a:r>
            <a:r>
              <a:rPr lang="en-US" sz="6600" b="1" dirty="0" smtClean="0">
                <a:solidFill>
                  <a:srgbClr val="0070C0"/>
                </a:solidFill>
              </a:rPr>
              <a:t>ARE  YOU  READY ? </a:t>
            </a:r>
          </a:p>
          <a:p>
            <a:pPr marL="0" indent="0">
              <a:buNone/>
            </a:pPr>
            <a:endParaRPr lang="en-US" sz="6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   </a:t>
            </a:r>
            <a:r>
              <a:rPr lang="en-US" sz="6600" b="1" dirty="0" smtClean="0">
                <a:solidFill>
                  <a:schemeClr val="accent2"/>
                </a:solidFill>
              </a:rPr>
              <a:t>GOOD  LUCK!</a:t>
            </a:r>
            <a:endParaRPr lang="ru-RU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6600" b="1" dirty="0" smtClean="0"/>
              <a:t>START   SPEAKING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992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Study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phоtоgraphs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1.5 minutes be ready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cоmpare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ntrast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graphs: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give a brief description of the photos (action, location)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say what the pictures have in common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say in what way the pictures are different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say which way of reading books you'd prefer</a:t>
            </a:r>
          </a:p>
          <a:p>
            <a:pPr marL="0" indent="0">
              <a:buNone/>
            </a:pPr>
            <a:r>
              <a:rPr lang="en-US" sz="2000" dirty="0"/>
              <a:t>· </a:t>
            </a:r>
            <a:r>
              <a:rPr lang="en-US" sz="2000" dirty="0">
                <a:latin typeface="Times New Roman"/>
              </a:rPr>
              <a:t>explain why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/>
              </a:rPr>
              <a:t>You  </a:t>
            </a:r>
            <a:r>
              <a:rPr lang="en-US" sz="2000" b="1" dirty="0">
                <a:latin typeface="Times New Roman"/>
              </a:rPr>
              <a:t>will speak </a:t>
            </a:r>
            <a:r>
              <a:rPr lang="en-US" sz="2000" b="1" dirty="0" smtClean="0">
                <a:latin typeface="Times New Roman"/>
              </a:rPr>
              <a:t>for not more  </a:t>
            </a:r>
            <a:r>
              <a:rPr lang="en-US" sz="2000" b="1" dirty="0">
                <a:latin typeface="Times New Roman"/>
              </a:rPr>
              <a:t>than 2 minutes (12-15 sentences). </a:t>
            </a:r>
            <a:r>
              <a:rPr lang="en-US" sz="2000" b="1" dirty="0" smtClean="0">
                <a:latin typeface="Times New Roman"/>
              </a:rPr>
              <a:t>You  </a:t>
            </a:r>
            <a:r>
              <a:rPr lang="en-US" sz="2000" b="1" dirty="0">
                <a:latin typeface="Times New Roman"/>
              </a:rPr>
              <a:t>have </a:t>
            </a:r>
            <a:r>
              <a:rPr lang="en-US" sz="2000" b="1" dirty="0" smtClean="0">
                <a:latin typeface="Times New Roman"/>
              </a:rPr>
              <a:t>to</a:t>
            </a:r>
            <a:r>
              <a:rPr lang="en-US" sz="2000" b="1" dirty="0" smtClean="0">
                <a:latin typeface="TimesNewRoman,Bold"/>
              </a:rPr>
              <a:t>  </a:t>
            </a:r>
            <a:r>
              <a:rPr lang="en-US" sz="2000" b="1" dirty="0" smtClean="0">
                <a:latin typeface="Times New Roman"/>
              </a:rPr>
              <a:t>talk </a:t>
            </a:r>
            <a:r>
              <a:rPr lang="en-US" sz="2000" b="1" dirty="0">
                <a:latin typeface="Times New Roman"/>
              </a:rPr>
              <a:t>continuously</a:t>
            </a:r>
            <a:r>
              <a:rPr lang="en-US" sz="2000" b="1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</a:t>
            </a:r>
            <a:r>
              <a:rPr lang="en-US" sz="2000" b="1" dirty="0" smtClean="0"/>
              <a:t> 1                                                                             2</a:t>
            </a:r>
            <a:endParaRPr lang="ru-RU" sz="2000" b="1" dirty="0"/>
          </a:p>
        </p:txBody>
      </p:sp>
      <p:pic>
        <p:nvPicPr>
          <p:cNvPr id="3074" name="Picture 2" descr="C:\Users\6F61~1\AppData\Local\Temp\Rar$DI15.237\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5" y="3356992"/>
            <a:ext cx="42464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F61~1\AppData\Local\Temp\Rar$DI17.431\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4" y="3356992"/>
            <a:ext cx="365998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>
        <p14:prism/>
      </p:transition>
    </mc:Choice>
    <mc:Fallback xmlns="">
      <p:transition advClick="0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THANK    YOU !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   </a:t>
            </a:r>
            <a:r>
              <a:rPr lang="en-US" sz="11500" b="1" dirty="0" smtClean="0">
                <a:latin typeface="+mj-lt"/>
                <a:cs typeface="Times New Roman" panose="02020603050405020304" pitchFamily="18" charset="0"/>
              </a:rPr>
              <a:t>T A S K   1</a:t>
            </a:r>
            <a:endParaRPr lang="ru-RU" sz="115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/>
              </a:rPr>
              <a:t>Task 1.</a:t>
            </a:r>
          </a:p>
          <a:p>
            <a:pPr marL="0" indent="0">
              <a:buNone/>
            </a:pPr>
            <a:r>
              <a:rPr lang="en-US" sz="2900" dirty="0">
                <a:latin typeface="Times New Roman"/>
              </a:rPr>
              <a:t>Imagine that you are preparing a project with your friend. You have found some</a:t>
            </a:r>
          </a:p>
          <a:p>
            <a:pPr marL="0" indent="0">
              <a:buNone/>
            </a:pPr>
            <a:r>
              <a:rPr lang="en-US" sz="2900" dirty="0">
                <a:latin typeface="Times New Roman"/>
              </a:rPr>
              <a:t>interesting material for the presentation and you want to read this text to your</a:t>
            </a:r>
          </a:p>
          <a:p>
            <a:pPr marL="0" indent="0">
              <a:buNone/>
            </a:pPr>
            <a:r>
              <a:rPr lang="en-US" sz="2900" dirty="0">
                <a:latin typeface="Times New Roman"/>
              </a:rPr>
              <a:t>friend. You have 1.5 minutes to read the text silently, then be ready to read it out</a:t>
            </a:r>
          </a:p>
          <a:p>
            <a:pPr marL="0" indent="0">
              <a:buNone/>
            </a:pPr>
            <a:r>
              <a:rPr lang="en-US" sz="2900" dirty="0">
                <a:latin typeface="Times New Roman"/>
              </a:rPr>
              <a:t>aloud. You will not have more than 1.5 minutes to read </a:t>
            </a:r>
            <a:r>
              <a:rPr lang="en-US" sz="2900" dirty="0" smtClean="0">
                <a:latin typeface="Times New Roman"/>
              </a:rPr>
              <a:t>it.</a:t>
            </a:r>
            <a:endParaRPr lang="ru-RU" sz="2900" dirty="0" smtClean="0">
              <a:latin typeface="Times New Roman"/>
            </a:endParaRPr>
          </a:p>
          <a:p>
            <a:pPr marL="0" indent="0">
              <a:buNone/>
            </a:pPr>
            <a:endParaRPr lang="en-US" sz="2900" dirty="0">
              <a:latin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There is an established stereotype among foreigners that Russia is a country of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eternal frost and snow-covered streets. This is all because for many years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foreigners have been frightened by the phrase "Russian winter". But it's not all that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simple, Russia is a vast country and the weather in different areas can be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completely different. Russia consists of several continental zones. For example, in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the north winters are long and harsh, in some places there is lots of snow and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temperatures fall below -40 degrees Celsius . These winters are normal, not only in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the northern regions of the country but even in the Far East. Summers in these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areas don't even see three warm months out of the year.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The closer you get to the south the warmer the Russian climate gets. In the central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part of the country summer becomes warm--even hot--which makes it possible for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a good harvest of grain, fruit and vegetables. Winters here are not extremely cold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and the average winter temperature does not fall below -15 degrees Celsius. By the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way, in Russia the real warmth does not start until the middle of April. And only at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the end of May does everything start to bloom and people go without their warm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clothing.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0">
        <p14:prism/>
      </p:transition>
    </mc:Choice>
    <mc:Fallback xmlns="">
      <p:transition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Read  the  text  aloud.</a:t>
            </a:r>
            <a:endParaRPr lang="ru-RU" sz="2900" dirty="0" smtClean="0">
              <a:latin typeface="Times New Roman"/>
            </a:endParaRPr>
          </a:p>
          <a:p>
            <a:pPr marL="0" indent="0">
              <a:buNone/>
            </a:pPr>
            <a:endParaRPr lang="en-US" sz="2900" dirty="0">
              <a:latin typeface="Times New Roman"/>
            </a:endParaRP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There is an established stereotype among foreigners that Russia is a country of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eternal frost and snow-covered streets. This is all because for many years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foreigners have been frightened by the phrase "Russian winter". But it's not all that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simple, Russia is a vast country and the weather in different areas can be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completely different. Russia consists of several continental zones. For example, in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the north winters are long and harsh, in some places there is lots of snow and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temperatures fall below -40 degrees Celsius . These winters are normal, not only in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the northern regions of the country but even in the Far East. Summers in these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areas don't even see three warm months out of the year.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The closer you get to the south the warmer the Russian climate gets. In the central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part of the country summer becomes warm--even hot--which makes it possible for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a good harvest of grain, fruit and vegetables. Winters here are not extremely cold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and the average winter temperature does not fall below -15 degrees Celsius. By the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way, in Russia the real warmth does not start until the middle of April. And only at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the end of May does everything start to bloom and people go without their warm</a:t>
            </a:r>
          </a:p>
          <a:p>
            <a:pPr marL="0" indent="0">
              <a:buNone/>
            </a:pPr>
            <a:r>
              <a:rPr lang="en-US" sz="3400" dirty="0">
                <a:latin typeface="Times New Roman"/>
              </a:rPr>
              <a:t>clothing</a:t>
            </a:r>
            <a:r>
              <a:rPr lang="en-US" dirty="0">
                <a:latin typeface="Times New Roman"/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3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0">
        <p14:prism/>
      </p:transition>
    </mc:Choice>
    <mc:Fallback xmlns="">
      <p:transition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   </a:t>
            </a:r>
            <a:r>
              <a:rPr lang="en-US" sz="11500" b="1" dirty="0" smtClean="0">
                <a:latin typeface="+mj-lt"/>
                <a:cs typeface="Times New Roman" panose="02020603050405020304" pitchFamily="18" charset="0"/>
              </a:rPr>
              <a:t>T A S K   2</a:t>
            </a:r>
            <a:endParaRPr lang="ru-RU" sz="115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latin typeface="Times New Roman"/>
              </a:rPr>
              <a:t>Task</a:t>
            </a:r>
            <a:r>
              <a:rPr lang="en-US" sz="3400" b="1" dirty="0">
                <a:latin typeface="Times New Roman"/>
              </a:rPr>
              <a:t> 2.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smtClean="0">
                <a:latin typeface="Times New Roman"/>
              </a:rPr>
              <a:t>   Study </a:t>
            </a:r>
            <a:r>
              <a:rPr lang="en-US" b="1" dirty="0">
                <a:latin typeface="Times New Roman"/>
              </a:rPr>
              <a:t>the advertisement.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You </a:t>
            </a:r>
            <a:r>
              <a:rPr lang="en-US" b="1" dirty="0">
                <a:latin typeface="Times New Roman"/>
              </a:rPr>
              <a:t>are considering visiting the museum and now you'd like to get more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</a:rPr>
              <a:t>information. In 1.5 minutes you are to ask five direct questions to find out the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</a:rPr>
              <a:t>following: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1) location of the museum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2) opening hours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3) </a:t>
            </a:r>
            <a:r>
              <a:rPr lang="en-US" dirty="0" smtClean="0">
                <a:latin typeface="Times New Roman"/>
              </a:rPr>
              <a:t>admission </a:t>
            </a:r>
            <a:r>
              <a:rPr lang="en-US" dirty="0">
                <a:latin typeface="Times New Roman"/>
              </a:rPr>
              <a:t>fee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4) special exhibitions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5) discounts for students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</a:rPr>
              <a:t>You have 20 seconds to ask each question.</a:t>
            </a:r>
            <a:endParaRPr lang="ru-RU" dirty="0"/>
          </a:p>
        </p:txBody>
      </p:sp>
      <p:pic>
        <p:nvPicPr>
          <p:cNvPr id="1026" name="Picture 2" descr="C:\Users\6F61~1\AppData\Local\Temp\Rar$DI11.939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767437"/>
            <a:ext cx="3942184" cy="26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0">
        <p14:prism/>
      </p:transition>
    </mc:Choice>
    <mc:Fallback xmlns="">
      <p:transition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</a:p>
          <a:p>
            <a:pPr marL="0" indent="0">
              <a:buNone/>
            </a:pPr>
            <a:r>
              <a:rPr lang="en-US" sz="5400" b="1" dirty="0" smtClean="0"/>
              <a:t>       </a:t>
            </a:r>
            <a:r>
              <a:rPr lang="en-US" sz="6600" b="1" dirty="0" smtClean="0"/>
              <a:t>ASK    QUESTIONS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9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Task</a:t>
            </a:r>
            <a:r>
              <a:rPr lang="en-US" sz="2800" b="1" dirty="0">
                <a:latin typeface="Times New Roman"/>
              </a:rPr>
              <a:t> 2.</a:t>
            </a:r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  Study </a:t>
            </a:r>
            <a:r>
              <a:rPr lang="en-US" sz="2400" b="1" dirty="0">
                <a:latin typeface="Times New Roman"/>
              </a:rPr>
              <a:t>the advertisement</a:t>
            </a:r>
            <a:r>
              <a:rPr lang="en-US" b="1" dirty="0">
                <a:latin typeface="Times New Roman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      1</a:t>
            </a:r>
            <a:r>
              <a:rPr lang="en-US" sz="2400" dirty="0">
                <a:latin typeface="Times New Roman"/>
              </a:rPr>
              <a:t>) location of the museum</a:t>
            </a:r>
          </a:p>
          <a:p>
            <a:pPr marL="0" indent="0">
              <a:buNone/>
            </a:pPr>
            <a:endParaRPr lang="en-US" sz="2400" b="1" dirty="0" smtClean="0"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/>
              </a:rPr>
              <a:t>        You </a:t>
            </a:r>
            <a:r>
              <a:rPr lang="en-US" sz="2400" b="1" dirty="0">
                <a:latin typeface="Times New Roman"/>
              </a:rPr>
              <a:t>have 20 seconds to ask each question.</a:t>
            </a:r>
            <a:endParaRPr lang="ru-RU" sz="2400" dirty="0"/>
          </a:p>
        </p:txBody>
      </p:sp>
      <p:pic>
        <p:nvPicPr>
          <p:cNvPr id="1026" name="Picture 2" descr="C:\Users\6F61~1\AppData\Local\Temp\Rar$DI11.939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532208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prism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1459</TotalTime>
  <Words>1183</Words>
  <Application>Microsoft Office PowerPoint</Application>
  <PresentationFormat>Экран (4:3)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ТРЕНАЖЕР  АНГЛИЙСКИЙ ЯЗЫК  УСТНАЯ ЧАСТЬ №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Ученик</cp:lastModifiedBy>
  <cp:revision>115</cp:revision>
  <dcterms:created xsi:type="dcterms:W3CDTF">2015-04-05T19:15:32Z</dcterms:created>
  <dcterms:modified xsi:type="dcterms:W3CDTF">2015-10-14T14:40:03Z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