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5076F9-8D1F-457A-8252-DF4300B3BAB1}" type="datetimeFigureOut">
              <a:rPr lang="ru-RU" smtClean="0"/>
              <a:t>18.09.2009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4D7C9E8-FB49-4221-B5D6-2CE18AD0E3B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useum-online.ru/index.php/Victor_Mikhailovich_Vasnetsov/Canvas/337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Урок развития речи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Учимся писать сочинение по картине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B0F0"/>
                </a:solidFill>
              </a:rPr>
              <a:t>Виктор Михайлович Васнецов</a:t>
            </a:r>
            <a:br>
              <a:rPr lang="ru-RU" sz="5400" b="1" dirty="0" smtClean="0">
                <a:solidFill>
                  <a:srgbClr val="00B0F0"/>
                </a:solidFill>
              </a:rPr>
            </a:br>
            <a:r>
              <a:rPr lang="ru-RU" sz="5400" b="1" dirty="0" smtClean="0">
                <a:solidFill>
                  <a:srgbClr val="00B0F0"/>
                </a:solidFill>
              </a:rPr>
              <a:t>«Царевна – лягушка»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B0F0"/>
                </a:solidFill>
              </a:rPr>
              <a:t>Примерный план</a:t>
            </a:r>
            <a:endParaRPr lang="ru-RU" sz="60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233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/>
              <a:t>Художник В. М. Васнецов и его картина.</a:t>
            </a:r>
          </a:p>
          <a:p>
            <a:pPr marL="514350" indent="-514350" algn="just">
              <a:buAutoNum type="arabicPeriod"/>
            </a:pPr>
            <a:endParaRPr lang="ru-RU" sz="2800" dirty="0" smtClean="0"/>
          </a:p>
          <a:p>
            <a:pPr marL="514350" indent="-514350" algn="just">
              <a:buAutoNum type="arabicPeriod"/>
            </a:pPr>
            <a:r>
              <a:rPr lang="ru-RU" sz="2800" dirty="0" smtClean="0"/>
              <a:t>Что изображено на картине?</a:t>
            </a:r>
          </a:p>
          <a:p>
            <a:pPr marL="514350" indent="-514350" algn="just">
              <a:buAutoNum type="arabicPeriod"/>
            </a:pPr>
            <a:endParaRPr lang="ru-RU" sz="2800" dirty="0" smtClean="0"/>
          </a:p>
          <a:p>
            <a:pPr marL="514350" indent="-514350" algn="just">
              <a:buAutoNum type="arabicPeriod"/>
            </a:pPr>
            <a:r>
              <a:rPr lang="ru-RU" sz="2800" dirty="0" smtClean="0"/>
              <a:t>Как Василиса попала на пир?</a:t>
            </a:r>
          </a:p>
          <a:p>
            <a:pPr marL="514350" indent="-514350" algn="just">
              <a:buAutoNum type="arabicPeriod"/>
            </a:pPr>
            <a:endParaRPr lang="ru-RU" sz="2800" dirty="0" smtClean="0"/>
          </a:p>
          <a:p>
            <a:pPr marL="514350" indent="-514350" algn="just">
              <a:buAutoNum type="arabicPeriod"/>
            </a:pPr>
            <a:r>
              <a:rPr lang="ru-RU" sz="2800" dirty="0" smtClean="0"/>
              <a:t>Как она танцует?</a:t>
            </a:r>
          </a:p>
          <a:p>
            <a:pPr marL="514350" indent="-514350" algn="just">
              <a:buAutoNum type="arabicPeriod"/>
            </a:pPr>
            <a:endParaRPr lang="ru-RU" sz="2800" dirty="0" smtClean="0"/>
          </a:p>
          <a:p>
            <a:pPr marL="514350" indent="-514350" algn="just">
              <a:buAutoNum type="arabicPeriod"/>
            </a:pPr>
            <a:r>
              <a:rPr lang="ru-RU" sz="2800" dirty="0" smtClean="0"/>
              <a:t>Каково впечатление от картины?</a:t>
            </a:r>
          </a:p>
          <a:p>
            <a:pPr marL="514350" indent="-514350" algn="just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924800" cy="1214446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7030A0"/>
                </a:solidFill>
              </a:rPr>
              <a:t>Цель урока: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500306"/>
            <a:ext cx="7924800" cy="264320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err="1" smtClean="0">
                <a:solidFill>
                  <a:srgbClr val="FFC000"/>
                </a:solidFill>
              </a:rPr>
              <a:t>Расрыть</a:t>
            </a:r>
            <a:r>
              <a:rPr lang="ru-RU" sz="3200" b="1" dirty="0" smtClean="0">
                <a:solidFill>
                  <a:srgbClr val="FFC000"/>
                </a:solidFill>
              </a:rPr>
              <a:t>  отличие литературы от живописи при обучении описания картины В. М. Васнецова «Царевна-лягушка»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42918"/>
            <a:ext cx="7924800" cy="1214446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00B0F0"/>
                </a:solidFill>
              </a:rPr>
              <a:t>Как читать картину?</a:t>
            </a:r>
            <a:endParaRPr lang="ru-RU" sz="6000" b="1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071678"/>
            <a:ext cx="7924800" cy="387192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ru-RU" sz="3200" dirty="0" smtClean="0">
                <a:solidFill>
                  <a:srgbClr val="FFC000"/>
                </a:solidFill>
              </a:rPr>
              <a:t>Что раскрывает основное содержание картины?</a:t>
            </a:r>
          </a:p>
          <a:p>
            <a:pPr marL="514350" indent="-514350" algn="just">
              <a:buAutoNum type="arabicPeriod"/>
            </a:pPr>
            <a:endParaRPr lang="ru-RU" sz="3200" dirty="0" smtClean="0">
              <a:solidFill>
                <a:srgbClr val="FFC000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3200" dirty="0" smtClean="0">
                <a:solidFill>
                  <a:srgbClr val="FFC000"/>
                </a:solidFill>
              </a:rPr>
              <a:t>Как художник передаёт её содержание?</a:t>
            </a:r>
          </a:p>
          <a:p>
            <a:pPr marL="514350" indent="-514350" algn="just">
              <a:buAutoNum type="arabicPeriod"/>
            </a:pPr>
            <a:endParaRPr lang="ru-RU" sz="3200" dirty="0" smtClean="0">
              <a:solidFill>
                <a:srgbClr val="FFC000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3200" dirty="0" smtClean="0">
                <a:solidFill>
                  <a:srgbClr val="FFC000"/>
                </a:solidFill>
              </a:rPr>
              <a:t>Что ещё важно для раскрытия идеи картины?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аснецов, Виктор Михайлович. Автопортрет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762124"/>
            <a:ext cx="3429023" cy="438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4414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+mj-lt"/>
              </a:rPr>
              <a:t>Виктор Михайлович Васнецов</a:t>
            </a:r>
          </a:p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+mj-lt"/>
              </a:rPr>
              <a:t>1848 - 1926</a:t>
            </a:r>
            <a:endParaRPr lang="ru-RU" sz="3200" b="1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teratura5.narod.ru/bogatyr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6900" y="1671637"/>
            <a:ext cx="54102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57290" y="785794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«Богатыри»</a:t>
            </a:r>
            <a:endParaRPr lang="ru-RU" sz="2800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newizv.ru/images/photos/big/20071219140329_kover_samole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92948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0166" y="785794"/>
            <a:ext cx="2473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«Ковёр-самолёт»</a:t>
            </a:r>
            <a:endParaRPr lang="ru-RU" sz="2800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mallbay.ru/images2/vasneztov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071546"/>
            <a:ext cx="3648092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85852" y="857232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«</a:t>
            </a:r>
            <a:r>
              <a:rPr lang="ru-RU" sz="2800" dirty="0" err="1" smtClean="0">
                <a:solidFill>
                  <a:srgbClr val="00B0F0"/>
                </a:solidFill>
                <a:latin typeface="+mj-lt"/>
              </a:rPr>
              <a:t>Алёнушка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»</a:t>
            </a:r>
            <a:endParaRPr lang="ru-RU" sz="2800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moscope.ru/weekly/2002/079/img/vasnetsov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57229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42976" y="928670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«Витязь на распутье»</a:t>
            </a:r>
            <a:endParaRPr lang="ru-RU" sz="2800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mallbay.ru/images2/vasneztov9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4399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1">
      <a:majorFont>
        <a:latin typeface="Monotype Corsiva"/>
        <a:ea typeface=""/>
        <a:cs typeface=""/>
      </a:majorFont>
      <a:minorFont>
        <a:latin typeface="Constantia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107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Виктор Михайлович Васнецов «Царевна – лягушка»</vt:lpstr>
      <vt:lpstr>Цель урока:</vt:lpstr>
      <vt:lpstr>Как читать картину?</vt:lpstr>
      <vt:lpstr>Слайд 4</vt:lpstr>
      <vt:lpstr>Слайд 5</vt:lpstr>
      <vt:lpstr>Слайд 6</vt:lpstr>
      <vt:lpstr>Слайд 7</vt:lpstr>
      <vt:lpstr>Слайд 8</vt:lpstr>
      <vt:lpstr>Слайд 9</vt:lpstr>
      <vt:lpstr>Примерный план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 Михайлович Васнецов «Царевна – лягушка»</dc:title>
  <dc:creator>User</dc:creator>
  <cp:lastModifiedBy>User</cp:lastModifiedBy>
  <cp:revision>4</cp:revision>
  <dcterms:created xsi:type="dcterms:W3CDTF">2009-09-18T10:54:22Z</dcterms:created>
  <dcterms:modified xsi:type="dcterms:W3CDTF">2009-09-18T11:29:12Z</dcterms:modified>
</cp:coreProperties>
</file>