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68" r:id="rId15"/>
    <p:sldId id="270" r:id="rId16"/>
    <p:sldId id="266" r:id="rId17"/>
    <p:sldId id="278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ru-RU" b="1" dirty="0" smtClean="0"/>
              <a:t>Воспитание толерантности</a:t>
            </a:r>
            <a:br>
              <a:rPr lang="ru-RU" b="1" dirty="0" smtClean="0"/>
            </a:br>
            <a:r>
              <a:rPr lang="ru-RU" b="1" dirty="0" smtClean="0"/>
              <a:t>у младших школьников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581128"/>
            <a:ext cx="3312368" cy="155902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Воспитатель  ГПД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Краснова Светлана Борисовна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1772816"/>
            <a:ext cx="878497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НОШ №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baseline="0" dirty="0" smtClean="0"/>
              <a:t>Г.</a:t>
            </a:r>
            <a:r>
              <a:rPr lang="ru-RU" sz="1600" b="1" dirty="0" smtClean="0"/>
              <a:t> ТВЕРЬ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843808" y="6237312"/>
            <a:ext cx="3312368" cy="33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Приёмы организации диалоговой рефлексии: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39752" y="2276872"/>
            <a:ext cx="6347048" cy="3849291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«Ролевая маска». </a:t>
            </a:r>
            <a:endParaRPr lang="ru-RU" dirty="0" smtClean="0"/>
          </a:p>
          <a:p>
            <a:r>
              <a:rPr lang="ru-RU" i="1" dirty="0" smtClean="0"/>
              <a:t> «Прогнозирование развития ситуации.</a:t>
            </a:r>
            <a:endParaRPr lang="ru-RU" dirty="0" smtClean="0"/>
          </a:p>
          <a:p>
            <a:r>
              <a:rPr lang="ru-RU" i="1" dirty="0" smtClean="0"/>
              <a:t> «Импровизация на свободную тему. </a:t>
            </a:r>
            <a:endParaRPr lang="ru-RU" dirty="0" smtClean="0"/>
          </a:p>
          <a:p>
            <a:r>
              <a:rPr lang="ru-RU" i="1" dirty="0" smtClean="0"/>
              <a:t>«Обнажение противоречий». </a:t>
            </a:r>
            <a:endParaRPr lang="ru-RU" dirty="0" smtClean="0"/>
          </a:p>
          <a:p>
            <a:r>
              <a:rPr lang="ru-RU" i="1" dirty="0" smtClean="0"/>
              <a:t> «Встречные вопросы».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700808"/>
            <a:ext cx="6552728" cy="136815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Приёмы использования художественной литературы,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кинофильмов и т.д.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55776" y="2996952"/>
            <a:ext cx="5544616" cy="3489251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 «Сочини конец истории. </a:t>
            </a:r>
            <a:endParaRPr lang="ru-RU" dirty="0" smtClean="0"/>
          </a:p>
          <a:p>
            <a:r>
              <a:rPr lang="ru-RU" i="1" dirty="0" smtClean="0"/>
              <a:t>«Любимые книги товарища». </a:t>
            </a:r>
            <a:r>
              <a:rPr lang="ru-RU" dirty="0" smtClean="0"/>
              <a:t>    </a:t>
            </a:r>
          </a:p>
          <a:p>
            <a:r>
              <a:rPr lang="ru-RU" i="1" dirty="0" smtClean="0"/>
              <a:t> «Добрые слова». </a:t>
            </a:r>
            <a:endParaRPr lang="ru-RU" dirty="0" smtClean="0"/>
          </a:p>
          <a:p>
            <a:r>
              <a:rPr lang="ru-RU" i="1" dirty="0" smtClean="0"/>
              <a:t> «Творчество на заданную тему».  </a:t>
            </a:r>
            <a:endParaRPr lang="ru-RU" dirty="0" smtClean="0"/>
          </a:p>
          <a:p>
            <a:r>
              <a:rPr lang="ru-RU" i="1" dirty="0" smtClean="0"/>
              <a:t> «Киностудия». </a:t>
            </a:r>
            <a:endParaRPr lang="ru-RU" dirty="0"/>
          </a:p>
        </p:txBody>
      </p:sp>
      <p:pic>
        <p:nvPicPr>
          <p:cNvPr id="6" name="Picture 1" descr="C:\Users\Ida\Documents\Презент толерантности\31562_375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466" y="1556792"/>
            <a:ext cx="179853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AM_05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482" y="4725145"/>
            <a:ext cx="2728518" cy="2132856"/>
          </a:xfrm>
          <a:prstGeom prst="rect">
            <a:avLst/>
          </a:prstGeom>
        </p:spPr>
      </p:pic>
      <p:pic>
        <p:nvPicPr>
          <p:cNvPr id="5" name="Рисунок 4" descr="SAM_05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25144"/>
            <a:ext cx="2736304" cy="2132856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19672" y="1600201"/>
            <a:ext cx="7067128" cy="3917031"/>
          </a:xfrm>
        </p:spPr>
        <p:txBody>
          <a:bodyPr>
            <a:normAutofit fontScale="75000" lnSpcReduction="20000"/>
          </a:bodyPr>
          <a:lstStyle/>
          <a:p>
            <a:pPr algn="ctr">
              <a:buNone/>
            </a:pPr>
            <a:r>
              <a:rPr lang="ru-RU" sz="4700" b="1" dirty="0" smtClean="0"/>
              <a:t>Игровые тренинги.</a:t>
            </a:r>
            <a:endParaRPr lang="ru-RU" sz="4700" dirty="0" smtClean="0"/>
          </a:p>
          <a:p>
            <a:pPr algn="ctr">
              <a:buNone/>
            </a:pPr>
            <a:r>
              <a:rPr lang="ru-RU" b="1" dirty="0" smtClean="0"/>
              <a:t>Коммуникативные:</a:t>
            </a:r>
            <a:endParaRPr lang="ru-RU" dirty="0" smtClean="0"/>
          </a:p>
          <a:p>
            <a:r>
              <a:rPr lang="ru-RU" i="1" dirty="0" smtClean="0"/>
              <a:t>Упражнение </a:t>
            </a:r>
            <a:r>
              <a:rPr lang="ru-RU" b="1" i="1" dirty="0" smtClean="0"/>
              <a:t>«Комплимент в диалоге»</a:t>
            </a:r>
            <a:endParaRPr lang="ru-RU" dirty="0" smtClean="0"/>
          </a:p>
          <a:p>
            <a:r>
              <a:rPr lang="ru-RU" i="1" dirty="0" smtClean="0"/>
              <a:t>Упражнение </a:t>
            </a:r>
            <a:r>
              <a:rPr lang="ru-RU" b="1" i="1" dirty="0" smtClean="0"/>
              <a:t>«Комплимент»</a:t>
            </a: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Игротерапия</a:t>
            </a:r>
            <a:endParaRPr lang="ru-RU" dirty="0" smtClean="0"/>
          </a:p>
          <a:p>
            <a:r>
              <a:rPr lang="ru-RU" i="1" dirty="0" smtClean="0"/>
              <a:t>Упражнение </a:t>
            </a:r>
            <a:r>
              <a:rPr lang="ru-RU" b="1" i="1" dirty="0" smtClean="0"/>
              <a:t>«Доброта»</a:t>
            </a:r>
            <a:endParaRPr lang="ru-RU" dirty="0" smtClean="0"/>
          </a:p>
          <a:p>
            <a:r>
              <a:rPr lang="ru-RU" i="1" dirty="0" smtClean="0"/>
              <a:t>Упражнение </a:t>
            </a:r>
            <a:r>
              <a:rPr lang="ru-RU" b="1" i="1" dirty="0" smtClean="0"/>
              <a:t>«Волшебная рука»</a:t>
            </a:r>
            <a:endParaRPr lang="ru-RU" dirty="0" smtClean="0"/>
          </a:p>
          <a:p>
            <a:r>
              <a:rPr lang="ru-RU" i="1" dirty="0" smtClean="0"/>
              <a:t>Упражнение </a:t>
            </a:r>
            <a:r>
              <a:rPr lang="ru-RU" b="1" i="1" dirty="0" smtClean="0"/>
              <a:t>«Письмо далекому себе»</a:t>
            </a: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Система классных часов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476673"/>
          <a:ext cx="8784976" cy="626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768752"/>
              </a:tblGrid>
              <a:tr h="3600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Основная цель</a:t>
                      </a:r>
                      <a:endParaRPr lang="ru-RU" dirty="0"/>
                    </a:p>
                  </a:txBody>
                  <a:tcPr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 я такой?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самосознание детей. Систематизировать знания детей 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себе 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дом.адрес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национальность и пр.)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и девочки.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Закрепить у детей понимание различий полов, сформировать правильное отношение к различиям во внешнем облике и поведении.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477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среди людей.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представление о ходе развития человека, показать взаимозависимость отношений.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612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Привычки хорошие и плохие.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Раскрыть значение слова «привычка», развить способности к анализу и сравнению, способность к самооценке.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Зачем нужны правила?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у детей понимание необходимости законов (правил) общения, желание их узнавать и выполнять.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Нарочно и нечаянно.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нравственные чувства – сожаление, сочувствие, сформировать навыки игрового общения, не задевая интересов партнеров.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Учусь прощать.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Научить детей не обижаться по пустякам, различать нечаянную промашку от намеренной и соответственно реагировать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703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Учусь думать и поступать по-своему.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в детях чувство собственного достоинства, сохраняя доброжелательные отношения между сверстниками, стремление радоваться успехам другого.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Зачем нужен друг?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Воспитать и развить осознанные взаимно доброжелательные отношения с ровесниками, понятия о дружбе, друзьях.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477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Учусь сочувствовать.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Закрепить умение замечать, что кому-то плохо, выражать сочувствие, оказывать помощь.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  <a:tr h="519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Почему бывают драки?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навыки общения,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понимание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смысла норм и правил поведения в среде сверстников, воспитать привычку достойно вести себя в конфликтной ситуации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0" marR="27940" marT="27940" marB="2794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484785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Таблица успешности социальных контактов</a:t>
            </a:r>
          </a:p>
          <a:p>
            <a:pPr algn="ctr"/>
            <a:r>
              <a:rPr lang="ru-RU" sz="1600" b="1" dirty="0" smtClean="0"/>
              <a:t>тест на определение уровня толерантности по методике Ковальчук М.А</a:t>
            </a:r>
            <a:endParaRPr lang="ru-RU" sz="1600" dirty="0" smtClean="0"/>
          </a:p>
          <a:p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204861"/>
          <a:ext cx="8712969" cy="448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1224136"/>
                <a:gridCol w="1296145"/>
              </a:tblGrid>
              <a:tr h="7200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 диагностирования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Ф.</a:t>
                      </a:r>
                      <a:r>
                        <a:rPr lang="ru-RU" sz="1400" baseline="0" dirty="0" smtClean="0"/>
                        <a:t> И.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ученика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(</a:t>
                      </a:r>
                      <a:r>
                        <a:rPr lang="ru-RU" sz="1400" baseline="0" dirty="0" err="1" smtClean="0"/>
                        <a:t>нач.года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Ф.</a:t>
                      </a:r>
                      <a:r>
                        <a:rPr lang="ru-RU" sz="1400" baseline="0" dirty="0" smtClean="0"/>
                        <a:t> И.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ученика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(конец года)</a:t>
                      </a:r>
                      <a:endParaRPr lang="ru-RU" sz="1400" dirty="0" smtClean="0"/>
                    </a:p>
                  </a:txBody>
                  <a:tcPr/>
                </a:tc>
              </a:tr>
              <a:tr h="38986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Общительный, легко контактирует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914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Малоинициативный, но легко вступает в контакт,</a:t>
                      </a:r>
                      <a:r>
                        <a:rPr lang="ru-RU" baseline="0" dirty="0" smtClean="0"/>
                        <a:t> когда к нему обращаются 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914">
                <a:tc>
                  <a:txBody>
                    <a:bodyPr/>
                    <a:lstStyle/>
                    <a:p>
                      <a:r>
                        <a:rPr lang="ru-RU" dirty="0" smtClean="0"/>
                        <a:t>Сфера общения ограничена, контактирует только с некоторыми ребятами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9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Предпочитает находиться рядом с детьми,</a:t>
                      </a:r>
                      <a:r>
                        <a:rPr lang="ru-RU" baseline="0" dirty="0" smtClean="0"/>
                        <a:t> но не вступает с ними в контакт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914">
                <a:tc>
                  <a:txBody>
                    <a:bodyPr/>
                    <a:lstStyle/>
                    <a:p>
                      <a:r>
                        <a:rPr lang="ru-RU" dirty="0" smtClean="0"/>
                        <a:t>Замкнут,</a:t>
                      </a:r>
                      <a:r>
                        <a:rPr lang="ru-RU" baseline="0" dirty="0" smtClean="0"/>
                        <a:t> изолирован от других детей, предпочитает находиться один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9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 негативизм по отношению к детям,</a:t>
                      </a:r>
                      <a:r>
                        <a:rPr lang="ru-RU" baseline="0" dirty="0" smtClean="0"/>
                        <a:t> ссорится с ними, обижает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2251611"/>
            <a:ext cx="82809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200" dirty="0" smtClean="0"/>
              <a:t>Невозможно сформировать толерантность у ребёнка, как и любое другое качество, если родители не являются союзниками педагога.</a:t>
            </a:r>
          </a:p>
          <a:p>
            <a:r>
              <a:rPr lang="ru-RU" sz="2200" dirty="0" smtClean="0"/>
              <a:t>		Виды работы с родителями:</a:t>
            </a:r>
          </a:p>
          <a:p>
            <a:r>
              <a:rPr lang="ru-RU" sz="2200" dirty="0" smtClean="0"/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11760" y="1628800"/>
            <a:ext cx="3744416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с родителями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284984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     Знакомство с семьей школьника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    Анкетирование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    Совместное обсуждение проблем с учащимися и их родителями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    Организация совместной деятельности родителей и детей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   Проведение семейных конкурсов и праздников в школе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Users\Ida\Documents\Презент толерантности\iCAK8VWL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2722"/>
            <a:ext cx="3635896" cy="47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483768" y="1600200"/>
            <a:ext cx="6048672" cy="4525963"/>
          </a:xfrm>
        </p:spPr>
        <p:txBody>
          <a:bodyPr>
            <a:normAutofit fontScale="8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Жизнь по-разному можно прожить.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 горе можно и в радости,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Вовремя есть, вовремя пить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вовремя делать гадости.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 можно и так: на рассвете вставать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И, помышляя о чуде,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Рукой обнажённой до солнца достать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подарить его людям.</a:t>
            </a: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Литература.</a:t>
            </a:r>
            <a:endParaRPr lang="ru-RU" dirty="0" smtClean="0"/>
          </a:p>
          <a:p>
            <a:pPr lvl="0"/>
            <a:r>
              <a:rPr lang="ru-RU" dirty="0" err="1" smtClean="0"/>
              <a:t>Бобинова</a:t>
            </a:r>
            <a:r>
              <a:rPr lang="ru-RU" dirty="0" smtClean="0"/>
              <a:t> </a:t>
            </a:r>
            <a:r>
              <a:rPr lang="ru-RU" dirty="0" smtClean="0"/>
              <a:t>С.В. Воспитание культуры толерантности / Начальная школа. 2004 №8. –с.76-78.</a:t>
            </a:r>
          </a:p>
          <a:p>
            <a:pPr lvl="0"/>
            <a:r>
              <a:rPr lang="ru-RU" dirty="0" err="1" smtClean="0"/>
              <a:t>Клепцова</a:t>
            </a:r>
            <a:r>
              <a:rPr lang="ru-RU" dirty="0" smtClean="0"/>
              <a:t> Е.Ю. Терпимое отношение к ребёнку: психологическое содержание, диагностика, коррекция: Учебное пособие. М., 2005.</a:t>
            </a:r>
          </a:p>
          <a:p>
            <a:pPr lvl="0"/>
            <a:r>
              <a:rPr lang="ru-RU" dirty="0" smtClean="0"/>
              <a:t>Ожегов С.И. Толковый словарь русского языка. М., 1990.</a:t>
            </a:r>
          </a:p>
          <a:p>
            <a:pPr lvl="0"/>
            <a:r>
              <a:rPr lang="ru-RU" dirty="0" smtClean="0"/>
              <a:t>Рожков М.И., </a:t>
            </a:r>
            <a:r>
              <a:rPr lang="ru-RU" dirty="0" err="1" smtClean="0"/>
              <a:t>Байбородов</a:t>
            </a:r>
            <a:r>
              <a:rPr lang="ru-RU" dirty="0" smtClean="0"/>
              <a:t> Л.В., Ковальчук М.А. Воспитание толерантности у школьников. Ярославль, 2003.</a:t>
            </a:r>
          </a:p>
          <a:p>
            <a:pPr lvl="0"/>
            <a:r>
              <a:rPr lang="ru-RU" dirty="0" smtClean="0"/>
              <a:t>Современный словарь иностранных слов. М., 1993.</a:t>
            </a:r>
          </a:p>
          <a:p>
            <a:pPr lvl="0"/>
            <a:r>
              <a:rPr lang="ru-RU" dirty="0" smtClean="0"/>
              <a:t>Советский энциклопедический словарь. М., 1990.</a:t>
            </a:r>
          </a:p>
          <a:p>
            <a:pPr lvl="0"/>
            <a:r>
              <a:rPr lang="ru-RU" dirty="0" err="1" smtClean="0"/>
              <a:t>Фопель</a:t>
            </a:r>
            <a:r>
              <a:rPr lang="ru-RU" dirty="0" smtClean="0"/>
              <a:t> К.  Сплочённость и толерантность в группе. Психологические игры и упражнения. Пер. с нем. М., 2005.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852936"/>
            <a:ext cx="84497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7500"/>
          </a:bodyPr>
          <a:lstStyle/>
          <a:p>
            <a:pPr algn="r">
              <a:buNone/>
            </a:pPr>
            <a:r>
              <a:rPr lang="ru-RU" b="1" i="1" dirty="0" smtClean="0"/>
              <a:t>Я не согласен с тем, что вы говорите, но </a:t>
            </a:r>
            <a:br>
              <a:rPr lang="ru-RU" b="1" i="1" dirty="0" smtClean="0"/>
            </a:br>
            <a:r>
              <a:rPr lang="ru-RU" b="1" i="1" dirty="0" smtClean="0"/>
              <a:t>пожертвую своей жизнью, защищая ваше </a:t>
            </a:r>
            <a:br>
              <a:rPr lang="ru-RU" b="1" i="1" dirty="0" smtClean="0"/>
            </a:br>
            <a:r>
              <a:rPr lang="ru-RU" b="1" i="1" dirty="0" smtClean="0"/>
              <a:t>право высказывать собственное мнение.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Вольтер</a:t>
            </a:r>
            <a:endParaRPr lang="ru-RU" dirty="0" smtClean="0"/>
          </a:p>
          <a:p>
            <a:pPr algn="r">
              <a:buNone/>
            </a:pPr>
            <a:r>
              <a:rPr lang="ru-RU" b="1" i="1" dirty="0" smtClean="0"/>
              <a:t>Если ребёнка принимают и обращаются  с ним дружелюбно, он учится находить любовь в этом мире.</a:t>
            </a:r>
            <a:endParaRPr lang="ru-RU" dirty="0" smtClean="0"/>
          </a:p>
          <a:p>
            <a:pPr algn="r">
              <a:buNone/>
            </a:pPr>
            <a:r>
              <a:rPr lang="ru-RU" b="1" i="1" dirty="0" err="1" smtClean="0"/>
              <a:t>Дорис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Лоу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Ноулт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91880" y="4365105"/>
            <a:ext cx="3744416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В 1995 году 185 стран подписали </a:t>
            </a:r>
            <a:br>
              <a:rPr lang="ru-RU" sz="2500" b="1" dirty="0" smtClean="0"/>
            </a:br>
            <a:r>
              <a:rPr lang="ru-RU" sz="2500" b="1" dirty="0" smtClean="0"/>
              <a:t>Декларацию Принципов Толерантности</a:t>
            </a:r>
            <a:endParaRPr lang="ru-RU" sz="25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176464"/>
          </a:xfrm>
        </p:spPr>
        <p:txBody>
          <a:bodyPr>
            <a:noAutofit/>
          </a:bodyPr>
          <a:lstStyle/>
          <a:p>
            <a:r>
              <a:rPr lang="ru-RU" sz="1800" dirty="0" smtClean="0"/>
              <a:t>«Современный словарь иностранных слов» : «</a:t>
            </a:r>
            <a:r>
              <a:rPr lang="ru-RU" sz="1800" dirty="0" err="1" smtClean="0"/>
              <a:t>Тоleгаntia</a:t>
            </a:r>
            <a:r>
              <a:rPr lang="ru-RU" sz="1800" dirty="0" smtClean="0"/>
              <a:t>  (лат.)- терпимость, терпение, устойчивость, снисходительность к чему-либо, способность переносить неблагоприятное воздействие».</a:t>
            </a:r>
          </a:p>
          <a:p>
            <a:r>
              <a:rPr lang="ru-RU" sz="1800" dirty="0" smtClean="0"/>
              <a:t>С.И. Ожегов : «Терпимость – терпимое отношение к чему-нибудь. Терпимый - такой, что может терпеть, с которым можно мириться; умеющий без вражды, терпеливо относиться к чужому мнению, характеру».</a:t>
            </a:r>
          </a:p>
          <a:p>
            <a:r>
              <a:rPr lang="ru-RU" sz="1800" dirty="0" smtClean="0"/>
              <a:t>Толерантность -  это терпимость к иному мировоззрению, образу жизни,      		поведению и обычаям, вероисповеданию, национальности, 		толерантность заключается в осознании и предоставлении 		другим их права жить в соответствии с собственным 			мировоззрением и служить ценностям их самобытной 			культуры. 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цвет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15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486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140609"/>
            <a:ext cx="2160240" cy="171739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08912" cy="28083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Ю.А. </a:t>
            </a:r>
            <a:r>
              <a:rPr lang="ru-RU" sz="2400" dirty="0" err="1" smtClean="0"/>
              <a:t>Шрейдер</a:t>
            </a:r>
            <a:r>
              <a:rPr lang="ru-RU" sz="2400" dirty="0" smtClean="0"/>
              <a:t>: «Самая страшная из грозящих нам катастроф - это не столько атомная, тепловая и тому подобные варианты физического уничтожения человечества (а, может быть, и всего живого на Земле), сколько антропологическая — уничтожение человеческого в человеке».  И, прежде чем выяснять, как защитить природу, как избавиться от войн, бедствий и т.д., 		следует понять, как остаться человеком в самом 		широком смысле этого слова.</a:t>
            </a:r>
          </a:p>
          <a:p>
            <a:pPr>
              <a:buNone/>
            </a:pPr>
            <a:endParaRPr lang="ru-RU" sz="2200" dirty="0"/>
          </a:p>
        </p:txBody>
      </p:sp>
      <p:pic>
        <p:nvPicPr>
          <p:cNvPr id="4" name="Рисунок 3" descr="876248679_db81340a57_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16632"/>
            <a:ext cx="3251200" cy="2304256"/>
          </a:xfrm>
          <a:prstGeom prst="rect">
            <a:avLst/>
          </a:prstGeom>
        </p:spPr>
      </p:pic>
      <p:pic>
        <p:nvPicPr>
          <p:cNvPr id="5" name="Рисунок 4" descr="9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16632"/>
            <a:ext cx="3264363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Ida\Documents\Презент толерантности\iCA6QGR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005064"/>
            <a:ext cx="4260385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717032"/>
            <a:ext cx="5436096" cy="2409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       Основой толерантности как качества личности является признание права на отличие. </a:t>
            </a:r>
          </a:p>
          <a:p>
            <a:endParaRPr lang="ru-RU" dirty="0"/>
          </a:p>
        </p:txBody>
      </p:sp>
      <p:pic>
        <p:nvPicPr>
          <p:cNvPr id="4" name="Picture 5" descr="C:\Users\Ida\Documents\Презент толерантности\996c2f82a79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628800"/>
            <a:ext cx="5123532" cy="19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04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653136"/>
            <a:ext cx="2939819" cy="220486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400" b="1" dirty="0" smtClean="0"/>
              <a:t>Методы воспитания толерантности.</a:t>
            </a:r>
            <a:endParaRPr lang="ru-RU" sz="2400" dirty="0" smtClean="0"/>
          </a:p>
          <a:p>
            <a:pPr lvl="0"/>
            <a:r>
              <a:rPr lang="ru-RU" sz="2400" dirty="0" smtClean="0"/>
              <a:t>Убеждение и </a:t>
            </a:r>
            <a:r>
              <a:rPr lang="ru-RU" sz="2400" dirty="0" err="1" smtClean="0"/>
              <a:t>самоубеждение</a:t>
            </a:r>
            <a:r>
              <a:rPr lang="ru-RU" sz="2400" dirty="0" smtClean="0"/>
              <a:t>  (интеллектуальная сфера)</a:t>
            </a:r>
          </a:p>
          <a:p>
            <a:pPr lvl="0"/>
            <a:r>
              <a:rPr lang="ru-RU" sz="2400" dirty="0" smtClean="0"/>
              <a:t>Стимулирование и мотивация (мотивационная сфера)</a:t>
            </a:r>
          </a:p>
          <a:p>
            <a:pPr lvl="0"/>
            <a:r>
              <a:rPr lang="ru-RU" sz="2400" dirty="0" smtClean="0"/>
              <a:t>Внушение и самовнушение (эмоциональная сфера)</a:t>
            </a:r>
          </a:p>
          <a:p>
            <a:pPr lvl="0"/>
            <a:r>
              <a:rPr lang="ru-RU" sz="2400" dirty="0" smtClean="0"/>
              <a:t>Воспитывающие ситуации и упражнения  (волевая сфера)</a:t>
            </a:r>
          </a:p>
          <a:p>
            <a:pPr lvl="0"/>
            <a:r>
              <a:rPr lang="ru-RU" sz="2400" dirty="0" smtClean="0"/>
              <a:t>Коррекция и </a:t>
            </a:r>
            <a:r>
              <a:rPr lang="ru-RU" sz="2400" dirty="0" err="1" smtClean="0"/>
              <a:t>самокоррекция</a:t>
            </a:r>
            <a:r>
              <a:rPr lang="ru-RU" sz="2400" dirty="0" smtClean="0"/>
              <a:t> (сфера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)</a:t>
            </a:r>
          </a:p>
          <a:p>
            <a:pPr lvl="0"/>
            <a:r>
              <a:rPr lang="ru-RU" sz="2400" dirty="0" smtClean="0"/>
              <a:t>Метод дилемм и рефлексии (экзистенциальная сфера)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Приёмы воспитания толерантности.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79912" y="2780928"/>
            <a:ext cx="4906888" cy="33452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Организация деятельности детей в классе.</a:t>
            </a:r>
          </a:p>
          <a:p>
            <a:r>
              <a:rPr lang="ru-RU" dirty="0" smtClean="0"/>
              <a:t>Организация диалоговой рефлексии.</a:t>
            </a:r>
          </a:p>
          <a:p>
            <a:r>
              <a:rPr lang="ru-RU" dirty="0" smtClean="0"/>
              <a:t>Использование художественной литературы, кинофильмов и т.д.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15816" y="4077072"/>
            <a:ext cx="4752528" cy="155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 descr="http://www.nashagazeta.ch/sites/default/files/photo_1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78337"/>
            <a:ext cx="3563937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84784"/>
            <a:ext cx="7308304" cy="15841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Приёмы организации деятельности детей в классе: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83768" y="2708920"/>
            <a:ext cx="6048672" cy="338437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«Эстафета».</a:t>
            </a:r>
            <a:endParaRPr lang="ru-RU" dirty="0" smtClean="0"/>
          </a:p>
          <a:p>
            <a:r>
              <a:rPr lang="ru-RU" i="1" dirty="0" smtClean="0"/>
              <a:t> «Взаимопомощь. </a:t>
            </a:r>
            <a:endParaRPr lang="ru-RU" dirty="0" smtClean="0"/>
          </a:p>
          <a:p>
            <a:r>
              <a:rPr lang="ru-RU" i="1" dirty="0" smtClean="0"/>
              <a:t> «Акцент на лучшее». </a:t>
            </a:r>
            <a:endParaRPr lang="ru-RU" dirty="0" smtClean="0"/>
          </a:p>
          <a:p>
            <a:r>
              <a:rPr lang="ru-RU" i="1" dirty="0" smtClean="0"/>
              <a:t> «Ломка стереотипов». </a:t>
            </a:r>
            <a:endParaRPr lang="ru-RU" dirty="0" smtClean="0"/>
          </a:p>
          <a:p>
            <a:r>
              <a:rPr lang="ru-RU" i="1" dirty="0" smtClean="0"/>
              <a:t> «Истории про себя». </a:t>
            </a:r>
            <a:endParaRPr lang="ru-RU" dirty="0" smtClean="0"/>
          </a:p>
          <a:p>
            <a:r>
              <a:rPr lang="ru-RU" i="1" dirty="0" smtClean="0"/>
              <a:t> «Общаться по правилам».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11" descr="C:\Users\Ida\Documents\Презент толерантности\iCAAPR7J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100" y="1052736"/>
            <a:ext cx="16129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Ida\Documents\Презент толерантности\iCAVU1U7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666949" cy="122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720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Воспитание толерантности у младших школьников</vt:lpstr>
      <vt:lpstr>Слайд 2</vt:lpstr>
      <vt:lpstr>В 1995 году 185 стран подписали  Декларацию Принципов Толерантности</vt:lpstr>
      <vt:lpstr>Слайд 4</vt:lpstr>
      <vt:lpstr>Слайд 5</vt:lpstr>
      <vt:lpstr>Слайд 6</vt:lpstr>
      <vt:lpstr>Слайд 7</vt:lpstr>
      <vt:lpstr>   Приёмы воспитания толерантности.    </vt:lpstr>
      <vt:lpstr>Приёмы организации деятельности детей в классе: </vt:lpstr>
      <vt:lpstr>Приёмы организации диалоговой рефлексии: </vt:lpstr>
      <vt:lpstr>Приёмы использования художественной литературы,  кинофильмов и т.д. </vt:lpstr>
      <vt:lpstr>Слайд 12</vt:lpstr>
      <vt:lpstr>Система классных часов 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User</cp:lastModifiedBy>
  <cp:revision>50</cp:revision>
  <dcterms:created xsi:type="dcterms:W3CDTF">2013-05-03T04:47:19Z</dcterms:created>
  <dcterms:modified xsi:type="dcterms:W3CDTF">2015-08-25T20:44:16Z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339292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