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71" r:id="rId6"/>
    <p:sldId id="260" r:id="rId7"/>
    <p:sldId id="270" r:id="rId8"/>
    <p:sldId id="261" r:id="rId9"/>
    <p:sldId id="262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1" autoAdjust="0"/>
    <p:restoredTop sz="94702" autoAdjust="0"/>
  </p:normalViewPr>
  <p:slideViewPr>
    <p:cSldViewPr snapToGrid="0" snapToObjects="1">
      <p:cViewPr varScale="1">
        <p:scale>
          <a:sx n="75" d="100"/>
          <a:sy n="75" d="100"/>
        </p:scale>
        <p:origin x="-2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1B51-7FC9-D64B-8168-9425B3A3502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832C-DD04-8749-A6E8-5A774001A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832C-DD04-8749-A6E8-5A774001A0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3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3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3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2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4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9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5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E967-ED3B-9545-B506-7516BF1C1155}" type="datetimeFigureOut">
              <a:rPr lang="ru-RU" smtClean="0"/>
              <a:t>25.08.15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7FF8-E43E-8043-974D-63B0DF1D6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541868"/>
            <a:ext cx="8229600" cy="20150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/>
                <a:cs typeface="Times New Roman"/>
              </a:rPr>
              <a:t>Ра</a:t>
            </a:r>
            <a:r>
              <a:rPr lang="ru-RU" sz="4400" b="1" i="1" dirty="0" smtClean="0">
                <a:latin typeface="Times New Roman"/>
                <a:cs typeface="Times New Roman"/>
              </a:rPr>
              <a:t>звитие </a:t>
            </a:r>
            <a:r>
              <a:rPr lang="ru-RU" sz="4400" b="1" i="1" dirty="0" smtClean="0">
                <a:latin typeface="Times New Roman"/>
                <a:cs typeface="Times New Roman"/>
              </a:rPr>
              <a:t>мыслительных процессов </a:t>
            </a:r>
            <a:r>
              <a:rPr lang="ru-RU" sz="4400" b="1" i="1" dirty="0" smtClean="0">
                <a:latin typeface="Times New Roman"/>
                <a:cs typeface="Times New Roman"/>
              </a:rPr>
              <a:t>средствам </a:t>
            </a:r>
            <a:r>
              <a:rPr lang="ru-RU" sz="4400" b="1" i="1" dirty="0" smtClean="0">
                <a:latin typeface="Times New Roman"/>
                <a:cs typeface="Times New Roman"/>
              </a:rPr>
              <a:t>хореографии</a:t>
            </a:r>
            <a:endParaRPr lang="ru-RU" sz="4400" b="1" i="1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6e8988260d7bfd2801402daf9d8b517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33" y="2743200"/>
            <a:ext cx="408172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Сравнение – сопоставление ряда предметов и явлений для выявление общего или различий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grand-pli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6" r="-5816"/>
          <a:stretch>
            <a:fillRect/>
          </a:stretch>
        </p:blipFill>
        <p:spPr>
          <a:xfrm>
            <a:off x="1727200" y="2298651"/>
            <a:ext cx="6146800" cy="3661882"/>
          </a:xfrm>
        </p:spPr>
      </p:pic>
    </p:spTree>
    <p:extLst>
      <p:ext uri="{BB962C8B-B14F-4D97-AF65-F5344CB8AC3E}">
        <p14:creationId xmlns:p14="http://schemas.microsoft.com/office/powerpoint/2010/main" val="21058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524934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Абстрагирование – формирование образов реальности посредством отвлечения и пополнения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grand_pli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8" r="-23738"/>
          <a:stretch>
            <a:fillRect/>
          </a:stretch>
        </p:blipFill>
        <p:spPr>
          <a:xfrm>
            <a:off x="744538" y="2471738"/>
            <a:ext cx="7508692" cy="3454929"/>
          </a:xfrm>
        </p:spPr>
      </p:pic>
    </p:spTree>
    <p:extLst>
      <p:ext uri="{BB962C8B-B14F-4D97-AF65-F5344CB8AC3E}">
        <p14:creationId xmlns:p14="http://schemas.microsoft.com/office/powerpoint/2010/main" val="291233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0267" cy="4195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Конкретизация</a:t>
            </a:r>
            <a:r>
              <a:rPr lang="en-US" b="1" i="1" dirty="0">
                <a:latin typeface="Times New Roman"/>
                <a:cs typeface="Times New Roman"/>
              </a:rPr>
              <a:t> — </a:t>
            </a:r>
            <a:r>
              <a:rPr lang="en-US" b="1" i="1" dirty="0" err="1">
                <a:latin typeface="Times New Roman"/>
                <a:cs typeface="Times New Roman"/>
              </a:rPr>
              <a:t>процесс</a:t>
            </a:r>
            <a:r>
              <a:rPr lang="en-US" b="1" i="1" dirty="0">
                <a:latin typeface="Times New Roman"/>
                <a:cs typeface="Times New Roman"/>
              </a:rPr>
              <a:t>, </a:t>
            </a:r>
            <a:r>
              <a:rPr lang="en-US" b="1" i="1" dirty="0" err="1">
                <a:latin typeface="Times New Roman"/>
                <a:cs typeface="Times New Roman"/>
              </a:rPr>
              <a:t>обратный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абстрагированию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и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неразрывно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связанный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с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ним</a:t>
            </a:r>
            <a:r>
              <a:rPr lang="en-US" b="1" i="1" dirty="0">
                <a:latin typeface="Times New Roman"/>
                <a:cs typeface="Times New Roman"/>
              </a:rPr>
              <a:t>. </a:t>
            </a:r>
            <a:r>
              <a:rPr lang="en-US" b="1" i="1" dirty="0" err="1">
                <a:latin typeface="Times New Roman"/>
                <a:cs typeface="Times New Roman"/>
              </a:rPr>
              <a:t>Конкретизация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есть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возвращение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мысли</a:t>
            </a:r>
            <a:r>
              <a:rPr lang="en-US" b="1" i="1" dirty="0">
                <a:latin typeface="Times New Roman"/>
                <a:cs typeface="Times New Roman"/>
              </a:rPr>
              <a:t> от </a:t>
            </a:r>
            <a:r>
              <a:rPr lang="en-US" b="1" i="1" dirty="0" err="1">
                <a:latin typeface="Times New Roman"/>
                <a:cs typeface="Times New Roman"/>
              </a:rPr>
              <a:t>общего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и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абстрактного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к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конкретному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с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целью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раскрытия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содержания</a:t>
            </a:r>
            <a:r>
              <a:rPr lang="ru-RU" b="1" i="1" dirty="0">
                <a:latin typeface="Times New Roman"/>
                <a:cs typeface="Times New Roman"/>
              </a:rPr>
              <a:t/>
            </a:r>
            <a:br>
              <a:rPr lang="ru-RU" b="1" i="1" dirty="0">
                <a:latin typeface="Times New Roman"/>
                <a:cs typeface="Times New Roman"/>
              </a:rPr>
            </a:br>
            <a:r>
              <a:rPr lang="en-US" b="1" i="1" dirty="0">
                <a:latin typeface="Times New Roman"/>
                <a:cs typeface="Times New Roman"/>
              </a:rPr>
              <a:t> </a:t>
            </a:r>
            <a:r>
              <a:rPr lang="ru-RU" b="1" i="1" dirty="0" smtClean="0">
                <a:latin typeface="Times New Roman"/>
                <a:cs typeface="Times New Roman"/>
              </a:rPr>
              <a:t> 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85941667_plie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0" r="-14240"/>
          <a:stretch>
            <a:fillRect/>
          </a:stretch>
        </p:blipFill>
        <p:spPr>
          <a:xfrm>
            <a:off x="2116138" y="4351866"/>
            <a:ext cx="4555595" cy="2252133"/>
          </a:xfrm>
        </p:spPr>
      </p:pic>
    </p:spTree>
    <p:extLst>
      <p:ext uri="{BB962C8B-B14F-4D97-AF65-F5344CB8AC3E}">
        <p14:creationId xmlns:p14="http://schemas.microsoft.com/office/powerpoint/2010/main" val="29801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34531"/>
            <a:ext cx="8229600" cy="60960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/>
                <a:cs typeface="Times New Roman"/>
              </a:rPr>
              <a:t>Обобщение - переход от единичного к общему</a:t>
            </a:r>
            <a:r>
              <a:rPr lang="en-US" b="1" i="1" dirty="0">
                <a:latin typeface="Times New Roman"/>
                <a:cs typeface="Times New Roman"/>
              </a:rPr>
              <a:t>               </a:t>
            </a:r>
            <a:r>
              <a:rPr lang="ru-RU" b="1" i="1" dirty="0">
                <a:latin typeface="Times New Roman"/>
                <a:cs typeface="Times New Roman"/>
              </a:rPr>
              <a:t/>
            </a:r>
            <a:br>
              <a:rPr lang="ru-RU" b="1" i="1" dirty="0">
                <a:latin typeface="Times New Roman"/>
                <a:cs typeface="Times New Roman"/>
              </a:rPr>
            </a:br>
            <a:r>
              <a:rPr lang="ru-RU" b="1" i="1" dirty="0">
                <a:latin typeface="Times New Roman"/>
                <a:cs typeface="Times New Roman"/>
              </a:rPr>
              <a:t> </a:t>
            </a:r>
            <a:br>
              <a:rPr lang="ru-RU" b="1" i="1" dirty="0">
                <a:latin typeface="Times New Roman"/>
                <a:cs typeface="Times New Roman"/>
              </a:rPr>
            </a:b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95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3149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/>
                <a:cs typeface="Times New Roman"/>
              </a:rPr>
              <a:t>Хореография - мощное средство развития мышления </a:t>
            </a:r>
            <a:r>
              <a:rPr lang="ru-RU" b="1" i="1" dirty="0" smtClean="0">
                <a:latin typeface="Times New Roman"/>
                <a:cs typeface="Times New Roman"/>
              </a:rPr>
              <a:t>детей младшего школьного возраста</a:t>
            </a:r>
            <a:r>
              <a:rPr lang="ru-RU" i="1" dirty="0">
                <a:latin typeface="Times New Roman"/>
                <a:cs typeface="Times New Roman"/>
              </a:rPr>
              <a:t/>
            </a:r>
            <a:br>
              <a:rPr lang="ru-RU" i="1" dirty="0">
                <a:latin typeface="Times New Roman"/>
                <a:cs typeface="Times New Roman"/>
              </a:rPr>
            </a:br>
            <a:endParaRPr lang="ru-RU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82430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8804"/>
          <a:stretch>
            <a:fillRect/>
          </a:stretch>
        </p:blipFill>
        <p:spPr>
          <a:xfrm>
            <a:off x="626532" y="2319867"/>
            <a:ext cx="8060267" cy="3806296"/>
          </a:xfrm>
        </p:spPr>
      </p:pic>
    </p:spTree>
    <p:extLst>
      <p:ext uri="{BB962C8B-B14F-4D97-AF65-F5344CB8AC3E}">
        <p14:creationId xmlns:p14="http://schemas.microsoft.com/office/powerpoint/2010/main" val="54084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17458"/>
            <a:ext cx="7772400" cy="933696"/>
          </a:xfrm>
        </p:spPr>
        <p:txBody>
          <a:bodyPr/>
          <a:lstStyle/>
          <a:p>
            <a:r>
              <a:rPr lang="ru-RU" b="1" i="1" dirty="0" smtClean="0">
                <a:latin typeface="Times New Roman"/>
                <a:cs typeface="Times New Roman"/>
              </a:rPr>
              <a:t>Что такое хореография?</a:t>
            </a:r>
            <a:endParaRPr lang="ru-RU" b="1" i="1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49434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78" y="1809376"/>
            <a:ext cx="5453251" cy="36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8667" y="481277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6471" y="355600"/>
            <a:ext cx="8229600" cy="28109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   </a:t>
            </a:r>
            <a:r>
              <a:rPr lang="en-US" b="1" i="1" dirty="0" err="1" smtClean="0"/>
              <a:t>Хореография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греч</a:t>
            </a:r>
            <a:r>
              <a:rPr lang="en-US" dirty="0"/>
              <a:t>. </a:t>
            </a:r>
            <a:r>
              <a:rPr lang="en-US" dirty="0" err="1"/>
              <a:t>χορει</a:t>
            </a:r>
            <a:r>
              <a:rPr lang="en-US" dirty="0"/>
              <a:t>α — </a:t>
            </a:r>
            <a:r>
              <a:rPr lang="en-US" dirty="0" err="1"/>
              <a:t>пляска</a:t>
            </a:r>
            <a:r>
              <a:rPr lang="en-US" dirty="0"/>
              <a:t>, </a:t>
            </a:r>
            <a:r>
              <a:rPr lang="en-US" dirty="0" err="1"/>
              <a:t>γρ</a:t>
            </a:r>
            <a:r>
              <a:rPr lang="en-US" dirty="0"/>
              <a:t>ά</a:t>
            </a:r>
            <a:r>
              <a:rPr lang="en-US" dirty="0" err="1"/>
              <a:t>φω</a:t>
            </a:r>
            <a:r>
              <a:rPr lang="en-US" dirty="0"/>
              <a:t> — </a:t>
            </a:r>
            <a:r>
              <a:rPr lang="en-US" dirty="0" err="1"/>
              <a:t>пишу</a:t>
            </a:r>
            <a:r>
              <a:rPr lang="en-US" dirty="0"/>
              <a:t>) — </a:t>
            </a:r>
            <a:r>
              <a:rPr lang="en-US" dirty="0" err="1"/>
              <a:t>первоначально</a:t>
            </a:r>
            <a:r>
              <a:rPr lang="en-US" dirty="0"/>
              <a:t> "</a:t>
            </a:r>
            <a:r>
              <a:rPr lang="en-US" dirty="0" err="1"/>
              <a:t>запись</a:t>
            </a:r>
            <a:r>
              <a:rPr lang="en-US" dirty="0"/>
              <a:t> </a:t>
            </a:r>
            <a:r>
              <a:rPr lang="en-US" dirty="0" err="1"/>
              <a:t>танца</a:t>
            </a:r>
            <a:r>
              <a:rPr lang="en-US" dirty="0"/>
              <a:t>". ).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России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конце</a:t>
            </a:r>
            <a:r>
              <a:rPr lang="en-US" dirty="0"/>
              <a:t> </a:t>
            </a:r>
            <a:r>
              <a:rPr lang="en-US" dirty="0" err="1"/>
              <a:t>восемнадцатого</a:t>
            </a:r>
            <a:r>
              <a:rPr lang="en-US" dirty="0"/>
              <a:t> </a:t>
            </a:r>
            <a:r>
              <a:rPr lang="en-US" dirty="0" err="1"/>
              <a:t>века</a:t>
            </a:r>
            <a:r>
              <a:rPr lang="en-US" dirty="0"/>
              <a:t> </a:t>
            </a:r>
            <a:r>
              <a:rPr lang="en-US" dirty="0" err="1"/>
              <a:t>были</a:t>
            </a:r>
            <a:r>
              <a:rPr lang="en-US" dirty="0"/>
              <a:t> </a:t>
            </a:r>
            <a:r>
              <a:rPr lang="en-US" dirty="0" err="1"/>
              <a:t>созданы</a:t>
            </a:r>
            <a:r>
              <a:rPr lang="en-US" dirty="0"/>
              <a:t>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записи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1) </a:t>
            </a:r>
            <a:r>
              <a:rPr lang="en-US" dirty="0" err="1"/>
              <a:t>Искусство</a:t>
            </a:r>
            <a:r>
              <a:rPr lang="en-US" dirty="0"/>
              <a:t> </a:t>
            </a:r>
            <a:r>
              <a:rPr lang="en-US" dirty="0" err="1"/>
              <a:t>сочинения</a:t>
            </a:r>
            <a:r>
              <a:rPr lang="en-US" dirty="0"/>
              <a:t> </a:t>
            </a:r>
            <a:r>
              <a:rPr lang="en-US" dirty="0" err="1"/>
              <a:t>танцев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балетов</a:t>
            </a:r>
            <a:r>
              <a:rPr lang="en-US" dirty="0"/>
              <a:t> (</a:t>
            </a:r>
            <a:r>
              <a:rPr lang="en-US" dirty="0" err="1"/>
              <a:t>в</a:t>
            </a:r>
            <a:r>
              <a:rPr lang="en-US" dirty="0"/>
              <a:t> этом </a:t>
            </a:r>
            <a:r>
              <a:rPr lang="en-US" dirty="0" err="1"/>
              <a:t>значении</a:t>
            </a:r>
            <a:r>
              <a:rPr lang="en-US" dirty="0"/>
              <a:t> </a:t>
            </a:r>
            <a:r>
              <a:rPr lang="en-US" dirty="0" err="1"/>
              <a:t>термин</a:t>
            </a:r>
            <a:r>
              <a:rPr lang="en-US" dirty="0"/>
              <a:t> </a:t>
            </a:r>
            <a:r>
              <a:rPr lang="en-US" dirty="0" err="1"/>
              <a:t>применяется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середины</a:t>
            </a:r>
            <a:r>
              <a:rPr lang="en-US" dirty="0"/>
              <a:t> </a:t>
            </a:r>
            <a:r>
              <a:rPr lang="en-US" dirty="0" err="1"/>
              <a:t>девятнадцатого</a:t>
            </a:r>
            <a:r>
              <a:rPr lang="en-US" dirty="0"/>
              <a:t> </a:t>
            </a:r>
            <a:r>
              <a:rPr lang="en-US" dirty="0" err="1"/>
              <a:t>века</a:t>
            </a:r>
            <a:r>
              <a:rPr lang="en-US" dirty="0"/>
              <a:t>). </a:t>
            </a:r>
            <a:endParaRPr lang="ru-RU" dirty="0"/>
          </a:p>
          <a:p>
            <a:r>
              <a:rPr lang="en-US" dirty="0"/>
              <a:t>2) </a:t>
            </a:r>
            <a:r>
              <a:rPr lang="en-US" dirty="0" err="1"/>
              <a:t>Танцевальное</a:t>
            </a:r>
            <a:r>
              <a:rPr lang="en-US" dirty="0"/>
              <a:t> </a:t>
            </a:r>
            <a:r>
              <a:rPr lang="en-US" dirty="0" err="1"/>
              <a:t>искусство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целом</a:t>
            </a:r>
            <a:r>
              <a:rPr lang="en-US" dirty="0"/>
              <a:t>.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древнейших</a:t>
            </a:r>
            <a:r>
              <a:rPr lang="en-US" dirty="0"/>
              <a:t> </a:t>
            </a:r>
            <a:r>
              <a:rPr lang="en-US" dirty="0" err="1"/>
              <a:t>видов</a:t>
            </a:r>
            <a:r>
              <a:rPr lang="en-US" dirty="0"/>
              <a:t> </a:t>
            </a:r>
            <a:r>
              <a:rPr lang="en-US" dirty="0" err="1"/>
              <a:t>творчества</a:t>
            </a:r>
            <a:r>
              <a:rPr lang="en-US" dirty="0"/>
              <a:t>, </a:t>
            </a:r>
            <a:r>
              <a:rPr lang="en-US" dirty="0" err="1"/>
              <a:t>выразительным</a:t>
            </a:r>
            <a:r>
              <a:rPr lang="en-US" dirty="0"/>
              <a:t> </a:t>
            </a:r>
            <a:r>
              <a:rPr lang="en-US" dirty="0" err="1"/>
              <a:t>средством</a:t>
            </a:r>
            <a:r>
              <a:rPr lang="en-US" dirty="0"/>
              <a:t> </a:t>
            </a:r>
            <a:r>
              <a:rPr lang="en-US" dirty="0" err="1"/>
              <a:t>которого</a:t>
            </a:r>
            <a:r>
              <a:rPr lang="en-US" dirty="0"/>
              <a:t> </a:t>
            </a:r>
            <a:r>
              <a:rPr lang="en-US" dirty="0" err="1"/>
              <a:t>служат</a:t>
            </a:r>
            <a:r>
              <a:rPr lang="en-US" dirty="0"/>
              <a:t> </a:t>
            </a:r>
            <a:r>
              <a:rPr lang="en-US" dirty="0" err="1"/>
              <a:t>движения</a:t>
            </a:r>
            <a:r>
              <a:rPr lang="en-US" dirty="0"/>
              <a:t> </a:t>
            </a:r>
            <a:r>
              <a:rPr lang="en-US" dirty="0" err="1"/>
              <a:t>человеческого</a:t>
            </a:r>
            <a:r>
              <a:rPr lang="en-US" dirty="0"/>
              <a:t> </a:t>
            </a:r>
            <a:r>
              <a:rPr lang="en-US" dirty="0" err="1"/>
              <a:t>тела</a:t>
            </a:r>
            <a:r>
              <a:rPr lang="en-US" dirty="0"/>
              <a:t>, </a:t>
            </a:r>
            <a:r>
              <a:rPr lang="en-US" dirty="0" err="1"/>
              <a:t>связанные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музыкальным</a:t>
            </a:r>
            <a:r>
              <a:rPr lang="en-US" dirty="0"/>
              <a:t> </a:t>
            </a:r>
            <a:r>
              <a:rPr lang="en-US" dirty="0" err="1"/>
              <a:t>сопровождением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" name="Изображение 7" descr="1355991053_0a0b39daa0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3" y="3166533"/>
            <a:ext cx="3132667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такое мышление?</a:t>
            </a:r>
            <a:endParaRPr lang="ru-RU" b="1" i="1" dirty="0"/>
          </a:p>
        </p:txBody>
      </p:sp>
      <p:pic>
        <p:nvPicPr>
          <p:cNvPr id="5" name="Содержимое 4" descr="I-30-TELEGR-news-f11_6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7" r="-18847"/>
          <a:stretch>
            <a:fillRect/>
          </a:stretch>
        </p:blipFill>
        <p:spPr>
          <a:xfrm>
            <a:off x="1658938" y="1811338"/>
            <a:ext cx="5486400" cy="3978275"/>
          </a:xfrm>
        </p:spPr>
      </p:pic>
    </p:spTree>
    <p:extLst>
      <p:ext uri="{BB962C8B-B14F-4D97-AF65-F5344CB8AC3E}">
        <p14:creationId xmlns:p14="http://schemas.microsoft.com/office/powerpoint/2010/main" val="28811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sz="4800" b="1" i="1" dirty="0" smtClean="0">
                <a:latin typeface="Times New Roman"/>
                <a:cs typeface="Times New Roman"/>
              </a:rPr>
              <a:t> </a:t>
            </a:r>
            <a:r>
              <a:rPr lang="en-US" sz="4800" b="1" i="1" dirty="0" err="1" smtClean="0">
                <a:latin typeface="Times New Roman"/>
                <a:cs typeface="Times New Roman"/>
              </a:rPr>
              <a:t>Мышление</a:t>
            </a:r>
            <a:r>
              <a:rPr lang="en-US" sz="4800" b="1" i="1" dirty="0" smtClean="0">
                <a:latin typeface="Times New Roman"/>
                <a:cs typeface="Times New Roman"/>
              </a:rPr>
              <a:t> </a:t>
            </a:r>
            <a:r>
              <a:rPr lang="en-US" sz="4800" b="1" i="1" dirty="0">
                <a:latin typeface="Times New Roman"/>
                <a:cs typeface="Times New Roman"/>
              </a:rPr>
              <a:t>— </a:t>
            </a:r>
            <a:r>
              <a:rPr lang="en-US" sz="4800" b="1" i="1" dirty="0" err="1">
                <a:latin typeface="Times New Roman"/>
                <a:cs typeface="Times New Roman"/>
              </a:rPr>
              <a:t>высшая</a:t>
            </a:r>
            <a:r>
              <a:rPr lang="en-US" sz="4800" b="1" i="1" dirty="0">
                <a:latin typeface="Times New Roman"/>
                <a:cs typeface="Times New Roman"/>
              </a:rPr>
              <a:t> </a:t>
            </a:r>
            <a:r>
              <a:rPr lang="en-US" sz="4800" b="1" i="1" dirty="0" err="1">
                <a:latin typeface="Times New Roman"/>
                <a:cs typeface="Times New Roman"/>
              </a:rPr>
              <a:t>ступень</a:t>
            </a:r>
            <a:r>
              <a:rPr lang="en-US" sz="4800" b="1" i="1" dirty="0">
                <a:latin typeface="Times New Roman"/>
                <a:cs typeface="Times New Roman"/>
              </a:rPr>
              <a:t> </a:t>
            </a:r>
            <a:r>
              <a:rPr lang="en-US" sz="4800" b="1" i="1" dirty="0" err="1">
                <a:latin typeface="Times New Roman"/>
                <a:cs typeface="Times New Roman"/>
              </a:rPr>
              <a:t>познания</a:t>
            </a:r>
            <a:r>
              <a:rPr lang="en-US" sz="4800" b="1" i="1" dirty="0">
                <a:latin typeface="Times New Roman"/>
                <a:cs typeface="Times New Roman"/>
              </a:rPr>
              <a:t> </a:t>
            </a:r>
            <a:r>
              <a:rPr lang="en-US" sz="4800" b="1" i="1" dirty="0" err="1">
                <a:latin typeface="Times New Roman"/>
                <a:cs typeface="Times New Roman"/>
              </a:rPr>
              <a:t>человеком</a:t>
            </a:r>
            <a:r>
              <a:rPr lang="en-US" sz="4800" b="1" i="1" dirty="0">
                <a:latin typeface="Times New Roman"/>
                <a:cs typeface="Times New Roman"/>
              </a:rPr>
              <a:t> </a:t>
            </a:r>
            <a:r>
              <a:rPr lang="en-US" sz="4800" b="1" i="1" dirty="0" err="1">
                <a:latin typeface="Times New Roman"/>
                <a:cs typeface="Times New Roman"/>
              </a:rPr>
              <a:t>действительности</a:t>
            </a:r>
            <a:r>
              <a:rPr lang="ru-RU" sz="4800" b="1" i="1" dirty="0" smtClean="0">
                <a:effectLst/>
                <a:latin typeface="Times New Roman"/>
                <a:cs typeface="Times New Roman"/>
              </a:rPr>
              <a:t> </a:t>
            </a:r>
            <a:endParaRPr lang="ru-RU" sz="48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75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/>
                <a:cs typeface="Times New Roman"/>
              </a:rPr>
              <a:t>Мыслительные операции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64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Рассмотрим формирование мыслительных операций на примере</a:t>
            </a:r>
            <a:endParaRPr lang="ru-RU" b="1" i="1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0667" y="3115733"/>
            <a:ext cx="4876800" cy="264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err="1" smtClean="0">
                <a:latin typeface="Abadi MT Condensed Extra Bold"/>
                <a:cs typeface="Abadi MT Condensed Extra Bold"/>
              </a:rPr>
              <a:t>plie</a:t>
            </a:r>
            <a:endParaRPr lang="ru-RU" sz="9600" b="1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38178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Анализ – разложение целого на части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Vaganova.jpg0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>
            <a:fillRect/>
          </a:stretch>
        </p:blipFill>
        <p:spPr>
          <a:xfrm>
            <a:off x="1343375" y="1935456"/>
            <a:ext cx="6733825" cy="3703344"/>
          </a:xfrm>
        </p:spPr>
      </p:pic>
    </p:spTree>
    <p:extLst>
      <p:ext uri="{BB962C8B-B14F-4D97-AF65-F5344CB8AC3E}">
        <p14:creationId xmlns:p14="http://schemas.microsoft.com/office/powerpoint/2010/main" val="34182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cs typeface="Times New Roman"/>
              </a:rPr>
              <a:t>Синтез – объединение частей в единое целое</a:t>
            </a:r>
            <a:endParaRPr lang="ru-RU" b="1" i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12683_html_m14770fb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91" b="-36891"/>
          <a:stretch>
            <a:fillRect/>
          </a:stretch>
        </p:blipFill>
        <p:spPr>
          <a:xfrm>
            <a:off x="457200" y="222197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7096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188</Words>
  <Application>Microsoft Macintosh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Что такое хореография?</vt:lpstr>
      <vt:lpstr>Презентация PowerPoint</vt:lpstr>
      <vt:lpstr>Что такое мышление?</vt:lpstr>
      <vt:lpstr>Презентация PowerPoint</vt:lpstr>
      <vt:lpstr>Мыслительные операции</vt:lpstr>
      <vt:lpstr>Рассмотрим формирование мыслительных операций на примере</vt:lpstr>
      <vt:lpstr>Анализ – разложение целого на части</vt:lpstr>
      <vt:lpstr>Синтез – объединение частей в единое целое</vt:lpstr>
      <vt:lpstr>Сравнение – сопоставление ряда предметов и явлений для выявление общего или различий</vt:lpstr>
      <vt:lpstr>Абстрагирование – формирование образов реальности посредством отвлечения и пополнения</vt:lpstr>
      <vt:lpstr> Конкретизация — процесс, обратный абстрагированию и неразрывно связанный с ним. Конкретизация есть возвращение мысли от общего и абстрактного к конкретному с целью раскрытия содержания   </vt:lpstr>
      <vt:lpstr>Обобщение - переход от единичного к общему                  </vt:lpstr>
      <vt:lpstr>Хореография - мощное средство развития мышления детей младшего школьного возраста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Табаков</dc:creator>
  <cp:lastModifiedBy>Павел Табаков</cp:lastModifiedBy>
  <cp:revision>7</cp:revision>
  <dcterms:created xsi:type="dcterms:W3CDTF">2015-08-25T12:01:22Z</dcterms:created>
  <dcterms:modified xsi:type="dcterms:W3CDTF">2015-08-25T15:28:39Z</dcterms:modified>
</cp:coreProperties>
</file>