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4" r:id="rId10"/>
    <p:sldId id="275" r:id="rId11"/>
    <p:sldId id="276" r:id="rId12"/>
    <p:sldId id="277" r:id="rId13"/>
    <p:sldId id="272" r:id="rId14"/>
    <p:sldId id="278" r:id="rId15"/>
    <p:sldId id="279" r:id="rId16"/>
    <p:sldId id="280" r:id="rId17"/>
    <p:sldId id="281" r:id="rId18"/>
    <p:sldId id="273" r:id="rId19"/>
    <p:sldId id="267" r:id="rId20"/>
    <p:sldId id="268" r:id="rId21"/>
    <p:sldId id="269" r:id="rId22"/>
    <p:sldId id="282" r:id="rId23"/>
    <p:sldId id="270" r:id="rId24"/>
    <p:sldId id="27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553C7-B042-4E65-A047-85A39FB5FF6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A49C4-A6AB-4FA2-A58C-7168295DD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СИСТЕМНО-ДЕЯТЕЛЬНОСТНОГО ПОДХОДА ПРИ ОБУЧЕНИИ ГРАММАТИКЕ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797152"/>
            <a:ext cx="4528592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Рогова Г.В.,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высшей категории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№45 г. Твери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ВОСПРИЯТИЯ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4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360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Future Simple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360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действия обозначает?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360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образуется?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0732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строится вопросительное предложение?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0732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строится отрицательное предложение?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8360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Какие слова указывают на время?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ВОСПРИЯТИЯ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учащиеся озвучивают результаты своих исследований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и, обращаясь к правилу (в учебнике), проверяют, насколько правильны были их выводы.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Закрепить в памяти и осознать новое явление поможет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правило-инструкция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которое лучше воспринимается учениками в следующей формулировке: «Если… (ты хочешь рассказать о том, что будешь делать на каникулах), то… (используй данную форму)».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ВОСПРИЯТИЯ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Необходимо также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схематично представить новое грамматическое явление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чтобы лучше видеть его образование и/или его функционирование в речи. Схема будет зрительной опорой на стадии имитации, подстановки и трансформации и поможет избежать ошибок.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Составляя схему, школьники учатся выполнять действия моделирования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Таким образом формируются знаково-символические действия.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4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И СТАДИИ ФОРМИРОВАНИЯ ГРАММАТИЧЕСКИХ НАВЫКОВ И УМЕНИЙ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2565400"/>
          <a:ext cx="9143998" cy="4483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19"/>
                <a:gridCol w="2088232"/>
                <a:gridCol w="5004047"/>
              </a:tblGrid>
              <a:tr h="69576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 формирования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Стадии формирования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Упражнения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058">
                <a:tc rowSpan="3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Этап автоматизации или выработки грамматического навыка.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Имитация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Имитативные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упражнения на закрепление понимания функциональной стороны модели, формальной стороны грамматического явления.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47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Подстановка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Подстановочные упражнения: репродукция речевого образца на основе аналогии.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51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Трансформация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Трансформационные упражнения: изменение усваиваемой грамматической формы в соответствии с речевой задачей и нормами данного языка.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2915816" y="3573016"/>
            <a:ext cx="432048" cy="64807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2915816" y="4797152"/>
            <a:ext cx="432048" cy="64807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2915816" y="5877272"/>
            <a:ext cx="432048" cy="64807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ИМИТАЦИИ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Укрепляется осознание функциональной стороны модели, запоминается формальная сторона грамматического явления.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Имитативные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упражнения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предполагают никакого структурного изменения, поэтому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развивают универсальное умение выполнять действия по образцу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ПОДСТАНОВКИ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Логические универсальные действия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связанные с синтезом предложений, имеют место на стадии подстановки, когда учащиеся самостоятельно подставляют в одну и ту же грамматическую модель различные слова.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Формируется умение обобщать, выполнять задание по аналогии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ТРАНСФОРМАЦИИ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Укрепляется операция оформления, зарождается операция самостоятельного вызова модели,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формируется универсальное учебное умение выполнять структурные изменения в соответствии с речевой задачей и нормами языка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СТАДИИ ИМИТАЦИИ, ПОДСТАНОВКИ И ТРАНСФОРМАЦИИ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каждое упражнение на этих стадиях необходимо включать 7-9 однотипных речевых образцов, что должно обеспечить прочное усвоение новой грамматической формы (4, с. 6).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выполнение упражнений у учащихся формируются разнообразные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универсальные учебные умения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регулятивные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включающие в себя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планирование, прогнозирование, контроль, коррекцию, оценку и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саморегуляцию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такие, как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распознавание, сравнение, оценка и классификация объектов, синтез целого из частей, самостоятельное достраивание недостающих компонентов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4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И СТАДИИ ФОРМИРОВАНИЯ ГРАММАТИЧЕСКИХ НАВЫКОВ И УМЕНИЙ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2565400"/>
          <a:ext cx="8712968" cy="388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261"/>
                <a:gridCol w="2361299"/>
                <a:gridCol w="3672408"/>
              </a:tblGrid>
              <a:tr h="69576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 формирования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Стадии формирования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Упражнения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96087">
                <a:tc rowSpan="2"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Ситуативный этап или этап выхода в речь.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Репродукция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Репродуктивные упражнения: создание самостоятельного продукта по проблеме с использованием данной грамматической формы.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960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Комбинирование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Комбинированные упражнения: целенаправленное, управляемое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«сталкивание» усвоенной модели с моделями, усвоенными ранее.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419872" y="3645024"/>
            <a:ext cx="484632" cy="64807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РЕПРОДУКЦИИ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Завершается установление ассоциации между формальной и функциональной стороной модели.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Учащиеся уже умеют высказываться по проблеме, используя данную грамматическую форму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Задания обязательно носят речевой характер.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ПОДХОД К ОБРАЗОВАНИЮ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Сегодня 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задача системы образования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состоит не в передаче объёма знаний, а в том, чтобы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научить учиться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(1, с. 18),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сформировать ключевые компетенции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необходимые в дальнейшей жизни, а также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воспитать определенные качества человеческой личности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КОМБИНИРОВАНИЯ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Формирует устойчивость навыка и механизм выбора модели. На этой стадии происходит целенаправленное управляемое «сталкивание» изученной грамматической модели с другими, усвоенными ранее. Учащимся приходится сочетать умение употреблять разные грамматические формы и лексические единицы.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СТАДИИ РЕПРОДУКЦИИ И КОМБИНИРОВАНИЯ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этих стадиях формируются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универсальные личностные учебные действия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выраженные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самоопределении,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смыслообразовании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нравственно-этическом оценивании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универсальные коммуникативные учебные действия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связанные с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осознанным и самостоятельным построением устного и письменного высказывания с выбором языковых средств в зависимости от конкретных ситуаций иноязычного общения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СТАДИИ РЕПРОДУКЦИИ И КОМБИНИРОВАНИЯ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Кроме того, идет формирование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познавательных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и логических универсальных действий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таких, как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самостоятельное выделение и формулирование познавательной цели, поиск необходимой информации, выбор наиболее эффективных способов решения задач в зависимости от конкретных условий, а также установление причинно-следственных связей, построение логической цепи рассуждений, доказательств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КОМПЛЕКС УПРАЖНЕНИЙ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Иллюстрирует порядок работы над отдельным грамматическим явлением.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Раздаточный материал.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всех этапах и стадиях урока ученики – активные участники процесса обучения.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анонсирования темы грамматических уроков подбираются пословицы, скороговорки, рифмовки, ребусы, содержащие определенное грамматическое явление.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Учащиеся узнают и вычленяют незнакомое грамматическое явление, а затем пытаются спрогнозировать тему урока, его цель и задачи.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 формируются универсальные учебные действия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планирования.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Самоконтроль и взаимоконтроль, предваряющие итоговое тестирование по изученному грамматическому материалу, формируют умение контролировать процесс и результаты своей деятельности в сотрудничестве с учителем и сверстниками и вносить необходимые коррективы в свои действия.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этапе рефлексии учащиеся выполняют действия, связанные с личностным самоопределением и социализацией, действия по установлению связи между задачами, содержанием и результатом учебной деятельности.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рефлексии могут быть разными. С помощью цветных (зеленых и красных) и знаковых (+/</a:t>
            </a:r>
            <a:r>
              <a:rPr lang="ru-RU" b="1" dirty="0" smtClean="0">
                <a:latin typeface="Times New Roman"/>
                <a:cs typeface="Times New Roman"/>
              </a:rPr>
              <a:t>–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/?) сигнальных карточек учащиеся выражают свое знание/незнание, понимание/непонимание грамматического материала.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Если нужна детальная рефлексия, то можно использовать таблицу с важными для этой грамматической темы умениями.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20938"/>
          <a:ext cx="8435281" cy="4280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1366569"/>
                <a:gridCol w="1369735"/>
                <a:gridCol w="1224137"/>
              </a:tblGrid>
              <a:tr h="781665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очень хорошо 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Плохо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166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Я понимаю, когда употребляется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286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 могу образовать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5286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Я знаю указатели времени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166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Я могу задавать вопросы к предложениям в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8166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Я могу строить отрицательные предложения в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Past Simple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 в форме «лестницы успеха» дает возможность учащемуся оценить свою работу на всех этапах урока и вывести итоговую отметку.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971600" y="623731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1907704" y="58772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907704" y="587727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2915816" y="54452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915816" y="544522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971600" y="62373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995936" y="508518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995936" y="508518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5148064" y="47971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5148064" y="479715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228184" y="450912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6228184" y="4509120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31640" y="57332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flipH="1">
            <a:off x="2267744" y="5373216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47864" y="49411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99992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80112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04248" y="407707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99992" y="6021288"/>
            <a:ext cx="2291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Final mark: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ПОДХОД К ОБРАЗОВАНИЮ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Стандарт нового поколения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 помогает научить учиться, … а тем самым овладеть универсальными учебными действиями…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Именно в действии порождается знание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 (1, с. 22).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 основе новых ФГОС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лежат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 может быть проведена в форме незаконченного предложения.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знаю, как…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понимаю…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Мне легко…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Мне сложно…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Осталось непонятным…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 В СТРУКТКРЕ ГРАММАТИЧЕСКИХ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437112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учащиеся работали в группе, рефлексию можно провести в форме оценочной карточки. Такой вид рефлексии призван научить оценивать себя и своих товарищей.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Таким образом, образовательные стандарты нового поколения указывают на необходимость интеграции в содержании образования предметных и универсальных учебных умений, что позволит вывести результаты обучения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уровень.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3789040"/>
          <a:ext cx="7344816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  <a:gridCol w="1836204"/>
                <a:gridCol w="1836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neighbour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My class/group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7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ВНИМАНИЕ!!!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СИСТЕМНО-ДЕЯТЕЛЬНОСТНЫЙ ПОДХОД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подхода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особое значение приобретает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формирование универсальных учебных действий (УУД)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обеспечивающих школьникам умение учиться, способность к саморазвитию и самосовершенствованию.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ГЛАВНАЯ ЦЕЛЬ ОБУЧЕНИЯ ИЯ В ШКОЛЕ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Развитие коммуникативной компетенции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совокупности ее составляющих, а именно: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речевой, языковой,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компенсаторной и учебно-познавательной компетенций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ВАЖНЫЙ АСПЕКТ ОБУЧЕНИЯ 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Овладение грамматическими средствами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так как полноценная коммуникация не может происходить вне или при отсутствии грамматики (3, с. 25). Научить грамотной речи можно только тогда,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учащиеся принимают активное участие в планировании урока, осуществлении учебной деятельности, проводят рефлексию учебного процесса и своих достижений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УНИВЕРСАЛЬНЫЙ АЛГОРИТМ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Последовательность учебных действий для формирования грамматических навыков и умений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может быть представлена универсальным алгоритмом который включает в себя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комплекс специальных грамматически направленных условно-речевых и коммуникативных упражнений, имитирующих речевую коммуникацию и одновременно тренирующих учащихся в употреблении изучаемого грамматического явления в устной речи при выражении собственной мысли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4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И СТАДИИ ФОРМИРОВАНИЯ ГРАММАТИЧЕСКИХ НАВЫКОВ И УМЕНИЙ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565400"/>
          <a:ext cx="8229600" cy="435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9576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Этапы формирования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Стадии формирования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Упражнения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9217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Ознакомительно-подготовительный этап.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Восприятие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Упражнения на дифференциацию данного явления от других явлений;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Упражнения на распознавание и узнавание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явления;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Упражнения на усвоение формообразования грамматического явления.</a:t>
                      </a: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Tx/>
                        <a:buChar char="-"/>
                      </a:pP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707904" y="3717032"/>
            <a:ext cx="484632" cy="978408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СТАДИЯ ВОСПРИЯТИЯ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Учащиеся вычленяют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представленных речевых образцов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новое грамматическое явление, анализируют его форму, формулируют выводы и заполняют функциональную таблицу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отражающую употребление и образование нового грамматического явления.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1378</Words>
  <Application>Microsoft Office PowerPoint</Application>
  <PresentationFormat>Экран (4:3)</PresentationFormat>
  <Paragraphs>129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ИСПОЛЬЗОВАНИЕ СИСТЕМНО-ДЕЯТЕЛЬНОСТНОГО ПОДХОДА ПРИ ОБУЧЕНИИ ГРАММАТИКЕ</vt:lpstr>
      <vt:lpstr>ПОДХОД К ОБРАЗОВАНИЮ</vt:lpstr>
      <vt:lpstr>ПОДХОД К ОБРАЗОВАНИЮ</vt:lpstr>
      <vt:lpstr>СИСТЕМНО-ДЕЯТЕЛЬНОСТНЫЙ ПОДХОД</vt:lpstr>
      <vt:lpstr>ГЛАВНАЯ ЦЕЛЬ ОБУЧЕНИЯ ИЯ В ШКОЛЕ</vt:lpstr>
      <vt:lpstr>ВАЖНЫЙ АСПЕКТ ОБУЧЕНИЯ ИЯ</vt:lpstr>
      <vt:lpstr>УНИВЕРСАЛЬНЫЙ АЛГОРИТМ</vt:lpstr>
      <vt:lpstr>ЭТАПЫ И СТАДИИ ФОРМИРОВАНИЯ ГРАММАТИЧЕСКИХ НАВЫКОВ И УМЕНИЙ</vt:lpstr>
      <vt:lpstr>СТАДИЯ ВОСПРИЯТИЯ</vt:lpstr>
      <vt:lpstr>СТАДИЯ ВОСПРИЯТИЯ</vt:lpstr>
      <vt:lpstr>СТАДИЯ ВОСПРИЯТИЯ</vt:lpstr>
      <vt:lpstr>СТАДИЯ ВОСПРИЯТИЯ</vt:lpstr>
      <vt:lpstr>ЭТАПЫ И СТАДИИ ФОРМИРОВАНИЯ ГРАММАТИЧЕСКИХ НАВЫКОВ И УМЕНИЙ</vt:lpstr>
      <vt:lpstr>СТАДИЯ ИМИТАЦИИ</vt:lpstr>
      <vt:lpstr>СТАДИЯ ПОДСТАНОВКИ</vt:lpstr>
      <vt:lpstr>СТАДИЯ ТРАНСФОРМАЦИИ</vt:lpstr>
      <vt:lpstr>СТАДИИ ИМИТАЦИИ, ПОДСТАНОВКИ И ТРАНСФОРМАЦИИ</vt:lpstr>
      <vt:lpstr>ЭТАПЫ И СТАДИИ ФОРМИРОВАНИЯ ГРАММАТИЧЕСКИХ НАВЫКОВ И УМЕНИЙ</vt:lpstr>
      <vt:lpstr>СТАДИЯ РЕПРОДУКЦИИ</vt:lpstr>
      <vt:lpstr>СТАДИЯ КОМБИНИРОВАНИЯ</vt:lpstr>
      <vt:lpstr>СТАДИИ РЕПРОДУКЦИИ И КОМБИНИРОВАНИЯ</vt:lpstr>
      <vt:lpstr>СТАДИИ РЕПРОДУКЦИИ И КОМБИНИРОВАНИЯ</vt:lpstr>
      <vt:lpstr>КОМПЛЕКС УПРАЖНЕНИЙ</vt:lpstr>
      <vt:lpstr>СИСТЕМНО-ДЕЯТЕЛЬНОСТНЫЙ ПОДХОД В СТРУКТКРЕ ГРАММАТИЧЕСКИХ УРОКОВ</vt:lpstr>
      <vt:lpstr>СИСТЕМНО-ДЕЯТЕЛЬНОСТНЫЙ ПОДХОД В СТРУКТКРЕ ГРАММАТИЧЕСКИХ УРОКОВ</vt:lpstr>
      <vt:lpstr>СИСТЕМНО-ДЕЯТЕЛЬНОСТНЫЙ ПОДХОД В СТРУКТКРЕ ГРАММАТИЧЕСКИХ УРОКОВ</vt:lpstr>
      <vt:lpstr>СИСТЕМНО-ДЕЯТЕЛЬНОСТНЫЙ ПОДХОД В СТРУКТКРЕ ГРАММАТИЧЕСКИХ УРОКОВ</vt:lpstr>
      <vt:lpstr>СИСТЕМНО-ДЕЯТЕЛЬНОСТНЫЙ ПОДХОД В СТРУКТКРЕ ГРАММАТИЧЕСКИХ УРОКОВ</vt:lpstr>
      <vt:lpstr>СИСТЕМНО-ДЕЯТЕЛЬНОСТНЫЙ ПОДХОД В СТРУКТКРЕ ГРАММАТИЧЕСКИХ УРОКОВ</vt:lpstr>
      <vt:lpstr>СИСТЕМНО-ДЕЯТЕЛЬНОСТНЫЙ ПОДХОД В СТРУКТКРЕ ГРАММАТИЧЕСКИХ УРОКОВ</vt:lpstr>
      <vt:lpstr>СИСТЕМНО-ДЕЯТЕЛЬНОСТНЫЙ ПОДХОД В СТРУКТКРЕ ГРАММАТИЧЕСКИХ УРОКОВ</vt:lpstr>
      <vt:lpstr>Слайд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СИСТЕМНО-ДЕЯТЕЛЬНОСТНОГО ПОДХОДА ПРИ ОБУЧЕНИИ ГРАММАТИКЕ</dc:title>
  <dc:creator>Галина</dc:creator>
  <cp:lastModifiedBy>Галина</cp:lastModifiedBy>
  <cp:revision>53</cp:revision>
  <dcterms:created xsi:type="dcterms:W3CDTF">2003-12-31T20:07:01Z</dcterms:created>
  <dcterms:modified xsi:type="dcterms:W3CDTF">2004-01-01T00:48:30Z</dcterms:modified>
</cp:coreProperties>
</file>