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87" r:id="rId13"/>
  </p:sldIdLst>
  <p:sldSz cx="9144000" cy="6858000" type="screen4x3"/>
  <p:notesSz cx="6858000" cy="9144000"/>
  <p:embeddedFontLst>
    <p:embeddedFont>
      <p:font typeface="Arial Unicode MS" pitchFamily="34" charset="-128"/>
      <p:regular r:id="rId15"/>
    </p:embeddedFont>
    <p:embeddedFont>
      <p:font typeface="Wingdings 2" pitchFamily="18" charset="2"/>
      <p:regular r:id="rId1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CC00"/>
    <a:srgbClr val="FF6600"/>
    <a:srgbClr val="FF33CC"/>
    <a:srgbClr val="FFFF00"/>
    <a:srgbClr val="9933FF"/>
    <a:srgbClr val="00FF00"/>
    <a:srgbClr val="FFFF66"/>
    <a:srgbClr val="99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67" autoAdjust="0"/>
    <p:restoredTop sz="94679" autoAdjust="0"/>
  </p:normalViewPr>
  <p:slideViewPr>
    <p:cSldViewPr>
      <p:cViewPr varScale="1">
        <p:scale>
          <a:sx n="104" d="100"/>
          <a:sy n="104" d="100"/>
        </p:scale>
        <p:origin x="-462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B364151-39EC-476E-9373-7CEC434698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0" y="0"/>
            <a:ext cx="9093200" cy="6856413"/>
            <a:chOff x="0" y="0"/>
            <a:chExt cx="5728" cy="4319"/>
          </a:xfrm>
        </p:grpSpPr>
        <p:grpSp>
          <p:nvGrpSpPr>
            <p:cNvPr id="5" name="Group 21"/>
            <p:cNvGrpSpPr>
              <a:grpSpLocks/>
            </p:cNvGrpSpPr>
            <p:nvPr userDrawn="1"/>
          </p:nvGrpSpPr>
          <p:grpSpPr bwMode="auto">
            <a:xfrm>
              <a:off x="962" y="1947"/>
              <a:ext cx="4766" cy="119"/>
              <a:chOff x="993" y="1028"/>
              <a:chExt cx="4766" cy="119"/>
            </a:xfrm>
          </p:grpSpPr>
          <p:sp>
            <p:nvSpPr>
              <p:cNvPr id="13" name="Rectangle 10"/>
              <p:cNvSpPr>
                <a:spLocks noChangeArrowheads="1"/>
              </p:cNvSpPr>
              <p:nvPr userDrawn="1"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4" name="Line 11"/>
              <p:cNvSpPr>
                <a:spLocks noChangeShapeType="1"/>
              </p:cNvSpPr>
              <p:nvPr userDrawn="1"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5" name="Line 12"/>
              <p:cNvSpPr>
                <a:spLocks noChangeShapeType="1"/>
              </p:cNvSpPr>
              <p:nvPr userDrawn="1"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6" name="Line 13"/>
              <p:cNvSpPr>
                <a:spLocks noChangeShapeType="1"/>
              </p:cNvSpPr>
              <p:nvPr userDrawn="1"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7" name="Line 14"/>
              <p:cNvSpPr>
                <a:spLocks noChangeShapeType="1"/>
              </p:cNvSpPr>
              <p:nvPr userDrawn="1"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8" name="Freeform 15"/>
              <p:cNvSpPr>
                <a:spLocks/>
              </p:cNvSpPr>
              <p:nvPr userDrawn="1"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6" name="Group 23"/>
            <p:cNvGrpSpPr>
              <a:grpSpLocks/>
            </p:cNvGrpSpPr>
            <p:nvPr userDrawn="1"/>
          </p:nvGrpSpPr>
          <p:grpSpPr bwMode="auto">
            <a:xfrm>
              <a:off x="0" y="0"/>
              <a:ext cx="928" cy="4319"/>
              <a:chOff x="0" y="0"/>
              <a:chExt cx="928" cy="4319"/>
            </a:xfrm>
          </p:grpSpPr>
          <p:sp>
            <p:nvSpPr>
              <p:cNvPr id="7" name="Rectangle 4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8" name="Group 22"/>
              <p:cNvGrpSpPr>
                <a:grpSpLocks/>
              </p:cNvGrpSpPr>
              <p:nvPr userDrawn="1"/>
            </p:nvGrpSpPr>
            <p:grpSpPr bwMode="auto">
              <a:xfrm>
                <a:off x="0" y="41"/>
                <a:ext cx="928" cy="4035"/>
                <a:chOff x="0" y="41"/>
                <a:chExt cx="928" cy="4035"/>
              </a:xfrm>
            </p:grpSpPr>
            <p:pic>
              <p:nvPicPr>
                <p:cNvPr id="9" name="Picture 5"/>
                <p:cNvPicPr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ltGray">
                <a:xfrm>
                  <a:off x="0" y="1014"/>
                  <a:ext cx="920" cy="9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" name="Freeform 6"/>
                <p:cNvSpPr>
                  <a:spLocks/>
                </p:cNvSpPr>
                <p:nvPr/>
              </p:nvSpPr>
              <p:spPr bwMode="ltGray">
                <a:xfrm>
                  <a:off x="38" y="41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1" name="Freeform 7"/>
                <p:cNvSpPr>
                  <a:spLocks/>
                </p:cNvSpPr>
                <p:nvPr/>
              </p:nvSpPr>
              <p:spPr bwMode="ltGray">
                <a:xfrm>
                  <a:off x="6" y="2087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2" name="Freeform 8"/>
                <p:cNvSpPr>
                  <a:spLocks/>
                </p:cNvSpPr>
                <p:nvPr/>
              </p:nvSpPr>
              <p:spPr bwMode="ltGray">
                <a:xfrm>
                  <a:off x="6" y="3160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16400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652588" y="1806575"/>
            <a:ext cx="7391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6401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559175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9" name="Rectangle 18"/>
          <p:cNvSpPr>
            <a:spLocks noGrp="1" noChangeArrowheads="1"/>
          </p:cNvSpPr>
          <p:nvPr>
            <p:ph type="dt" sz="half" idx="10"/>
          </p:nvPr>
        </p:nvSpPr>
        <p:spPr>
          <a:xfrm>
            <a:off x="15240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643313" y="6350000"/>
            <a:ext cx="3449637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2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001EE82A-DBC8-435C-A5CA-F0D19D2347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B15BD-0DAE-4A54-BE8A-28DCAE941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9313" y="304800"/>
            <a:ext cx="1906587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79550" y="304800"/>
            <a:ext cx="5567363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F3B98-9721-4AF2-B98A-9FCBE507D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C40C9-E325-43AB-951A-A9E2669822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6F3D0-CD5B-4CA8-8531-BD1959A48F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79550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68925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E1910-EA90-46C3-A3E0-2D1A350800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F2F3E-DB87-495B-89E5-03041A381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A8DFA-D635-4676-B2BA-9C96641DF6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408F9-839A-4AC7-B6D2-1BD03EFA18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E92AF-5F7C-4A1D-99AF-879CC6F417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053B6-19F9-4399-A0E7-E743FFFAAA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26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grpSp>
          <p:nvGrpSpPr>
            <p:cNvPr id="1032" name="Group 1024"/>
            <p:cNvGrpSpPr>
              <a:grpSpLocks/>
            </p:cNvGrpSpPr>
            <p:nvPr/>
          </p:nvGrpSpPr>
          <p:grpSpPr bwMode="auto">
            <a:xfrm>
              <a:off x="0" y="0"/>
              <a:ext cx="926" cy="4319"/>
              <a:chOff x="0" y="0"/>
              <a:chExt cx="926" cy="4319"/>
            </a:xfrm>
          </p:grpSpPr>
          <p:sp>
            <p:nvSpPr>
              <p:cNvPr id="1040" name="Rectangle 2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1041" name="Picture 3"/>
              <p:cNvPicPr>
                <a:picLocks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ltGray">
              <a:xfrm>
                <a:off x="6" y="31"/>
                <a:ext cx="920" cy="9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" name="Freeform 4"/>
              <p:cNvSpPr>
                <a:spLocks/>
              </p:cNvSpPr>
              <p:nvPr/>
            </p:nvSpPr>
            <p:spPr bwMode="ltGray">
              <a:xfrm>
                <a:off x="6" y="1023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" name="Freeform 5"/>
              <p:cNvSpPr>
                <a:spLocks/>
              </p:cNvSpPr>
              <p:nvPr/>
            </p:nvSpPr>
            <p:spPr bwMode="ltGray">
              <a:xfrm>
                <a:off x="6" y="2087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" name="Freeform 6"/>
              <p:cNvSpPr>
                <a:spLocks/>
              </p:cNvSpPr>
              <p:nvPr/>
            </p:nvSpPr>
            <p:spPr bwMode="ltGray">
              <a:xfrm>
                <a:off x="6" y="3160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033" name="Group 1025"/>
            <p:cNvGrpSpPr>
              <a:grpSpLocks/>
            </p:cNvGrpSpPr>
            <p:nvPr/>
          </p:nvGrpSpPr>
          <p:grpSpPr bwMode="auto">
            <a:xfrm>
              <a:off x="993" y="1028"/>
              <a:ext cx="4766" cy="119"/>
              <a:chOff x="993" y="1028"/>
              <a:chExt cx="4766" cy="119"/>
            </a:xfrm>
          </p:grpSpPr>
          <p:sp>
            <p:nvSpPr>
              <p:cNvPr id="1034" name="Rectangle 8"/>
              <p:cNvSpPr>
                <a:spLocks noChangeArrowheads="1"/>
              </p:cNvSpPr>
              <p:nvPr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035" name="Line 9"/>
              <p:cNvSpPr>
                <a:spLocks noChangeShapeType="1"/>
              </p:cNvSpPr>
              <p:nvPr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036" name="Line 10"/>
              <p:cNvSpPr>
                <a:spLocks noChangeShapeType="1"/>
              </p:cNvSpPr>
              <p:nvPr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037" name="Line 11"/>
              <p:cNvSpPr>
                <a:spLocks noChangeShapeType="1"/>
              </p:cNvSpPr>
              <p:nvPr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038" name="Line 12"/>
              <p:cNvSpPr>
                <a:spLocks noChangeShapeType="1"/>
              </p:cNvSpPr>
              <p:nvPr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039" name="Freeform 13"/>
              <p:cNvSpPr>
                <a:spLocks/>
              </p:cNvSpPr>
              <p:nvPr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1027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528763" y="304800"/>
            <a:ext cx="75644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9550" y="1981200"/>
            <a:ext cx="76263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1138" y="6248400"/>
            <a:ext cx="1782762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973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08D31F7-6919-4187-9BCF-29177409D7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ransition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¬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azeta.lv/story/17440.html" TargetMode="External"/><Relationship Id="rId3" Type="http://schemas.openxmlformats.org/officeDocument/2006/relationships/hyperlink" Target="http://en.wikipedia.org/wiki/Maslenitsa" TargetMode="External"/><Relationship Id="rId7" Type="http://schemas.openxmlformats.org/officeDocument/2006/relationships/hyperlink" Target="http://koshkindom.com.ua/html/produkt/maslenisa.html" TargetMode="External"/><Relationship Id="rId2" Type="http://schemas.openxmlformats.org/officeDocument/2006/relationships/hyperlink" Target="http://www.078.com.ua/blogs/afisha/maslenica-na-ploshadi-svobody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zmchldbibl.blogspot.com/2012/02/blog-post_20.html" TargetMode="External"/><Relationship Id="rId5" Type="http://schemas.openxmlformats.org/officeDocument/2006/relationships/hyperlink" Target="http://brusselki.ucoz.net/news/maslenica/2011-01-18-74" TargetMode="External"/><Relationship Id="rId4" Type="http://schemas.openxmlformats.org/officeDocument/2006/relationships/hyperlink" Target="http://pustunchik.ua/interesting/festival/Gulyannya-na-Maslyan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moikompas.ru/img/compas/2009-01-26/pancakeweek/35453041_orig.jp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static.diary.ru/userdir/8/7/7/0/877061/50154888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00188" y="304800"/>
            <a:ext cx="7429500" cy="1143000"/>
          </a:xfrm>
        </p:spPr>
        <p:txBody>
          <a:bodyPr/>
          <a:lstStyle/>
          <a:p>
            <a:pPr>
              <a:defRPr/>
            </a:pPr>
            <a:r>
              <a:rPr lang="ru-RU" sz="4500" b="1" i="0" dirty="0" smtClean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Здравствуй, Масленица!</a:t>
            </a:r>
            <a:endParaRPr lang="ru-RU" sz="4500" b="1" i="0" dirty="0">
              <a:solidFill>
                <a:schemeClr val="accent5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9350" y="2206625"/>
            <a:ext cx="6035675" cy="373062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7"/>
          <p:cNvSpPr txBox="1">
            <a:spLocks noChangeArrowheads="1"/>
          </p:cNvSpPr>
          <p:nvPr/>
        </p:nvSpPr>
        <p:spPr bwMode="auto">
          <a:xfrm>
            <a:off x="1547813" y="87313"/>
            <a:ext cx="7596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Воскресенье</a:t>
            </a:r>
          </a:p>
          <a:p>
            <a:pPr algn="ctr">
              <a:defRPr/>
            </a:pPr>
            <a:r>
              <a:rPr lang="ru-RU" sz="36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ПРОЩЕННОЕ  ВОСКРЕСЕНЬЕ</a:t>
            </a:r>
          </a:p>
        </p:txBody>
      </p:sp>
      <p:sp>
        <p:nvSpPr>
          <p:cNvPr id="18436" name="Прямоугольник 3"/>
          <p:cNvSpPr>
            <a:spLocks noChangeArrowheads="1"/>
          </p:cNvSpPr>
          <p:nvPr/>
        </p:nvSpPr>
        <p:spPr bwMode="auto">
          <a:xfrm>
            <a:off x="1643063" y="1851025"/>
            <a:ext cx="7516812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Последний день Масленицы  - последний и самый важный день на всей масленичной неделе. Все, от мала до велика, просят друг у друга прощения, чтобы встретить весну с чистой совестью.</a:t>
            </a:r>
          </a:p>
        </p:txBody>
      </p:sp>
      <p:sp>
        <p:nvSpPr>
          <p:cNvPr id="18438" name="Прямоугольник 6"/>
          <p:cNvSpPr>
            <a:spLocks noChangeArrowheads="1"/>
          </p:cNvSpPr>
          <p:nvPr/>
        </p:nvSpPr>
        <p:spPr bwMode="auto">
          <a:xfrm>
            <a:off x="5500688" y="3214688"/>
            <a:ext cx="342900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Дарили сделанные из белых и красных ниток </a:t>
            </a:r>
            <a:r>
              <a:rPr lang="ru-RU" sz="2200" dirty="0" err="1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мартенички</a:t>
            </a: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куколки мальчика и девочки, - символ дружбы. Ими взмахивали и приговаривали:</a:t>
            </a:r>
          </a:p>
          <a:p>
            <a:pPr>
              <a:buFontTx/>
              <a:buChar char="-"/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Ты прости меня, прости. </a:t>
            </a:r>
          </a:p>
          <a:p>
            <a:pPr>
              <a:buFontTx/>
              <a:buChar char="-"/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Все обиды отпусти.</a:t>
            </a:r>
          </a:p>
        </p:txBody>
      </p:sp>
      <p:pic>
        <p:nvPicPr>
          <p:cNvPr id="23556" name="Рисунок 6" descr="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3913188"/>
            <a:ext cx="2357438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6" descr="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3429000"/>
            <a:ext cx="27146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000125" y="1857375"/>
            <a:ext cx="796448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solidFill>
                  <a:srgbClr val="6B2600"/>
                </a:solidFill>
                <a:latin typeface="Arial" charset="0"/>
                <a:cs typeface="Arial" charset="0"/>
              </a:rPr>
              <a:t>В воскресенье - «прощеный день» устраивали проводы Масленицы. </a:t>
            </a:r>
            <a:r>
              <a:rPr lang="ru-RU" sz="2200">
                <a:solidFill>
                  <a:srgbClr val="6B26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Сожжение чучела Масленицы - главный ритуал масленичной недели, это и  проводы Масленицы, и прощание с зимой, прощание со всеми болезнями и несчастьями.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2428875" y="285750"/>
            <a:ext cx="5286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СОЖЖЕНИЕ</a:t>
            </a:r>
          </a:p>
          <a:p>
            <a:pPr algn="ctr">
              <a:defRPr/>
            </a:pPr>
            <a:r>
              <a:rPr lang="ru-RU" sz="36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ЧУЧЕЛА  МАСЛЕНИЦЫ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85875" y="3643313"/>
            <a:ext cx="5572125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Пышные гуляния </a:t>
            </a:r>
          </a:p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Ярмарка венчает.</a:t>
            </a:r>
            <a:b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До свиданья, </a:t>
            </a:r>
          </a:p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Масленица, приходи опять!</a:t>
            </a:r>
            <a:b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Через год Красавицу </a:t>
            </a:r>
          </a:p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снова повстречаем.</a:t>
            </a:r>
            <a:b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Снова будем праздновать, блинами угощать!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2071688" y="304800"/>
            <a:ext cx="7021512" cy="1143000"/>
          </a:xfrm>
        </p:spPr>
        <p:txBody>
          <a:bodyPr/>
          <a:lstStyle/>
          <a:p>
            <a:pPr>
              <a:defRPr/>
            </a:pPr>
            <a:r>
              <a:rPr lang="ru-RU" i="0" dirty="0" smtClean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Используемые ресурсы: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200" dirty="0" smtClean="0">
                <a:solidFill>
                  <a:schemeClr val="accent5">
                    <a:lumMod val="25000"/>
                  </a:schemeClr>
                </a:solidFill>
                <a:hlinkClick r:id="rId2"/>
              </a:rPr>
              <a:t>http://www.078.com.ua/blogs/afisha/maslenica-na-ploshadi-svobody.html</a:t>
            </a:r>
            <a:endParaRPr lang="ru-RU" sz="2200" dirty="0" smtClean="0">
              <a:solidFill>
                <a:schemeClr val="accent5">
                  <a:lumMod val="25000"/>
                </a:schemeClr>
              </a:solidFill>
            </a:endParaRPr>
          </a:p>
          <a:p>
            <a:pPr>
              <a:defRPr/>
            </a:pPr>
            <a:r>
              <a:rPr lang="en-US" sz="2200" dirty="0" smtClean="0">
                <a:solidFill>
                  <a:schemeClr val="accent5">
                    <a:lumMod val="25000"/>
                  </a:schemeClr>
                </a:solidFill>
                <a:hlinkClick r:id="rId3"/>
              </a:rPr>
              <a:t>http://en.wikipedia.org/wiki/Maslenitsa</a:t>
            </a:r>
            <a:endParaRPr lang="ru-RU" sz="2200" dirty="0" smtClean="0">
              <a:solidFill>
                <a:schemeClr val="accent5">
                  <a:lumMod val="25000"/>
                </a:schemeClr>
              </a:solidFill>
            </a:endParaRPr>
          </a:p>
          <a:p>
            <a:pPr>
              <a:defRPr/>
            </a:pPr>
            <a:r>
              <a:rPr lang="en-US" sz="2200" dirty="0" smtClean="0">
                <a:solidFill>
                  <a:schemeClr val="accent5">
                    <a:lumMod val="25000"/>
                  </a:schemeClr>
                </a:solidFill>
                <a:hlinkClick r:id="rId4"/>
              </a:rPr>
              <a:t>http://pustunchik.ua/interesting/festival/Gulyannya-na-Maslyanu/</a:t>
            </a:r>
            <a:endParaRPr lang="ru-RU" sz="2200" dirty="0" smtClean="0">
              <a:solidFill>
                <a:schemeClr val="accent5">
                  <a:lumMod val="25000"/>
                </a:schemeClr>
              </a:solidFill>
            </a:endParaRPr>
          </a:p>
          <a:p>
            <a:pPr>
              <a:defRPr/>
            </a:pPr>
            <a:r>
              <a:rPr lang="en-US" sz="2200" dirty="0" smtClean="0">
                <a:solidFill>
                  <a:schemeClr val="accent5">
                    <a:lumMod val="25000"/>
                  </a:schemeClr>
                </a:solidFill>
                <a:hlinkClick r:id="rId5"/>
              </a:rPr>
              <a:t>http://brusselki.ucoz.net/news/maslenica/2011-01-18-74</a:t>
            </a:r>
            <a:endParaRPr lang="ru-RU" sz="2200" dirty="0" smtClean="0">
              <a:solidFill>
                <a:schemeClr val="accent5">
                  <a:lumMod val="25000"/>
                </a:schemeClr>
              </a:solidFill>
            </a:endParaRPr>
          </a:p>
          <a:p>
            <a:pPr>
              <a:defRPr/>
            </a:pPr>
            <a:r>
              <a:rPr lang="en-US" sz="2200" dirty="0" smtClean="0">
                <a:solidFill>
                  <a:schemeClr val="accent5">
                    <a:lumMod val="25000"/>
                  </a:schemeClr>
                </a:solidFill>
                <a:hlinkClick r:id="rId6"/>
              </a:rPr>
              <a:t>http://izmchldbibl.blogspot.com/2012/02/blog-post_20.html</a:t>
            </a:r>
            <a:endParaRPr lang="ru-RU" sz="2200" dirty="0" smtClean="0">
              <a:solidFill>
                <a:schemeClr val="accent5">
                  <a:lumMod val="25000"/>
                </a:schemeClr>
              </a:solidFill>
            </a:endParaRPr>
          </a:p>
          <a:p>
            <a:pPr>
              <a:defRPr/>
            </a:pPr>
            <a:r>
              <a:rPr lang="en-US" sz="2200" dirty="0" smtClean="0">
                <a:solidFill>
                  <a:schemeClr val="accent5">
                    <a:lumMod val="25000"/>
                  </a:schemeClr>
                </a:solidFill>
                <a:hlinkClick r:id="rId7"/>
              </a:rPr>
              <a:t>http://koshkindom.com.ua/html/produkt/maslenisa.html</a:t>
            </a:r>
            <a:endParaRPr lang="ru-RU" sz="2200" dirty="0" smtClean="0">
              <a:solidFill>
                <a:schemeClr val="accent5">
                  <a:lumMod val="25000"/>
                </a:schemeClr>
              </a:solidFill>
            </a:endParaRPr>
          </a:p>
          <a:p>
            <a:pPr>
              <a:defRPr/>
            </a:pPr>
            <a:r>
              <a:rPr lang="en-US" sz="2200" dirty="0" smtClean="0">
                <a:solidFill>
                  <a:schemeClr val="accent5">
                    <a:lumMod val="25000"/>
                  </a:schemeClr>
                </a:solidFill>
                <a:hlinkClick r:id="rId8"/>
              </a:rPr>
              <a:t>http://www.gazeta.lv/story/17440.html</a:t>
            </a:r>
            <a:endParaRPr lang="ru-RU" sz="2200" dirty="0" smtClean="0">
              <a:solidFill>
                <a:schemeClr val="accent5">
                  <a:lumMod val="25000"/>
                </a:schemeClr>
              </a:solidFill>
            </a:endParaRPr>
          </a:p>
          <a:p>
            <a:pPr>
              <a:defRPr/>
            </a:pPr>
            <a:endParaRPr lang="ru-RU" sz="2200" dirty="0" smtClean="0"/>
          </a:p>
          <a:p>
            <a:pPr>
              <a:defRPr/>
            </a:pPr>
            <a:endParaRPr lang="ru-RU" sz="2200" dirty="0" smtClean="0"/>
          </a:p>
          <a:p>
            <a:pPr>
              <a:defRPr/>
            </a:pPr>
            <a:endParaRPr lang="ru-RU" sz="2200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ttp://www.zastavki.com/pictures/1600x1200/2011/Holidays_Carnival_Scarecrow_at_Shrovetide_027255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714375" y="1785938"/>
            <a:ext cx="439896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Этот праздник к нам идет</a:t>
            </a:r>
            <a:b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Раннею весною,</a:t>
            </a:r>
            <a:b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Сколько радостей несет</a:t>
            </a:r>
            <a:b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Он всегда с собою!</a:t>
            </a:r>
            <a:b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Ледяные горы ждут,</a:t>
            </a:r>
            <a:b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И снежок сверкает,</a:t>
            </a:r>
            <a:b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Санки с горок вниз бегут,</a:t>
            </a:r>
            <a:b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Смех не умолкает.</a:t>
            </a:r>
            <a:b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Дома аромат блинов</a:t>
            </a:r>
            <a:b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Праздничный чудесный,</a:t>
            </a:r>
            <a:b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 блины друзей зовем,</a:t>
            </a:r>
            <a:b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Будем есть их вместе.</a:t>
            </a:r>
            <a:endParaRPr lang="ru-RU" sz="2800" dirty="0">
              <a:solidFill>
                <a:schemeClr val="accent5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142875" y="142875"/>
            <a:ext cx="67865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>
                <a:solidFill>
                  <a:srgbClr val="00CC00"/>
                </a:solidFill>
                <a:latin typeface="Arial" charset="0"/>
                <a:cs typeface="Arial" charset="0"/>
              </a:rPr>
              <a:t>Масленица – это проводы зимы и встреча весны</a:t>
            </a:r>
            <a:endParaRPr lang="ru-RU" sz="4000"/>
          </a:p>
        </p:txBody>
      </p:sp>
      <p:pic>
        <p:nvPicPr>
          <p:cNvPr id="15365" name="Picture 2" descr="https://encrypted-tbn2.google.com/images?q=tbn:ANd9GcSHd0EMYnourIsidlHDYeyjdK8ESeFTuadLGmXcIx3SKh0IVL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5" y="142875"/>
            <a:ext cx="1681163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4809" y="357166"/>
            <a:ext cx="7719191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История праздника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6250" y="2214563"/>
            <a:ext cx="4846638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Масленица — это долгожданное прощание с зимой </a:t>
            </a:r>
          </a:p>
          <a:p>
            <a:pPr>
              <a:buFont typeface="Wingdings 2" pitchFamily="18" charset="2"/>
              <a:buNone/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(ПРОВОДЫ ЗИМЫ ) и весёлая встреча весны, солнечного тепла и начало пробуждения  природы и полевых работ. </a:t>
            </a:r>
          </a:p>
          <a:p>
            <a:pPr>
              <a:buFont typeface="Wingdings 2" pitchFamily="18" charset="2"/>
              <a:buNone/>
              <a:defRPr/>
            </a:pPr>
            <a:endParaRPr lang="ru-RU" sz="2200" dirty="0">
              <a:solidFill>
                <a:schemeClr val="accent5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Испокон веков люди считали весну началом новой жизни и почитали Солнце, дарящее жизнь и силы всему живому. В честь Солнца на Масленицу  пекут блины. </a:t>
            </a:r>
          </a:p>
        </p:txBody>
      </p:sp>
      <p:pic>
        <p:nvPicPr>
          <p:cNvPr id="8196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2428875"/>
            <a:ext cx="260826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1000125" y="1928813"/>
            <a:ext cx="80613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 первому дню Масленицы сооружались общественные горки, качели, столы со сладкими яствами. В  домах начинали печь блины. Первый блин отдавался нищим на помин усопших. </a:t>
            </a: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238" y="3714750"/>
            <a:ext cx="3357562" cy="2643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" name="TextBox 4"/>
          <p:cNvSpPr txBox="1"/>
          <p:nvPr/>
        </p:nvSpPr>
        <p:spPr>
          <a:xfrm>
            <a:off x="2214563" y="222250"/>
            <a:ext cx="6500812" cy="1201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ctr">
              <a:defRPr/>
            </a:pPr>
            <a:r>
              <a:rPr lang="ru-RU" sz="36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Понедельник</a:t>
            </a:r>
          </a:p>
          <a:p>
            <a:pPr algn="ctr">
              <a:defRPr/>
            </a:pPr>
            <a:r>
              <a:rPr lang="ru-RU" sz="36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ВСТРЕЧА  МАСЛЕНИЦЫ</a:t>
            </a:r>
          </a:p>
        </p:txBody>
      </p:sp>
      <p:sp>
        <p:nvSpPr>
          <p:cNvPr id="10246" name="Прямоугольник 6"/>
          <p:cNvSpPr>
            <a:spLocks noChangeArrowheads="1"/>
          </p:cNvSpPr>
          <p:nvPr/>
        </p:nvSpPr>
        <p:spPr bwMode="auto">
          <a:xfrm>
            <a:off x="5072063" y="3429000"/>
            <a:ext cx="3786187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Утро... ПОНЕДЕЛЬНИК... Наступает  " ВСТРЕЧА".</a:t>
            </a:r>
            <a:b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Яркие салазки </a:t>
            </a:r>
          </a:p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 горочек скользят.</a:t>
            </a:r>
            <a:b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Целый день веселье. Наступает вечер...</a:t>
            </a:r>
            <a:b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Накатавшись вволю, </a:t>
            </a:r>
          </a:p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все блины едят.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231157916_image0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813" y="3546475"/>
            <a:ext cx="3890962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1928813" y="142875"/>
            <a:ext cx="69389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Вторник</a:t>
            </a:r>
          </a:p>
          <a:p>
            <a:pPr algn="ctr">
              <a:defRPr/>
            </a:pPr>
            <a:r>
              <a:rPr lang="ru-RU" sz="36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ЗАИГРЫШ</a:t>
            </a:r>
          </a:p>
        </p:txBody>
      </p:sp>
      <p:sp>
        <p:nvSpPr>
          <p:cNvPr id="17414" name="Прямоугольник 5"/>
          <p:cNvSpPr>
            <a:spLocks noChangeArrowheads="1"/>
          </p:cNvSpPr>
          <p:nvPr/>
        </p:nvSpPr>
        <p:spPr bwMode="auto">
          <a:xfrm>
            <a:off x="1500188" y="2143125"/>
            <a:ext cx="76438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На второй день Масленицы устраивали различные игры. Люди катались на санях, коньках, ледянках. </a:t>
            </a:r>
          </a:p>
        </p:txBody>
      </p:sp>
      <p:sp>
        <p:nvSpPr>
          <p:cNvPr id="12294" name="Прямоугольник 7"/>
          <p:cNvSpPr>
            <a:spLocks noChangeArrowheads="1"/>
          </p:cNvSpPr>
          <p:nvPr/>
        </p:nvSpPr>
        <p:spPr bwMode="auto">
          <a:xfrm>
            <a:off x="6143625" y="3286125"/>
            <a:ext cx="28575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Закрывали лица смешными масками, верили, что в ином обличье и жизнь начнется другая – радостная и благополучная.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1625" y="1844675"/>
            <a:ext cx="7572375" cy="21605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200" smtClean="0">
                <a:solidFill>
                  <a:srgbClr val="6B2600"/>
                </a:solidFill>
                <a:latin typeface="Arial" charset="0"/>
                <a:cs typeface="Arial" charset="0"/>
              </a:rPr>
              <a:t>    </a:t>
            </a:r>
            <a:r>
              <a:rPr lang="ru-RU" sz="2200" smtClean="0">
                <a:solidFill>
                  <a:srgbClr val="6B26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В этот день люди лакомились блинами. Блины пеклись из разной муки и с разными начинками: пшеничные, овсяные, гречневые, из пресного и кислого теста. 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1857375" y="214313"/>
            <a:ext cx="5857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Среда</a:t>
            </a:r>
          </a:p>
          <a:p>
            <a:pPr algn="ctr">
              <a:defRPr/>
            </a:pPr>
            <a:r>
              <a:rPr lang="ru-RU" sz="36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ЛАКОМКА</a:t>
            </a: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3643313"/>
            <a:ext cx="2071688" cy="27860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4341" name="Прямоугольник 5"/>
          <p:cNvSpPr>
            <a:spLocks noChangeArrowheads="1"/>
          </p:cNvSpPr>
          <p:nvPr/>
        </p:nvSpPr>
        <p:spPr bwMode="auto">
          <a:xfrm>
            <a:off x="4000500" y="3143250"/>
            <a:ext cx="50006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Тут СРЕДА подходит - "ЛАКОМКОЙ" зовётся.</a:t>
            </a:r>
            <a:b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Каждая хозяюшка  колдует у печи.</a:t>
            </a:r>
            <a:b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Кулебяки, сырники – всё им удаётся.</a:t>
            </a:r>
            <a:b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Пироги и блинчики – всё на стол мечи!</a:t>
            </a:r>
          </a:p>
        </p:txBody>
      </p:sp>
      <p:sp>
        <p:nvSpPr>
          <p:cNvPr id="14343" name="Прямоугольник 7"/>
          <p:cNvSpPr>
            <a:spLocks noChangeArrowheads="1"/>
          </p:cNvSpPr>
          <p:nvPr/>
        </p:nvSpPr>
        <p:spPr bwMode="auto">
          <a:xfrm>
            <a:off x="4071938" y="5500688"/>
            <a:ext cx="46434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Люди шутили, рассказывали различные небылицы.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1547813" y="87313"/>
            <a:ext cx="7596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Четверг</a:t>
            </a:r>
          </a:p>
          <a:p>
            <a:pPr algn="ctr">
              <a:defRPr/>
            </a:pPr>
            <a:r>
              <a:rPr lang="ru-RU" sz="36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«РАЗГУЛЯЙ-ЧЕТВЕРГ»</a:t>
            </a:r>
          </a:p>
        </p:txBody>
      </p:sp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8" y="2449513"/>
            <a:ext cx="3214687" cy="246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5365" name="Прямоугольник 3"/>
          <p:cNvSpPr>
            <a:spLocks noChangeArrowheads="1"/>
          </p:cNvSpPr>
          <p:nvPr/>
        </p:nvSpPr>
        <p:spPr bwMode="auto">
          <a:xfrm>
            <a:off x="1928813" y="4857750"/>
            <a:ext cx="7107237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endParaRPr lang="ru-RU" i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 этот день возили чучело зимы, устраивали соревнования в силе и ловкости.</a:t>
            </a:r>
          </a:p>
        </p:txBody>
      </p:sp>
      <p:sp>
        <p:nvSpPr>
          <p:cNvPr id="15367" name="Прямоугольник 7"/>
          <p:cNvSpPr>
            <a:spLocks noChangeArrowheads="1"/>
          </p:cNvSpPr>
          <p:nvPr/>
        </p:nvSpPr>
        <p:spPr bwMode="auto">
          <a:xfrm>
            <a:off x="5643563" y="1905000"/>
            <a:ext cx="32861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 в ЧЕТВЕРГ - раздольный "РАЗГУЛЯЙ" приходит.</a:t>
            </a:r>
            <a:b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Ледяные крепости, </a:t>
            </a:r>
          </a:p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снежные бои...</a:t>
            </a:r>
            <a:b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Тройки с бубенцами </a:t>
            </a:r>
          </a:p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 поля выходят.</a:t>
            </a:r>
            <a:b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Парни ищут девушек - суженых своих.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3500438"/>
            <a:ext cx="2643187" cy="2655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6387" name="Прямоугольник 1"/>
          <p:cNvSpPr>
            <a:spLocks noChangeArrowheads="1"/>
          </p:cNvSpPr>
          <p:nvPr/>
        </p:nvSpPr>
        <p:spPr bwMode="auto">
          <a:xfrm>
            <a:off x="1857375" y="1844675"/>
            <a:ext cx="72405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Масленица – это еще и  семейный праздник. Весна всегда связывалась с началом новой жизни, с продолжением рода.</a:t>
            </a:r>
          </a:p>
        </p:txBody>
      </p:sp>
      <p:sp>
        <p:nvSpPr>
          <p:cNvPr id="16388" name="TextBox 7"/>
          <p:cNvSpPr txBox="1">
            <a:spLocks noChangeArrowheads="1"/>
          </p:cNvSpPr>
          <p:nvPr/>
        </p:nvSpPr>
        <p:spPr bwMode="auto">
          <a:xfrm>
            <a:off x="1428750" y="285750"/>
            <a:ext cx="7000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Пятница</a:t>
            </a:r>
          </a:p>
          <a:p>
            <a:pPr algn="ctr">
              <a:defRPr/>
            </a:pPr>
            <a:r>
              <a:rPr lang="ru-RU" sz="36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ТЕЩИНЫ  </a:t>
            </a:r>
            <a:r>
              <a:rPr lang="ru-RU" sz="3600" dirty="0" smtClean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ВЕЧЁРКИ</a:t>
            </a:r>
            <a:endParaRPr lang="ru-RU" sz="3600" dirty="0">
              <a:solidFill>
                <a:schemeClr val="accent5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Прямоугольник 3"/>
          <p:cNvSpPr>
            <a:spLocks noChangeArrowheads="1"/>
          </p:cNvSpPr>
          <p:nvPr/>
        </p:nvSpPr>
        <p:spPr bwMode="auto">
          <a:xfrm>
            <a:off x="4714875" y="3500438"/>
            <a:ext cx="42862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 тёщины вечеринки зятья угощают своих тёщ блинами. В старину зять обязан был с вечера лично приглашать тёщу, а потом утром присылал нарядных </a:t>
            </a:r>
            <a:r>
              <a:rPr lang="ru-RU" sz="2200" dirty="0" err="1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зватых</a:t>
            </a: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Чем больше было </a:t>
            </a:r>
            <a:r>
              <a:rPr lang="ru-RU" sz="2200" dirty="0" err="1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зватых</a:t>
            </a:r>
            <a:r>
              <a:rPr lang="ru-RU" sz="22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тем тёще более оказывалось почестей.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1547813" y="87313"/>
            <a:ext cx="7596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Суббота</a:t>
            </a:r>
          </a:p>
          <a:p>
            <a:pPr algn="ctr">
              <a:defRPr/>
            </a:pPr>
            <a:r>
              <a:rPr lang="ru-RU" sz="36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ЗОЛОВКИНЫ  ПОСИДЕЛКИ</a:t>
            </a:r>
          </a:p>
        </p:txBody>
      </p:sp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5643563" y="2357438"/>
            <a:ext cx="32988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dirty="0" err="1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золовкины</a:t>
            </a: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посиделки молодая невестка приглашала своих родных к себе. Родственники собирались на чаепитие с блинами, пели песни, озорные частушки, танцевали.</a:t>
            </a:r>
          </a:p>
        </p:txBody>
      </p:sp>
      <p:pic>
        <p:nvPicPr>
          <p:cNvPr id="22531" name="Picture 12" descr="Картинка 22 из 8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250" y="2714625"/>
            <a:ext cx="3732213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лнечные дни">
  <a:themeElements>
    <a:clrScheme name="Солнечные дни 1">
      <a:dk1>
        <a:srgbClr val="000000"/>
      </a:dk1>
      <a:lt1>
        <a:srgbClr val="FFCC66"/>
      </a:lt1>
      <a:dk2>
        <a:srgbClr val="996633"/>
      </a:dk2>
      <a:lt2>
        <a:srgbClr val="CC6600"/>
      </a:lt2>
      <a:accent1>
        <a:srgbClr val="FF9933"/>
      </a:accent1>
      <a:accent2>
        <a:srgbClr val="CCCCCC"/>
      </a:accent2>
      <a:accent3>
        <a:srgbClr val="FFE2B8"/>
      </a:accent3>
      <a:accent4>
        <a:srgbClr val="000000"/>
      </a:accent4>
      <a:accent5>
        <a:srgbClr val="FFCAAD"/>
      </a:accent5>
      <a:accent6>
        <a:srgbClr val="B9B9B9"/>
      </a:accent6>
      <a:hlink>
        <a:srgbClr val="CC9900"/>
      </a:hlink>
      <a:folHlink>
        <a:srgbClr val="993366"/>
      </a:folHlink>
    </a:clrScheme>
    <a:fontScheme name="Солнечные дни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Солнечные дни 1">
        <a:dk1>
          <a:srgbClr val="000000"/>
        </a:dk1>
        <a:lt1>
          <a:srgbClr val="FFCC66"/>
        </a:lt1>
        <a:dk2>
          <a:srgbClr val="996633"/>
        </a:dk2>
        <a:lt2>
          <a:srgbClr val="CC6600"/>
        </a:lt2>
        <a:accent1>
          <a:srgbClr val="FF9933"/>
        </a:accent1>
        <a:accent2>
          <a:srgbClr val="CCCCCC"/>
        </a:accent2>
        <a:accent3>
          <a:srgbClr val="FFE2B8"/>
        </a:accent3>
        <a:accent4>
          <a:srgbClr val="000000"/>
        </a:accent4>
        <a:accent5>
          <a:srgbClr val="FFCAAD"/>
        </a:accent5>
        <a:accent6>
          <a:srgbClr val="B9B9B9"/>
        </a:accent6>
        <a:hlink>
          <a:srgbClr val="CC9900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лнечные дни 2">
        <a:dk1>
          <a:srgbClr val="000000"/>
        </a:dk1>
        <a:lt1>
          <a:srgbClr val="FFFFCC"/>
        </a:lt1>
        <a:dk2>
          <a:srgbClr val="996633"/>
        </a:dk2>
        <a:lt2>
          <a:srgbClr val="CC9900"/>
        </a:lt2>
        <a:accent1>
          <a:srgbClr val="FF9933"/>
        </a:accent1>
        <a:accent2>
          <a:srgbClr val="FFFFFF"/>
        </a:accent2>
        <a:accent3>
          <a:srgbClr val="FFFFE2"/>
        </a:accent3>
        <a:accent4>
          <a:srgbClr val="000000"/>
        </a:accent4>
        <a:accent5>
          <a:srgbClr val="FFCAAD"/>
        </a:accent5>
        <a:accent6>
          <a:srgbClr val="E7E7E7"/>
        </a:accent6>
        <a:hlink>
          <a:srgbClr val="FFCC66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лнечные дни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CBCBC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лнечные дни 4">
        <a:dk1>
          <a:srgbClr val="000000"/>
        </a:dk1>
        <a:lt1>
          <a:srgbClr val="F8F8F8"/>
        </a:lt1>
        <a:dk2>
          <a:srgbClr val="006600"/>
        </a:dk2>
        <a:lt2>
          <a:srgbClr val="FFCC00"/>
        </a:lt2>
        <a:accent1>
          <a:srgbClr val="9999FF"/>
        </a:accent1>
        <a:accent2>
          <a:srgbClr val="003300"/>
        </a:accent2>
        <a:accent3>
          <a:srgbClr val="AAB8AA"/>
        </a:accent3>
        <a:accent4>
          <a:srgbClr val="D4D4D4"/>
        </a:accent4>
        <a:accent5>
          <a:srgbClr val="CACAFF"/>
        </a:accent5>
        <a:accent6>
          <a:srgbClr val="002D00"/>
        </a:accent6>
        <a:hlink>
          <a:srgbClr val="009966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лнечные дни 5">
        <a:dk1>
          <a:srgbClr val="000000"/>
        </a:dk1>
        <a:lt1>
          <a:srgbClr val="F8F8F8"/>
        </a:lt1>
        <a:dk2>
          <a:srgbClr val="990099"/>
        </a:dk2>
        <a:lt2>
          <a:srgbClr val="FFCC00"/>
        </a:lt2>
        <a:accent1>
          <a:srgbClr val="9999FF"/>
        </a:accent1>
        <a:accent2>
          <a:srgbClr val="660066"/>
        </a:accent2>
        <a:accent3>
          <a:srgbClr val="CAAACA"/>
        </a:accent3>
        <a:accent4>
          <a:srgbClr val="D4D4D4"/>
        </a:accent4>
        <a:accent5>
          <a:srgbClr val="CACAFF"/>
        </a:accent5>
        <a:accent6>
          <a:srgbClr val="5C005C"/>
        </a:accent6>
        <a:hlink>
          <a:srgbClr val="CC00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Designs\Солнечные дни.pot</Template>
  <TotalTime>1821</TotalTime>
  <Words>461</Words>
  <Application>Microsoft Office PowerPoint</Application>
  <PresentationFormat>Экран (4:3)</PresentationFormat>
  <Paragraphs>59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Unicode MS</vt:lpstr>
      <vt:lpstr>Wingdings 2</vt:lpstr>
      <vt:lpstr>Wingdings</vt:lpstr>
      <vt:lpstr>Times New Roman</vt:lpstr>
      <vt:lpstr>Солнечные дни</vt:lpstr>
      <vt:lpstr>Здравствуй, Масленица!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Используемые ресурсы: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Масленица!</dc:title>
  <dc:creator>User</dc:creator>
  <cp:lastModifiedBy>школа</cp:lastModifiedBy>
  <cp:revision>139</cp:revision>
  <cp:lastPrinted>1601-01-01T00:00:00Z</cp:lastPrinted>
  <dcterms:created xsi:type="dcterms:W3CDTF">2007-10-15T18:13:06Z</dcterms:created>
  <dcterms:modified xsi:type="dcterms:W3CDTF">2015-02-24T12:11:01Z</dcterms:modified>
</cp:coreProperties>
</file>