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5" r:id="rId15"/>
    <p:sldId id="269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>
        <p:scale>
          <a:sx n="66" d="100"/>
          <a:sy n="66" d="100"/>
        </p:scale>
        <p:origin x="132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967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8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8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0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8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8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alpha val="34000"/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B578DB-EBE2-43FF-B473-15820411B50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BDD1BE-12A5-4E34-8494-3747EE7FE3E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7447" y="914399"/>
            <a:ext cx="5949107" cy="2247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ВЕЛИКОМ ЖЕНСКОМ СЕКРЕТЕ</a:t>
            </a:r>
          </a:p>
          <a:p>
            <a:pPr algn="ctr"/>
            <a:r>
              <a:rPr lang="ru-RU" sz="3200" b="1" spc="5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(классный час для девочек </a:t>
            </a:r>
          </a:p>
          <a:p>
            <a:pPr algn="ctr"/>
            <a:r>
              <a:rPr lang="ru-RU" sz="3200" b="1" spc="5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5-6  классов)</a:t>
            </a:r>
            <a:endParaRPr lang="ru-RU" sz="3200" b="1" spc="5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4882" y="4960137"/>
            <a:ext cx="4131324" cy="1418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Учитель биологии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МОУ СОШ №50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Кузьмина Елена Викторовна</a:t>
            </a:r>
            <a:endParaRPr lang="ru-RU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6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492342" y="585216"/>
            <a:ext cx="638629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8" y="312056"/>
            <a:ext cx="8606971" cy="402336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7.</a:t>
            </a:r>
            <a:r>
              <a:rPr lang="ru-RU" sz="3200" dirty="0"/>
              <a:t> Бывает, что девушку беспокоят болезненные менструации. Если боли незначительные, терпимые, возникают незадолго до прихода месячных или в первый день, но быстро проходят – это допустимо. Если же боли сильные, приходится принимать обезболивающие таблетки или пропускать из-за этого школу, то терпеть не нужно. Следует показаться гинекологу для обследования и назначения лечения. </a:t>
            </a:r>
          </a:p>
        </p:txBody>
      </p:sp>
    </p:spTree>
    <p:extLst>
      <p:ext uri="{BB962C8B-B14F-4D97-AF65-F5344CB8AC3E}">
        <p14:creationId xmlns:p14="http://schemas.microsoft.com/office/powerpoint/2010/main" val="40908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377713" y="585216"/>
            <a:ext cx="2569028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30" y="73152"/>
            <a:ext cx="8505370" cy="4023360"/>
          </a:xfrm>
        </p:spPr>
        <p:txBody>
          <a:bodyPr>
            <a:noAutofit/>
          </a:bodyPr>
          <a:lstStyle/>
          <a:p>
            <a:r>
              <a:rPr lang="ru-RU" sz="3200" dirty="0"/>
              <a:t>Также бывают ситуации, которые не являются нормальными, и при которых без помощи врача не обойтись: </a:t>
            </a:r>
            <a:br>
              <a:rPr lang="ru-RU" sz="3200" dirty="0"/>
            </a:br>
            <a:r>
              <a:rPr lang="ru-RU" sz="3200" dirty="0"/>
              <a:t>• Появление слабости и головокружения;</a:t>
            </a:r>
            <a:br>
              <a:rPr lang="ru-RU" sz="3200" dirty="0"/>
            </a:br>
            <a:r>
              <a:rPr lang="ru-RU" sz="3200" dirty="0"/>
              <a:t>• Тошнота или рвота; </a:t>
            </a:r>
            <a:br>
              <a:rPr lang="ru-RU" sz="3200" dirty="0"/>
            </a:br>
            <a:r>
              <a:rPr lang="ru-RU" sz="3200" dirty="0"/>
              <a:t>• Обильные месячные (со сменой прокладок более 4-5 шт. в течение суток);</a:t>
            </a:r>
            <a:br>
              <a:rPr lang="ru-RU" sz="3200" dirty="0"/>
            </a:br>
            <a:r>
              <a:rPr lang="ru-RU" sz="3200" dirty="0"/>
              <a:t>• Необоснованные приступы агрессии и т.д.</a:t>
            </a:r>
          </a:p>
        </p:txBody>
      </p:sp>
      <p:pic>
        <p:nvPicPr>
          <p:cNvPr id="4100" name="Picture 4" descr="Злиться сонник, злость сонник. - 24 May 2013 - Blog - Photodos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2" y="3633333"/>
            <a:ext cx="3124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010" y="1209330"/>
            <a:ext cx="7290054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8" y="246743"/>
            <a:ext cx="8694056" cy="6062617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Подводя итог, можно сказать, что «эти» дни должны длиться от 3 до 7 дней, появляться не чаще, чем раз в 21 день и не реже, чем раз в 35 дней, должны быть умеренными и безболезненными. А в случае отклонений от этих показателей тебе стоит обратиться за консультацией к гинекологу.</a:t>
            </a:r>
          </a:p>
        </p:txBody>
      </p:sp>
      <p:pic>
        <p:nvPicPr>
          <p:cNvPr id="4" name="Picture 2" descr="http://i.ytimg.com/vi/cohL_hUQsYI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3890054"/>
            <a:ext cx="3976914" cy="2419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85349" y="786384"/>
            <a:ext cx="1332593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362857"/>
            <a:ext cx="8345714" cy="5946503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В менструальные дни возникает необходимость использовать менструальные прокладки. Менструальные выделения имеют незначительный специфический запах, но он неощутим при правильном соблюдении гигиены и своевременной смене прокладок.</a:t>
            </a:r>
          </a:p>
        </p:txBody>
      </p:sp>
      <p:pic>
        <p:nvPicPr>
          <p:cNvPr id="4098" name="Picture 2" descr="Первые месячные - первые тревоги, симптомы и особ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3336108"/>
            <a:ext cx="3904343" cy="2973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399" y="585216"/>
            <a:ext cx="1364343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0286"/>
            <a:ext cx="9027886" cy="1901371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Выбрать прокладку подходящей степени защиты достаточно просто – на упаковке различная степень защиты обозначена капельками. Чем больше капелек, тем выше степень защиты. Просто попробуй различные прокладки, чтобы определить, какие именно подходят тебе.</a:t>
            </a:r>
            <a:endParaRPr lang="ru-RU" sz="3200" dirty="0"/>
          </a:p>
        </p:txBody>
      </p:sp>
      <p:pic>
        <p:nvPicPr>
          <p:cNvPr id="5122" name="Picture 2" descr="Sabur.ru- интернет магазин бытовой химии и товаров для дома, Я Самая, СРЕДСТВА ГИГИЕНЫ, средства женской гигиены (проклад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270359"/>
            <a:ext cx="3396343" cy="3094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Женская гигиена характеристики, обзор, цена, купить в интер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9" y="3270359"/>
            <a:ext cx="3396341" cy="3094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106150" y="808154"/>
            <a:ext cx="1274536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4" y="88445"/>
            <a:ext cx="8595180" cy="4001589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В домашних условиях соблюдать гигиену проще (поменять прокладку ты спокойно можешь в ванной комнате, в туалете или даже в спальне). Но бывают случаи, когда тебе нужно куда-то уйти и долгое время находиться в школе, гостях и т.д. В этом случае единственным местом, где ты можешь осуществить смену прокладки или тампона, является туалет. </a:t>
            </a:r>
            <a:br>
              <a:rPr lang="ru-RU" sz="3200" dirty="0"/>
            </a:br>
            <a:r>
              <a:rPr lang="ru-RU" sz="3200" dirty="0"/>
              <a:t>Поэтому давай разберем различные способы соблюдения интимной гигиены вне </a:t>
            </a:r>
            <a:r>
              <a:rPr lang="ru-RU" sz="3200" dirty="0" smtClean="0"/>
              <a:t>дома.</a:t>
            </a:r>
            <a:endParaRPr lang="ru-RU" sz="3200" dirty="0"/>
          </a:p>
        </p:txBody>
      </p:sp>
      <p:pic>
        <p:nvPicPr>
          <p:cNvPr id="8194" name="Picture 2" descr="http://vam-zhenshini.ru/img2/2927e101b17f33b004d2fe55c6babe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68" y="4638675"/>
            <a:ext cx="3343275" cy="208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32570" y="585216"/>
            <a:ext cx="1175657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7" y="312057"/>
            <a:ext cx="8389256" cy="4023360"/>
          </a:xfrm>
        </p:spPr>
        <p:txBody>
          <a:bodyPr/>
          <a:lstStyle/>
          <a:p>
            <a:r>
              <a:rPr lang="ru-RU" sz="3200" b="1" dirty="0"/>
              <a:t>1. Запасись!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Чтобы «эти» дни не застали врасплох, а также на случай замены средств гигиены, носи в сумке прокладки </a:t>
            </a:r>
            <a:r>
              <a:rPr lang="ru-RU" sz="3200" dirty="0" smtClean="0"/>
              <a:t>в </a:t>
            </a:r>
            <a:r>
              <a:rPr lang="ru-RU" sz="3200" dirty="0"/>
              <a:t>индивидуальных </a:t>
            </a:r>
            <a:r>
              <a:rPr lang="ru-RU" sz="3200" dirty="0" smtClean="0"/>
              <a:t>упаковках.</a:t>
            </a:r>
            <a:endParaRPr lang="ru-RU" dirty="0"/>
          </a:p>
        </p:txBody>
      </p:sp>
      <p:pic>
        <p:nvPicPr>
          <p:cNvPr id="3074" name="Picture 2" descr="Illustration of keeping a sanitary pad or a tampon handy in a purse - Menstru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65" y="2825704"/>
            <a:ext cx="3619500" cy="366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336892" y="786384"/>
            <a:ext cx="1869621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1600"/>
            <a:ext cx="8606971" cy="6207760"/>
          </a:xfrm>
        </p:spPr>
        <p:txBody>
          <a:bodyPr>
            <a:noAutofit/>
          </a:bodyPr>
          <a:lstStyle/>
          <a:p>
            <a:r>
              <a:rPr lang="ru-RU" sz="3200" b="1" dirty="0"/>
              <a:t>3. Соблюдай </a:t>
            </a:r>
            <a:r>
              <a:rPr lang="ru-RU" sz="3200" b="1" dirty="0" smtClean="0"/>
              <a:t>чистоту</a:t>
            </a:r>
          </a:p>
          <a:p>
            <a:pPr algn="just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Использованные прокладки и тампоны нельзя выкидывать в унитаз, это может вызвать засорение. Их лучше завернуть в газету или туалетную бумагу и выбросить в мусорное ведро. На случай, если рядом нет урны, желательно с собой иметь целлофановый пакет и класть в него использованное средство гигиены. Поэтому если ты собираешься куда-то надолго пойти в дни менструации, в сумочке, помимо </a:t>
            </a:r>
            <a:r>
              <a:rPr lang="ru-RU" sz="3200" dirty="0" smtClean="0"/>
              <a:t>прокладки, </a:t>
            </a:r>
            <a:r>
              <a:rPr lang="ru-RU" sz="3200" dirty="0"/>
              <a:t>желательно иметь целлофановый пакетик и бумажные салфетки – могут пригодиться.</a:t>
            </a:r>
          </a:p>
        </p:txBody>
      </p:sp>
    </p:spTree>
    <p:extLst>
      <p:ext uri="{BB962C8B-B14F-4D97-AF65-F5344CB8AC3E}">
        <p14:creationId xmlns:p14="http://schemas.microsoft.com/office/powerpoint/2010/main" val="43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257" y="786384"/>
            <a:ext cx="409121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68" y="185420"/>
            <a:ext cx="8505371" cy="4023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И, главное, не стесняйся спрашивать о любых мелочах у мамы или медсестры  в школе, если ты чувствуешь себя некомфортно или если тебя что-то беспокоит.</a:t>
            </a:r>
            <a:endParaRPr lang="ru-RU" sz="3200" dirty="0"/>
          </a:p>
        </p:txBody>
      </p:sp>
      <p:pic>
        <p:nvPicPr>
          <p:cNvPr id="6146" name="Picture 2" descr="Отношения дочери и мат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52" y="2530928"/>
            <a:ext cx="5689601" cy="3779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6208" y="585216"/>
            <a:ext cx="414528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21" y="472440"/>
            <a:ext cx="8534400" cy="172516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«</a:t>
            </a:r>
            <a:r>
              <a:rPr lang="ru-RU" sz="3200" dirty="0"/>
              <a:t>Э</a:t>
            </a:r>
            <a:r>
              <a:rPr lang="ru-RU" sz="3200" dirty="0" smtClean="0"/>
              <a:t>ти</a:t>
            </a:r>
            <a:r>
              <a:rPr lang="ru-RU" sz="3200" dirty="0"/>
              <a:t>» дни должны длиться от 3 до 7 дней, появляться не чаще, чем раз в 21 день и не реже, чем раз в 35 дней, должны быть умеренными и безболезненными. А в случае отклонений от этих показателей </a:t>
            </a:r>
            <a:r>
              <a:rPr lang="ru-RU" sz="3200" dirty="0" smtClean="0"/>
              <a:t>вместе с мамой</a:t>
            </a:r>
            <a:r>
              <a:rPr lang="ru-RU" sz="3200" dirty="0" smtClean="0"/>
              <a:t> </a:t>
            </a:r>
            <a:r>
              <a:rPr lang="ru-RU" sz="3200" dirty="0"/>
              <a:t>стоит обратиться за консультацией к гинекологу.</a:t>
            </a:r>
          </a:p>
        </p:txBody>
      </p:sp>
      <p:pic>
        <p:nvPicPr>
          <p:cNvPr id="1028" name="Picture 4" descr="http://www.women-medcenter.ru/userimages/Mesjach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08" y="3425370"/>
            <a:ext cx="3019425" cy="3222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58150" y="585216"/>
            <a:ext cx="1085850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1" y="243840"/>
            <a:ext cx="8794496" cy="3364992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Если подсчитать все «эти» дни, возникающие у девушки за всю жизнь, то получается в среднем около восьми лет - очень продолжительный срок. Так </a:t>
            </a:r>
            <a:r>
              <a:rPr lang="ru-RU" sz="3200" dirty="0" smtClean="0"/>
              <a:t>давайте </a:t>
            </a:r>
            <a:r>
              <a:rPr lang="ru-RU" sz="3200" dirty="0"/>
              <a:t>разберемся, что можно считать нормой, а что нет. Ведь, разобравшись в этом, можно сделать этот период максимально комфортным.</a:t>
            </a:r>
          </a:p>
        </p:txBody>
      </p:sp>
      <p:pic>
        <p:nvPicPr>
          <p:cNvPr id="6146" name="Picture 2" descr="http://vashaginekologiya.ru/wp-content/uploads/2013/11/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55" y="3608832"/>
            <a:ext cx="4833879" cy="273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58150" y="585216"/>
            <a:ext cx="610362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" y="329184"/>
            <a:ext cx="8692896" cy="5980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Итак</a:t>
            </a:r>
            <a:r>
              <a:rPr lang="ru-RU" sz="3200" i="1" dirty="0"/>
              <a:t>, начнем с самого начала: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2800" b="1" dirty="0" smtClean="0"/>
              <a:t>1</a:t>
            </a:r>
            <a:r>
              <a:rPr lang="ru-RU" sz="3200" b="1" dirty="0"/>
              <a:t>.</a:t>
            </a:r>
            <a:r>
              <a:rPr lang="ru-RU" sz="3200" dirty="0"/>
              <a:t> Как ты уже знаешь, «эти» дни могут начаться даже в 10 лет. Но у большинства девочек они наступают в 12-13 лет. Если же тебе уже исполнилось 15, а «эти» дни еще не пришли – это повод обратится к врачу. </a:t>
            </a:r>
          </a:p>
        </p:txBody>
      </p:sp>
      <p:pic>
        <p:nvPicPr>
          <p:cNvPr id="2050" name="Picture 2" descr="http://pad2.whstatic.com/images/thumb/d/d9/Deal-With-Your-Period-at-School-Step-4.jpg/670px-Deal-With-Your-Period-at-School-Ste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5" y="3319272"/>
            <a:ext cx="4453001" cy="33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312" y="-1499616"/>
            <a:ext cx="7290054" cy="149961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280416"/>
            <a:ext cx="8461248" cy="6028944"/>
          </a:xfrm>
        </p:spPr>
        <p:txBody>
          <a:bodyPr>
            <a:normAutofit/>
          </a:bodyPr>
          <a:lstStyle/>
          <a:p>
            <a:r>
              <a:rPr lang="ru-RU" sz="2800" b="1" dirty="0"/>
              <a:t>2.</a:t>
            </a:r>
            <a:r>
              <a:rPr lang="ru-RU" sz="2800" dirty="0"/>
              <a:t> В первый раз у всех все проходит по-разному: менструация может быть скудной, обычной и даже обильной и длиться от 1 до 10 дней. Если же менструация обильная или длится более 10 дней, то это еще один повод для визита к врачу. </a:t>
            </a:r>
          </a:p>
        </p:txBody>
      </p:sp>
      <p:pic>
        <p:nvPicPr>
          <p:cNvPr id="4" name="Picture 4" descr="Illustration of tracking menstrual cycle by marking dates on a calendar or using a mobile application to mark the dates - Menstru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88" y="2674239"/>
            <a:ext cx="5145023" cy="3714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232" y="-1755648"/>
            <a:ext cx="7290054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230" y="426720"/>
            <a:ext cx="8449056" cy="1840992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3</a:t>
            </a:r>
            <a:r>
              <a:rPr lang="ru-RU" sz="3200" b="1" dirty="0"/>
              <a:t>.</a:t>
            </a:r>
            <a:r>
              <a:rPr lang="ru-RU" sz="3200" dirty="0"/>
              <a:t> Все последующие менструации должны длиться </a:t>
            </a:r>
            <a:r>
              <a:rPr lang="ru-RU" sz="3200" b="1" dirty="0"/>
              <a:t>не менее 3 и не более 7 дней.</a:t>
            </a:r>
            <a:r>
              <a:rPr lang="ru-RU" sz="3200" dirty="0"/>
              <a:t> Все отклонения от этой нормы – сигнал о нарушениях в твоем организме.</a:t>
            </a:r>
          </a:p>
        </p:txBody>
      </p:sp>
      <p:pic>
        <p:nvPicPr>
          <p:cNvPr id="9218" name="Picture 2" descr="http://i42.woman.ru/images/article/4/2/img_4204a144240e30e9b785092809989efa.jpg?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15" y="2548128"/>
            <a:ext cx="54102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8512" y="-1365504"/>
            <a:ext cx="7290054" cy="999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201168"/>
            <a:ext cx="8461248" cy="40233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4.</a:t>
            </a:r>
            <a:r>
              <a:rPr lang="ru-RU" sz="3200" dirty="0"/>
              <a:t> В первый год после начала первых месячных они могут быть редкими, приходить с задержками. Это нормальное явление.</a:t>
            </a:r>
          </a:p>
        </p:txBody>
      </p:sp>
      <p:pic>
        <p:nvPicPr>
          <p:cNvPr id="1026" name="Picture 2" descr="http://nashalady.com/wp-content/uploads/2014/08/%D0%9F%D0%B5%D1%80%D0%B2%D1%8B%D0%B9-%D0%BC%D0%B5%D0%BD%D1%81%D1%82%D1%80%D1%83%D0%B0%D0%BB%D1%8C%D0%BD%D1%8B%D0%B9-%D1%86%D0%B8%D0%BA%D0%BB-%D1%83-%D0%B4%D0%B5%D0%B2%D0%BE%D1%87%D0%B5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8" y="2212848"/>
            <a:ext cx="6096000" cy="404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9" y="585216"/>
            <a:ext cx="769257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457200"/>
            <a:ext cx="8577943" cy="40233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5.</a:t>
            </a:r>
            <a:r>
              <a:rPr lang="ru-RU" sz="3200" dirty="0"/>
              <a:t> Ко второму году цикл уже должен быть ритмичным. Он должен длиться </a:t>
            </a:r>
            <a:r>
              <a:rPr lang="ru-RU" sz="3200" b="1" dirty="0"/>
              <a:t>не менее 21 дня и не более 35 дней</a:t>
            </a:r>
            <a:r>
              <a:rPr lang="ru-RU" sz="3200" dirty="0"/>
              <a:t> (отсчет цикла ведется от первого дня предыдущей менструации до первого дня следующей). </a:t>
            </a:r>
          </a:p>
        </p:txBody>
      </p:sp>
      <p:pic>
        <p:nvPicPr>
          <p:cNvPr id="3074" name="Picture 2" descr="http://udoktora.net/wp-content/uploads/2011/12/40179/kak-otregulirovat-nestabilnyiy-menstrualnyiy-tsikl-46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3080384"/>
            <a:ext cx="4381500" cy="3320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69" y="585216"/>
            <a:ext cx="653144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57" y="585216"/>
            <a:ext cx="7651751" cy="4023360"/>
          </a:xfrm>
        </p:spPr>
        <p:txBody>
          <a:bodyPr/>
          <a:lstStyle/>
          <a:p>
            <a:r>
              <a:rPr lang="ru-RU" sz="3200" b="1" dirty="0"/>
              <a:t>6.</a:t>
            </a:r>
            <a:r>
              <a:rPr lang="ru-RU" sz="3200" dirty="0"/>
              <a:t> «Эти» дни не должны быть обильными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www.herbalist.ru/upfiles/articles/big/3/290162001353589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1901372"/>
            <a:ext cx="5225143" cy="4005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539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2014-11-28T17:21:28Z</dcterms:created>
  <dcterms:modified xsi:type="dcterms:W3CDTF">2014-11-30T14:36:57Z</dcterms:modified>
</cp:coreProperties>
</file>