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0" r:id="rId5"/>
    <p:sldId id="257" r:id="rId6"/>
    <p:sldId id="264" r:id="rId7"/>
    <p:sldId id="268" r:id="rId8"/>
    <p:sldId id="269" r:id="rId9"/>
    <p:sldId id="270" r:id="rId10"/>
    <p:sldId id="273" r:id="rId11"/>
    <p:sldId id="276" r:id="rId12"/>
    <p:sldId id="271" r:id="rId13"/>
    <p:sldId id="272" r:id="rId14"/>
    <p:sldId id="274" r:id="rId15"/>
    <p:sldId id="275" r:id="rId16"/>
    <p:sldId id="263" r:id="rId17"/>
    <p:sldId id="259" r:id="rId18"/>
    <p:sldId id="267" r:id="rId19"/>
    <p:sldId id="278" r:id="rId20"/>
    <p:sldId id="277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3" autoAdjust="0"/>
  </p:normalViewPr>
  <p:slideViewPr>
    <p:cSldViewPr>
      <p:cViewPr>
        <p:scale>
          <a:sx n="114" d="100"/>
          <a:sy n="114" d="100"/>
        </p:scale>
        <p:origin x="-90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package" Target="../embeddings/____________Microsoft_PowerPoint1.ppt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151117/" TargetMode="External"/><Relationship Id="rId2" Type="http://schemas.openxmlformats.org/officeDocument/2006/relationships/hyperlink" Target="http://nsportal.ru/shkola/administrirovanie-shkoly/library/2013/03/22/sistemno-deyatelnostnyy-podkhod-v-usloviyakh-fgo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30718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Формирование ключевых компетенций младших школьников на основе </a:t>
            </a:r>
            <a:r>
              <a:rPr lang="ru-RU" b="1" dirty="0" err="1" smtClean="0">
                <a:solidFill>
                  <a:srgbClr val="002060"/>
                </a:solidFill>
              </a:rPr>
              <a:t>деятельностного</a:t>
            </a:r>
            <a:r>
              <a:rPr lang="ru-RU" b="1" dirty="0" smtClean="0">
                <a:solidFill>
                  <a:srgbClr val="002060"/>
                </a:solidFill>
              </a:rPr>
              <a:t> метода обучения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4849905"/>
            <a:ext cx="3219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Работу выполнила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r>
              <a:rPr lang="ru-RU" dirty="0" smtClean="0"/>
              <a:t>МОУ НОШ № 1 г. Твери</a:t>
            </a:r>
          </a:p>
          <a:p>
            <a:r>
              <a:rPr lang="ru-RU" dirty="0" smtClean="0"/>
              <a:t>Большакова Марина Павловна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 fontScale="90000"/>
          </a:bodyPr>
          <a:lstStyle/>
          <a:p>
            <a:pPr marL="0" lvl="0" indent="0"/>
            <a:r>
              <a:rPr lang="ru-RU" sz="4800" dirty="0">
                <a:solidFill>
                  <a:srgbClr val="365BB0"/>
                </a:solidFill>
              </a:rPr>
              <a:t> </a:t>
            </a:r>
            <a:r>
              <a:rPr lang="ru-RU" sz="4000" dirty="0">
                <a:solidFill>
                  <a:srgbClr val="365BB0"/>
                </a:solidFill>
              </a:rPr>
              <a:t>4. «Открытие нового знания» </a:t>
            </a:r>
            <a:br>
              <a:rPr lang="ru-RU" sz="4000" dirty="0">
                <a:solidFill>
                  <a:srgbClr val="365BB0"/>
                </a:solidFill>
              </a:rPr>
            </a:br>
            <a:r>
              <a:rPr lang="ru-RU" sz="4000" dirty="0">
                <a:solidFill>
                  <a:srgbClr val="365BB0"/>
                </a:solidFill>
              </a:rPr>
              <a:t>(построение проекта выхода из </a:t>
            </a:r>
            <a:r>
              <a:rPr lang="ru-RU" sz="4000" dirty="0" smtClean="0">
                <a:solidFill>
                  <a:srgbClr val="365BB0"/>
                </a:solidFill>
              </a:rPr>
              <a:t>затруднения).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ru-RU" sz="2400" dirty="0">
              <a:solidFill>
                <a:srgbClr val="365BB0"/>
              </a:solidFill>
            </a:endParaRPr>
          </a:p>
          <a:p>
            <a:pPr marL="0" lvl="0" indent="0">
              <a:buNone/>
            </a:pPr>
            <a:r>
              <a:rPr lang="ru-RU" sz="2400" u="sng" dirty="0">
                <a:solidFill>
                  <a:srgbClr val="365BB0"/>
                </a:solidFill>
              </a:rPr>
              <a:t>Цель:</a:t>
            </a:r>
            <a:r>
              <a:rPr lang="ru-RU" sz="2400" dirty="0">
                <a:solidFill>
                  <a:srgbClr val="365BB0"/>
                </a:solidFill>
              </a:rPr>
              <a:t> обсуждение проекта  решения учебной задачи.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365BB0"/>
                </a:solidFill>
              </a:rPr>
              <a:t>• 7-8 мин;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365BB0"/>
                </a:solidFill>
              </a:rPr>
              <a:t> </a:t>
            </a:r>
            <a:r>
              <a:rPr lang="ru-RU" sz="2400" u="sng" dirty="0">
                <a:solidFill>
                  <a:srgbClr val="365BB0"/>
                </a:solidFill>
              </a:rPr>
              <a:t>Способы</a:t>
            </a:r>
            <a:r>
              <a:rPr lang="ru-RU" sz="2400" dirty="0">
                <a:solidFill>
                  <a:srgbClr val="365BB0"/>
                </a:solidFill>
              </a:rPr>
              <a:t>: диалог, групповая или парная работа: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365BB0"/>
                </a:solidFill>
              </a:rPr>
              <a:t> </a:t>
            </a:r>
            <a:r>
              <a:rPr lang="ru-RU" sz="2400" u="sng" dirty="0">
                <a:solidFill>
                  <a:srgbClr val="365BB0"/>
                </a:solidFill>
              </a:rPr>
              <a:t>Методы</a:t>
            </a:r>
            <a:r>
              <a:rPr lang="ru-RU" sz="2400" dirty="0">
                <a:solidFill>
                  <a:srgbClr val="365BB0"/>
                </a:solidFill>
              </a:rPr>
              <a:t>: побуждающий к гипотезам диалог, подводящий к открытию знания </a:t>
            </a:r>
            <a:r>
              <a:rPr lang="ru-RU" sz="2400" dirty="0" smtClean="0">
                <a:solidFill>
                  <a:srgbClr val="365BB0"/>
                </a:solidFill>
              </a:rPr>
              <a:t>диалог.</a:t>
            </a:r>
            <a:endParaRPr lang="ru-RU" sz="2400" dirty="0">
              <a:solidFill>
                <a:srgbClr val="365BB0"/>
              </a:solidFill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srgbClr val="365BB0"/>
                </a:solidFill>
              </a:rPr>
              <a:t>• организация самостоятельной исследовательской деятельности;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365BB0"/>
                </a:solidFill>
              </a:rPr>
              <a:t>• выведение алгоритма.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365BB0"/>
                </a:solidFill>
              </a:rPr>
              <a:t>Новое знание дети получают в результате самостоятельного исследования, проводимого под руководством учителя. </a:t>
            </a:r>
            <a:endParaRPr lang="ru-RU" sz="800" dirty="0">
              <a:solidFill>
                <a:srgbClr val="365BB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1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Пример организации диалога, побуждающего к выдвижению гипотезы.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759233"/>
              </p:ext>
            </p:extLst>
          </p:nvPr>
        </p:nvGraphicFramePr>
        <p:xfrm>
          <a:off x="395536" y="1556792"/>
          <a:ext cx="8229600" cy="512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263080"/>
                <a:gridCol w="2088232"/>
                <a:gridCol w="1820888"/>
              </a:tblGrid>
              <a:tr h="356958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Этап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Выдвижение гипотезы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Побуждение к проверке гипотезы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6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Практической</a:t>
                      </a:r>
                      <a:endParaRPr lang="ru-RU" dirty="0"/>
                    </a:p>
                  </a:txBody>
                  <a:tcPr/>
                </a:tc>
              </a:tr>
              <a:tr h="1160112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побуждение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 на вопрос «Какие есть догадки,</a:t>
                      </a:r>
                      <a:r>
                        <a:rPr lang="ru-RU" baseline="0" dirty="0" smtClean="0"/>
                        <a:t> предположения?»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Ответы на вопросы: «Согласны ли с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гипотезой, </a:t>
                      </a:r>
                      <a:r>
                        <a:rPr lang="ru-RU" dirty="0" err="1" smtClean="0"/>
                        <a:t>мыслью?Почему</a:t>
                      </a:r>
                      <a:r>
                        <a:rPr lang="ru-RU" dirty="0" smtClean="0"/>
                        <a:t>?»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 на вопрос: «Как можно проверить гипотезу?»</a:t>
                      </a:r>
                      <a:endParaRPr lang="ru-RU" dirty="0"/>
                    </a:p>
                  </a:txBody>
                  <a:tcPr/>
                </a:tc>
              </a:tr>
              <a:tr h="1671032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Подсказка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Выдвижение решающей гипотезы (учителем приводится довод за или против гипотезы)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сообщает аргумент или контраргумент.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плана проверки гипотезы.</a:t>
                      </a:r>
                      <a:endParaRPr lang="ru-RU" dirty="0"/>
                    </a:p>
                  </a:txBody>
                  <a:tcPr/>
                </a:tc>
              </a:tr>
              <a:tr h="941784">
                <a:tc>
                  <a:txBody>
                    <a:bodyPr/>
                    <a:lstStyle/>
                    <a:p>
                      <a:r>
                        <a:rPr lang="ru-RU" dirty="0" smtClean="0"/>
                        <a:t>Сообщение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Подтверждение решающей гипотезы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Учитель сообщает аргумент или контраргумент.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Составление плана проверки гипотезы.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2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5.Первичное </a:t>
            </a:r>
            <a:r>
              <a:rPr lang="ru-RU" dirty="0"/>
              <a:t>закрепление.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/>
              <a:t>Цель</a:t>
            </a:r>
            <a:r>
              <a:rPr lang="ru-RU" dirty="0"/>
              <a:t>: проговаривание нового знания, запись в виде опорного сигнала.</a:t>
            </a:r>
          </a:p>
          <a:p>
            <a:pPr marL="0" indent="0">
              <a:buNone/>
            </a:pPr>
            <a:r>
              <a:rPr lang="ru-RU" dirty="0"/>
              <a:t>• 4-5 минут;</a:t>
            </a:r>
          </a:p>
          <a:p>
            <a:pPr marL="0" indent="0">
              <a:buNone/>
            </a:pPr>
            <a:r>
              <a:rPr lang="ru-RU" dirty="0"/>
              <a:t>• Способы: фронтальная работа, работа в парах;</a:t>
            </a:r>
          </a:p>
          <a:p>
            <a:pPr marL="0" indent="0">
              <a:buNone/>
            </a:pPr>
            <a:r>
              <a:rPr lang="ru-RU" dirty="0"/>
              <a:t>• Средства: комментирование, обозначение знаковыми символами, выполнение продуктивных заданий.</a:t>
            </a:r>
          </a:p>
          <a:p>
            <a:pPr marL="0" indent="0">
              <a:buNone/>
            </a:pPr>
            <a:r>
              <a:rPr lang="ru-RU" dirty="0"/>
              <a:t>• выполнение заданий с проговариванием в громкой </a:t>
            </a:r>
            <a:r>
              <a:rPr lang="ru-RU" dirty="0" smtClean="0"/>
              <a:t>речи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8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4261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6.Самостоятельная </a:t>
            </a:r>
            <a:r>
              <a:rPr lang="ru-RU" sz="3600" dirty="0"/>
              <a:t>работа с самопроверкой по эталону. Самоанализ и </a:t>
            </a:r>
            <a:r>
              <a:rPr lang="ru-RU" sz="3600" dirty="0" smtClean="0"/>
              <a:t>самоконтроль.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Цель</a:t>
            </a:r>
            <a:r>
              <a:rPr lang="ru-RU" dirty="0"/>
              <a:t>: каждый для себя должен сделать вывод о том, что он уже умеет.</a:t>
            </a:r>
          </a:p>
          <a:p>
            <a:pPr marL="0" indent="0">
              <a:buNone/>
            </a:pPr>
            <a:r>
              <a:rPr lang="ru-RU" dirty="0"/>
              <a:t>• 4-5 минут;</a:t>
            </a:r>
          </a:p>
          <a:p>
            <a:pPr marL="0" indent="0">
              <a:buNone/>
            </a:pPr>
            <a:r>
              <a:rPr lang="ru-RU" dirty="0"/>
              <a:t>• Небольшой объем самостоятельной работы (не более 2-3 типовых заданий);</a:t>
            </a:r>
          </a:p>
          <a:p>
            <a:pPr marL="0" indent="0">
              <a:buNone/>
            </a:pPr>
            <a:r>
              <a:rPr lang="ru-RU" dirty="0"/>
              <a:t>• Выполняется письменно;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/>
              <a:t>Методы</a:t>
            </a:r>
            <a:r>
              <a:rPr lang="ru-RU" dirty="0"/>
              <a:t>: самоконтроль, самооценка.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7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 Включение </a:t>
            </a:r>
            <a:r>
              <a:rPr lang="ru-RU" dirty="0"/>
              <a:t>нового знания в систему знаний и повторение.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7-8 минут;</a:t>
            </a:r>
          </a:p>
          <a:p>
            <a:pPr marL="0" indent="0">
              <a:buNone/>
            </a:pPr>
            <a:r>
              <a:rPr lang="ru-RU" dirty="0"/>
              <a:t>• Сначала предложить учащимся из набора заданий выбрать только те, которые содержат новый алгоритм или новое понятие;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Затем </a:t>
            </a:r>
            <a:r>
              <a:rPr lang="ru-RU" dirty="0"/>
              <a:t>выполняются упражнения, в которых новое знание используется вместе с изученными ранее.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9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 Рефлексия </a:t>
            </a:r>
            <a:r>
              <a:rPr lang="ru-RU" dirty="0"/>
              <a:t>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итог урока).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u="sng" dirty="0"/>
              <a:t>Цель</a:t>
            </a:r>
            <a:r>
              <a:rPr lang="ru-RU" dirty="0"/>
              <a:t>: осознание учащимися своей </a:t>
            </a:r>
            <a:r>
              <a:rPr lang="ru-RU" dirty="0" smtClean="0"/>
              <a:t>учебной деятельности, </a:t>
            </a:r>
            <a:r>
              <a:rPr lang="ru-RU" dirty="0"/>
              <a:t>самооценка результатов деятельности своей и всего класса.</a:t>
            </a:r>
          </a:p>
          <a:p>
            <a:pPr marL="0" indent="0">
              <a:buNone/>
            </a:pPr>
            <a:r>
              <a:rPr lang="ru-RU" dirty="0"/>
              <a:t>• 2-3 минуты;</a:t>
            </a:r>
          </a:p>
          <a:p>
            <a:pPr marL="0" indent="0">
              <a:buNone/>
            </a:pPr>
            <a:r>
              <a:rPr lang="ru-RU" dirty="0"/>
              <a:t>• Вопросы: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Какую задачу ставили?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Удалось решить поставленную задачу?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Каким способом?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Какие получили результаты?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Что нужно сделать ещё?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Где можно применить новые знания?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5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FF00"/>
                </a:solidFill>
                <a:latin typeface="Constantia" pitchFamily="18" charset="0"/>
              </a:rPr>
              <a:t>Современные образовательные технологии: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ИКТ,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игровые технологии </a:t>
            </a:r>
            <a:r>
              <a:rPr lang="ru-RU" dirty="0" smtClean="0">
                <a:solidFill>
                  <a:srgbClr val="002060"/>
                </a:solidFill>
              </a:rPr>
              <a:t>(деловые и ретроспективные игры, интеллектуальные  турниры),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технология критического мышления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технология исследовательской деятельности,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технология проектной деятельности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b="1" u="sng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5786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56731" y="1412776"/>
            <a:ext cx="3960440" cy="453877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prstClr val="black"/>
                </a:solidFill>
                <a:latin typeface="Franklin Gothic Book"/>
              </a:rPr>
              <a:t>Работа в рамках курса А. И. Савенкова поможет включить ребенка в собственный исследовательский поиск на любых предметных занятиях. Курс позволяет не только обучать наблюдению и экспериментировать, но и содержит полный ряд исследовательской деятельности от определения проблемы до представления и защиты полученных результатов. </a:t>
            </a:r>
          </a:p>
        </p:txBody>
      </p:sp>
      <p:pic>
        <p:nvPicPr>
          <p:cNvPr id="8" name="Picture 2" descr="http://www.zankov.ru/images/photos/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87471"/>
            <a:ext cx="3559707" cy="46640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1577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94137"/>
              </p:ext>
            </p:extLst>
          </p:nvPr>
        </p:nvGraphicFramePr>
        <p:xfrm>
          <a:off x="611560" y="764704"/>
          <a:ext cx="4128458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Презентация" r:id="rId4" imgW="4536827" imgH="3401531" progId="PowerPoint.Show.12">
                  <p:embed/>
                </p:oleObj>
              </mc:Choice>
              <mc:Fallback>
                <p:oleObj name="Презентация" r:id="rId4" imgW="4536827" imgH="3401531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764704"/>
                        <a:ext cx="4128458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9804">
            <a:off x="5895737" y="560911"/>
            <a:ext cx="1988404" cy="279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325">
            <a:off x="3543391" y="3223452"/>
            <a:ext cx="4289569" cy="322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book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18019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2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Использование </a:t>
            </a:r>
            <a:r>
              <a:rPr lang="ru-RU" dirty="0" err="1"/>
              <a:t>деятельностного</a:t>
            </a:r>
            <a:r>
              <a:rPr lang="ru-RU" dirty="0"/>
              <a:t> подхода, технологии исследовательской и проектной деятельности, широкого внедрения ИКТ на уроках ведет прежде всего к повышению мотивации обучения, увеличению активности, в том числе творческой, развитию критического мышления, коммуникативных умений, в том числе умения строить конструктивный диалог, умений самооценки и самоконтроля.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1954623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Портрет выпускника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42919"/>
            <a:ext cx="8715436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fontAlgn="base"/>
            <a:r>
              <a:rPr lang="ru-RU" sz="1900" b="1" dirty="0" smtClean="0">
                <a:solidFill>
                  <a:srgbClr val="002060"/>
                </a:solidFill>
              </a:rPr>
              <a:t>Любящий свой край и свою Родину, знающий свой </a:t>
            </a:r>
          </a:p>
          <a:p>
            <a:pPr fontAlgn="base"/>
            <a:r>
              <a:rPr lang="ru-RU" sz="1900" b="1" dirty="0" smtClean="0">
                <a:solidFill>
                  <a:srgbClr val="002060"/>
                </a:solidFill>
              </a:rPr>
              <a:t>родной язык, уважающий свой народ, его культуру и </a:t>
            </a:r>
          </a:p>
          <a:p>
            <a:pPr fontAlgn="base"/>
            <a:r>
              <a:rPr lang="ru-RU" sz="1900" b="1" dirty="0" smtClean="0">
                <a:solidFill>
                  <a:srgbClr val="002060"/>
                </a:solidFill>
              </a:rPr>
              <a:t>духовные традиции; </a:t>
            </a:r>
          </a:p>
          <a:p>
            <a:pPr fontAlgn="base"/>
            <a:r>
              <a:rPr lang="ru-RU" sz="1900" b="1" dirty="0" smtClean="0">
                <a:solidFill>
                  <a:srgbClr val="C00000"/>
                </a:solidFill>
              </a:rPr>
              <a:t>Осознающий и принимающий ценности человеческой жизни, семьи, гражданского общества, многонационального российского народа, человечества;</a:t>
            </a:r>
          </a:p>
          <a:p>
            <a:pPr fontAlgn="base"/>
            <a:r>
              <a:rPr lang="ru-RU" sz="1900" b="1" dirty="0" smtClean="0">
                <a:solidFill>
                  <a:srgbClr val="FFFF00"/>
                </a:solidFill>
              </a:rPr>
              <a:t>Активно и заинтересованно познающий мир, осознающий ценность труда, науки и творчества;</a:t>
            </a:r>
          </a:p>
          <a:p>
            <a:pPr fontAlgn="base"/>
            <a:r>
              <a:rPr lang="ru-RU" sz="1900" b="1" u="sng" dirty="0" smtClean="0">
                <a:solidFill>
                  <a:srgbClr val="002060"/>
                </a:solidFill>
              </a:rPr>
              <a:t>Умеющий учиться, осознающий важность образования и самообразования для жизни и деятельности, способный применять полученные знания на практике; </a:t>
            </a:r>
          </a:p>
          <a:p>
            <a:pPr fontAlgn="base"/>
            <a:r>
              <a:rPr lang="ru-RU" sz="1900" b="1" dirty="0" smtClean="0">
                <a:solidFill>
                  <a:srgbClr val="C00000"/>
                </a:solidFill>
              </a:rPr>
              <a:t>Социально активный, уважающий закон и правопорядок, соизмеряющий свои поступки с нравственными ценностями, осознающий свои обязанности перед семьей, обществом, Отечеством;</a:t>
            </a:r>
          </a:p>
          <a:p>
            <a:pPr fontAlgn="base"/>
            <a:r>
              <a:rPr lang="ru-RU" sz="1900" b="1" dirty="0" smtClean="0">
                <a:solidFill>
                  <a:srgbClr val="FFFF00"/>
                </a:solidFill>
              </a:rPr>
              <a:t>Уважающий других людей; умеющий вести конструктивный диалог, достигать взаимопонимания, сотрудничать для достижения общих результатов;</a:t>
            </a:r>
          </a:p>
          <a:p>
            <a:pPr fontAlgn="base"/>
            <a:r>
              <a:rPr lang="ru-RU" sz="1900" b="1" dirty="0" smtClean="0">
                <a:solidFill>
                  <a:srgbClr val="002060"/>
                </a:solidFill>
              </a:rPr>
              <a:t>Осознанно выполняющий правила здорового и безопасного для себя и окружающих образа жизни;</a:t>
            </a:r>
          </a:p>
          <a:p>
            <a:pPr fontAlgn="base"/>
            <a:r>
              <a:rPr lang="ru-RU" sz="1900" b="1" dirty="0" smtClean="0">
                <a:solidFill>
                  <a:srgbClr val="C00000"/>
                </a:solidFill>
              </a:rPr>
              <a:t>Ориентирующийся в мире профессий, понимающий значение профессиональной деятельности для человека. </a:t>
            </a:r>
            <a:endParaRPr lang="ru-RU" sz="19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ФОТОГАЛЕРЕЯ &quot;Выпускной в начальной школе&quot; МОУ Куркинская СОШ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r="2574"/>
          <a:stretch>
            <a:fillRect/>
          </a:stretch>
        </p:blipFill>
        <p:spPr bwMode="auto">
          <a:xfrm>
            <a:off x="6850754" y="184666"/>
            <a:ext cx="2083950" cy="170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материалы: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Ходаева</a:t>
            </a:r>
            <a:r>
              <a:rPr lang="ru-RU" dirty="0" smtClean="0"/>
              <a:t> Л. Ю. Формирование ключевых компетенций младших школьников на основе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метода обучения.</a:t>
            </a:r>
          </a:p>
          <a:p>
            <a:r>
              <a:rPr lang="ru-RU" u="sng" dirty="0">
                <a:hlinkClick r:id="rId2"/>
              </a:rPr>
              <a:t>http://nsportal.ru/shkola/administrirovanie-shkoly/library/2013/03/22/sistemno-deyatelnostnyy-podkhod-v-usloviyakh-fgos</a:t>
            </a:r>
            <a:endParaRPr lang="ru-RU" dirty="0"/>
          </a:p>
          <a:p>
            <a:r>
              <a:rPr lang="ru-RU" u="sng" dirty="0">
                <a:hlinkClick r:id="rId3"/>
              </a:rPr>
              <a:t>http://www.myshared.ru/slide/151117/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5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FF0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baby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428868"/>
            <a:ext cx="3133954" cy="2422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05" y="1523494"/>
            <a:ext cx="287813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одержимое 3" descr="21M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5896" y="4317985"/>
            <a:ext cx="1485909" cy="1564115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251520" y="2420888"/>
            <a:ext cx="3177472" cy="38656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Школьники не умеют применять свои знания в реальной жизни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436096" y="2420888"/>
            <a:ext cx="3528392" cy="379419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Учителя используют методический инструментарий, ориентированный на передачу готовых знаний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1016" y="2031519"/>
            <a:ext cx="23517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Традиционное</a:t>
            </a:r>
          </a:p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обучение</a:t>
            </a:r>
          </a:p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ориентировано</a:t>
            </a:r>
          </a:p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на передачу</a:t>
            </a:r>
          </a:p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готовых знаний</a:t>
            </a:r>
            <a:endParaRPr 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0773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Концепция модернизации Российского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образования:</a:t>
            </a:r>
          </a:p>
          <a:p>
            <a:pPr algn="ctr"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«Ориентация образования не только на усвоение обучающимися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определенной </a:t>
            </a:r>
            <a:r>
              <a:rPr lang="ru-RU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суммы знаний, </a:t>
            </a:r>
            <a:r>
              <a:rPr lang="ru-RU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но и на развитие его личности,  </a:t>
            </a:r>
            <a:r>
              <a:rPr lang="ru-RU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его познавательных и созидательных возможностей.»</a:t>
            </a:r>
          </a:p>
          <a:p>
            <a:pPr algn="ctr">
              <a:spcBef>
                <a:spcPts val="600"/>
              </a:spcBef>
            </a:pPr>
            <a:endParaRPr lang="ru-RU" b="1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spcBef>
                <a:spcPts val="600"/>
              </a:spcBef>
            </a:pPr>
            <a:endParaRPr lang="ru-RU" b="1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spcBef>
                <a:spcPts val="600"/>
              </a:spcBef>
            </a:pPr>
            <a:endParaRPr lang="ru-RU" b="1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spcBef>
                <a:spcPts val="600"/>
              </a:spcBef>
            </a:pPr>
            <a:endParaRPr lang="ru-RU" b="1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spcBef>
                <a:spcPts val="600"/>
              </a:spcBef>
            </a:pPr>
            <a:endParaRPr lang="ru-RU" b="1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Личностные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Регулятивные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Познавательные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Коммуникативные</a:t>
            </a:r>
          </a:p>
          <a:p>
            <a:pPr lvl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Принцип системно - деятельностного подхода:</a:t>
            </a:r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«Я слышу – я забываю, я вижу – я запоминаю, я делаю – я усваиваю».</a:t>
            </a:r>
            <a:endParaRPr lang="ru-RU" sz="4000" b="1" dirty="0"/>
          </a:p>
        </p:txBody>
      </p:sp>
      <p:pic>
        <p:nvPicPr>
          <p:cNvPr id="4098" name="Picture 2" descr="http://www.pradam.com/published/publicdata/PRADAM2/attachments/SC/products_pictures/39872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28604"/>
            <a:ext cx="2573932" cy="2123494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4929190" y="285728"/>
            <a:ext cx="1214446" cy="221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57950" y="857232"/>
            <a:ext cx="235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Портфолио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971600" y="1124744"/>
            <a:ext cx="7416824" cy="55244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2492896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Специфическими чертами данного метода</a:t>
            </a:r>
          </a:p>
          <a:p>
            <a:r>
              <a:rPr lang="ru-RU" sz="2400" dirty="0" smtClean="0"/>
              <a:t> являются: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/>
              <a:t>Проблематизация</a:t>
            </a:r>
            <a:r>
              <a:rPr lang="ru-RU" sz="2400" dirty="0" smtClean="0"/>
              <a:t> учебного материала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Активность ребенка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Связь обучения с жизнью ребенка, игрой,</a:t>
            </a:r>
          </a:p>
          <a:p>
            <a:r>
              <a:rPr lang="ru-RU" sz="2400" dirty="0" smtClean="0"/>
              <a:t> трудом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Повышение мотивации школьника к обучению</a:t>
            </a:r>
            <a:endParaRPr lang="ru-RU" sz="24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4478" y="3638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sz="2700" b="1" dirty="0" smtClean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700" b="1" dirty="0" err="1" smtClean="0">
                <a:solidFill>
                  <a:srgbClr val="000000"/>
                </a:solidFill>
                <a:latin typeface="Times New Roman" pitchFamily="16" charset="0"/>
              </a:rPr>
              <a:t>Деятельностный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6" charset="0"/>
              </a:rPr>
              <a:t> метод-метод </a:t>
            </a:r>
            <a:r>
              <a:rPr lang="ru-RU" sz="2700" b="1" dirty="0">
                <a:solidFill>
                  <a:srgbClr val="000000"/>
                </a:solidFill>
                <a:latin typeface="Times New Roman" pitchFamily="16" charset="0"/>
              </a:rPr>
              <a:t>обучения, при котором ребенок не получает знания в готовом виде, а добывает в процессе собственной  учебно-познавательной 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6" charset="0"/>
              </a:rPr>
              <a:t>деятельности.</a:t>
            </a:r>
            <a:r>
              <a:rPr lang="ru-RU" b="1" dirty="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itchFamily="16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5798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Структура урока в технологии системно - деятельностного подхода: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Организационный момент.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Актуализация знаний.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Постановка учебной задачи.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«Открытие нового знания» (построение проекта выхода из затруднения).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Первичное закрепление.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Самостоятельная работа с самопроверкой по эталону. Самоанализ и самоконтроль.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Включение нового знания в систему знаний и повторение.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Рефлексия деятельности (итог урока).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1.Организационный момент.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Цель</a:t>
            </a:r>
            <a:r>
              <a:rPr lang="ru-RU" dirty="0"/>
              <a:t>: включение учащихся в деятельность на </a:t>
            </a:r>
            <a:r>
              <a:rPr lang="ru-RU" dirty="0" smtClean="0"/>
              <a:t>личностно-значимом </a:t>
            </a:r>
            <a:r>
              <a:rPr lang="ru-RU" dirty="0"/>
              <a:t>уровне. </a:t>
            </a:r>
            <a:r>
              <a:rPr lang="ru-RU" i="1" dirty="0"/>
              <a:t>«Хочу, потому что могу».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1-2 минуты;</a:t>
            </a:r>
          </a:p>
          <a:p>
            <a:pPr marL="0" indent="0">
              <a:buNone/>
            </a:pPr>
            <a:r>
              <a:rPr lang="ru-RU" dirty="0"/>
              <a:t>• У учащихся должна возникнуть положительная эмоциональная направленность.</a:t>
            </a:r>
          </a:p>
          <a:p>
            <a:pPr marL="0" indent="0">
              <a:buNone/>
            </a:pPr>
            <a:r>
              <a:rPr lang="ru-RU" dirty="0"/>
              <a:t>• включение детей в деятельность;</a:t>
            </a:r>
          </a:p>
          <a:p>
            <a:pPr marL="0" indent="0">
              <a:buNone/>
            </a:pPr>
            <a:r>
              <a:rPr lang="ru-RU" dirty="0"/>
              <a:t>• выделение содержательной области.</a:t>
            </a:r>
          </a:p>
          <a:p>
            <a:pPr marL="0" indent="0">
              <a:buNone/>
            </a:pPr>
            <a:r>
              <a:rPr lang="ru-RU" dirty="0"/>
              <a:t>Приёмы работы:</a:t>
            </a:r>
          </a:p>
          <a:p>
            <a:pPr marL="0" indent="0">
              <a:buNone/>
            </a:pPr>
            <a:r>
              <a:rPr lang="ru-RU" dirty="0"/>
              <a:t>• учитель в начале урока высказывает добрые пожелания детям; предлагает пожелать друг другу удачи (хлопки в ладони друг друга с соседом по парте);</a:t>
            </a:r>
          </a:p>
          <a:p>
            <a:pPr marL="0" indent="0">
              <a:buNone/>
            </a:pPr>
            <a:r>
              <a:rPr lang="ru-RU" dirty="0"/>
              <a:t>• учитель предлагает детям подумать, что пригодится для успешной работы на уроке; дети высказываются;</a:t>
            </a:r>
          </a:p>
          <a:p>
            <a:pPr marL="0" indent="0">
              <a:buNone/>
            </a:pPr>
            <a:r>
              <a:rPr lang="ru-RU" dirty="0"/>
              <a:t>• девиз, эпиграф («С малой удачи начинается большой успех»);</a:t>
            </a:r>
          </a:p>
          <a:p>
            <a:pPr marL="0" indent="0">
              <a:buNone/>
            </a:pPr>
            <a:r>
              <a:rPr lang="ru-RU" dirty="0"/>
              <a:t>• самопроверка домашнего задания по </a:t>
            </a:r>
            <a:r>
              <a:rPr lang="ru-RU" dirty="0" smtClean="0"/>
              <a:t>образцу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4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2.Актуализация </a:t>
            </a:r>
            <a:r>
              <a:rPr lang="ru-RU" dirty="0"/>
              <a:t>знаний.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dirty="0"/>
              <a:t>Цель: повторение изученного материала, необходимого для «открытия нового знания», и выявление затруднений в индивидуальной деятельности каждого </a:t>
            </a:r>
            <a:r>
              <a:rPr lang="ru-RU" sz="5100" dirty="0" smtClean="0"/>
              <a:t>учащегося.</a:t>
            </a:r>
          </a:p>
          <a:p>
            <a:pPr marL="0" indent="0">
              <a:buNone/>
            </a:pPr>
            <a:r>
              <a:rPr lang="ru-RU" sz="5100" dirty="0" smtClean="0"/>
              <a:t>1</a:t>
            </a:r>
            <a:r>
              <a:rPr lang="ru-RU" sz="5100" dirty="0"/>
              <a:t>. 4-5 минут;</a:t>
            </a:r>
          </a:p>
          <a:p>
            <a:pPr marL="0" indent="0">
              <a:buNone/>
            </a:pPr>
            <a:r>
              <a:rPr lang="ru-RU" sz="5100" dirty="0"/>
              <a:t>2. Возникновение проблемной ситуации.</a:t>
            </a:r>
          </a:p>
          <a:p>
            <a:pPr marL="0" indent="0">
              <a:buNone/>
            </a:pPr>
            <a:r>
              <a:rPr lang="ru-RU" sz="5100" dirty="0"/>
              <a:t>• актуализация ЗУН и мыслительных операций (внимания, памяти, речи</a:t>
            </a:r>
            <a:r>
              <a:rPr lang="ru-RU" sz="5100" dirty="0" smtClean="0"/>
              <a:t>)</a:t>
            </a:r>
          </a:p>
          <a:p>
            <a:pPr marL="0" indent="0">
              <a:buNone/>
            </a:pPr>
            <a:r>
              <a:rPr lang="ru-RU" sz="5100" dirty="0" smtClean="0"/>
              <a:t>• </a:t>
            </a:r>
            <a:r>
              <a:rPr lang="ru-RU" sz="5100" dirty="0"/>
              <a:t>создание проблемной ситуации;</a:t>
            </a:r>
          </a:p>
          <a:p>
            <a:pPr marL="0" indent="0">
              <a:buNone/>
            </a:pPr>
            <a:r>
              <a:rPr lang="ru-RU" sz="5100" dirty="0"/>
              <a:t>• выявление и фиксирование в громкой речи: где и почему возникло затруднение; темы и цели урока. </a:t>
            </a:r>
            <a:r>
              <a:rPr lang="ru-RU" sz="5100" dirty="0" smtClean="0"/>
              <a:t>Одновременно </a:t>
            </a:r>
            <a:r>
              <a:rPr lang="ru-RU" sz="5100" dirty="0"/>
              <a:t>идёт эффективная работа над развитием внимания, памяти, речи, мыслительных операций.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4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"/>
          </a:xfrm>
        </p:spPr>
        <p:txBody>
          <a:bodyPr>
            <a:noAutofit/>
          </a:bodyPr>
          <a:lstStyle/>
          <a:p>
            <a:r>
              <a:rPr lang="ru-RU" sz="4000" dirty="0" smtClean="0"/>
              <a:t>3. Постановка </a:t>
            </a:r>
            <a:r>
              <a:rPr lang="ru-RU" sz="4000" dirty="0"/>
              <a:t>учебной задачи.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8280920" cy="5030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u="sng" dirty="0"/>
              <a:t>Цель:</a:t>
            </a:r>
            <a:r>
              <a:rPr lang="ru-RU" dirty="0"/>
              <a:t> обсуждение затруднений («Почему возникли затруднения?», «Чего мы ещё не знаем?»); проговаривание цели урока в виде вопроса, на который предстоит ответить, или в виде темы урока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4-5 мин;</a:t>
            </a:r>
          </a:p>
          <a:p>
            <a:pPr marL="0" indent="0">
              <a:buNone/>
            </a:pPr>
            <a:r>
              <a:rPr lang="ru-RU" u="sng" dirty="0"/>
              <a:t>Методы постановки учебной задачи</a:t>
            </a:r>
            <a:r>
              <a:rPr lang="ru-RU" dirty="0"/>
              <a:t>: побуждающий от проблемной ситуации диалог, подводящий к теме </a:t>
            </a:r>
            <a:r>
              <a:rPr lang="ru-RU" dirty="0" smtClean="0"/>
              <a:t>диалог.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7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365BB0"/>
      </a:dk1>
      <a:lt1>
        <a:srgbClr val="C7AED6"/>
      </a:lt1>
      <a:dk2>
        <a:srgbClr val="8D1BFF"/>
      </a:dk2>
      <a:lt2>
        <a:srgbClr val="92D05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1061</Words>
  <Application>Microsoft Office PowerPoint</Application>
  <PresentationFormat>Экран (4:3)</PresentationFormat>
  <Paragraphs>146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Презентация</vt:lpstr>
      <vt:lpstr>Формирование ключевых компетенций младших школьников на основе деятельностного метода обучения</vt:lpstr>
      <vt:lpstr>Портрет выпускника</vt:lpstr>
      <vt:lpstr>Презентация PowerPoint</vt:lpstr>
      <vt:lpstr>Презентация PowerPoint</vt:lpstr>
      <vt:lpstr> Деятельностный метод-метод обучения, при котором ребенок не получает знания в готовом виде, а добывает в процессе собственной  учебно-познавательной деятельности. </vt:lpstr>
      <vt:lpstr>Презентация PowerPoint</vt:lpstr>
      <vt:lpstr>1.Организационный момент. </vt:lpstr>
      <vt:lpstr>2.Актуализация знаний.</vt:lpstr>
      <vt:lpstr>3. Постановка учебной задачи.</vt:lpstr>
      <vt:lpstr> 4. «Открытие нового знания»  (построение проекта выхода из затруднения).</vt:lpstr>
      <vt:lpstr>Пример организации диалога, побуждающего к выдвижению гипотезы.</vt:lpstr>
      <vt:lpstr>5.Первичное закрепление.</vt:lpstr>
      <vt:lpstr>6.Самостоятельная работа с самопроверкой по эталону. Самоанализ и самоконтроль. </vt:lpstr>
      <vt:lpstr>7. Включение нового знания в систему знаний и повторение. </vt:lpstr>
      <vt:lpstr>8. Рефлексия деятельности  (итог урока). </vt:lpstr>
      <vt:lpstr>Презентация PowerPoint</vt:lpstr>
      <vt:lpstr>Презентация PowerPoint</vt:lpstr>
      <vt:lpstr>Презентация PowerPoint</vt:lpstr>
      <vt:lpstr>Выводы:</vt:lpstr>
      <vt:lpstr>Использованные материалы: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 - деятельностный подход к обучению и воспитанию в условиях ФГОС</dc:title>
  <cp:lastModifiedBy>user</cp:lastModifiedBy>
  <cp:revision>42</cp:revision>
  <dcterms:modified xsi:type="dcterms:W3CDTF">2014-10-26T19:35:46Z</dcterms:modified>
</cp:coreProperties>
</file>