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87" r:id="rId3"/>
    <p:sldId id="272" r:id="rId4"/>
    <p:sldId id="273" r:id="rId5"/>
    <p:sldId id="271" r:id="rId6"/>
    <p:sldId id="280" r:id="rId7"/>
    <p:sldId id="275" r:id="rId8"/>
    <p:sldId id="276" r:id="rId9"/>
    <p:sldId id="291" r:id="rId10"/>
    <p:sldId id="282" r:id="rId11"/>
    <p:sldId id="284" r:id="rId12"/>
    <p:sldId id="292" r:id="rId13"/>
    <p:sldId id="257" r:id="rId14"/>
    <p:sldId id="263" r:id="rId15"/>
    <p:sldId id="264" r:id="rId16"/>
    <p:sldId id="268" r:id="rId17"/>
    <p:sldId id="269" r:id="rId18"/>
    <p:sldId id="277" r:id="rId19"/>
    <p:sldId id="285" r:id="rId20"/>
    <p:sldId id="293" r:id="rId21"/>
    <p:sldId id="260" r:id="rId22"/>
    <p:sldId id="281" r:id="rId23"/>
    <p:sldId id="279" r:id="rId24"/>
    <p:sldId id="289" r:id="rId25"/>
    <p:sldId id="290" r:id="rId26"/>
    <p:sldId id="295" r:id="rId27"/>
    <p:sldId id="29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551DBB-93F5-4FDB-BC75-C020D9B953EF}" type="doc">
      <dgm:prSet loTypeId="urn:microsoft.com/office/officeart/2005/8/layout/radial4" loCatId="relationship" qsTypeId="urn:microsoft.com/office/officeart/2005/8/quickstyle/simple5" qsCatId="simple" csTypeId="urn:microsoft.com/office/officeart/2005/8/colors/accent1_1" csCatId="accent1" phldr="1"/>
      <dgm:spPr/>
    </dgm:pt>
    <dgm:pt modelId="{9BFE45BB-B5CE-4801-8EB4-8211C3DBEB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6">
                  <a:lumMod val="75000"/>
                </a:schemeClr>
              </a:solidFill>
              <a:effectLst/>
              <a:latin typeface="Arial" charset="0"/>
            </a:rPr>
            <a:t>Использование ИКТ   в начальной школе</a:t>
          </a:r>
          <a:endParaRPr kumimoji="0" lang="ru-RU" b="0" i="0" u="none" strike="noStrike" cap="none" normalizeH="0" baseline="0" dirty="0" smtClean="0">
            <a:ln/>
            <a:solidFill>
              <a:schemeClr val="accent6">
                <a:lumMod val="75000"/>
              </a:schemeClr>
            </a:solidFill>
            <a:effectLst/>
            <a:latin typeface="Arial" charset="0"/>
          </a:endParaRPr>
        </a:p>
      </dgm:t>
    </dgm:pt>
    <dgm:pt modelId="{41A22DE1-1EEF-4593-AB29-58678E139EBF}" type="parTrans" cxnId="{2C9B5872-2542-49E7-A096-463B8A0ED6B5}">
      <dgm:prSet/>
      <dgm:spPr/>
      <dgm:t>
        <a:bodyPr/>
        <a:lstStyle/>
        <a:p>
          <a:endParaRPr lang="ru-RU"/>
        </a:p>
      </dgm:t>
    </dgm:pt>
    <dgm:pt modelId="{C58FE3B2-9DF5-4D54-812A-627F7EFBBE1A}" type="sibTrans" cxnId="{2C9B5872-2542-49E7-A096-463B8A0ED6B5}">
      <dgm:prSet/>
      <dgm:spPr/>
      <dgm:t>
        <a:bodyPr/>
        <a:lstStyle/>
        <a:p>
          <a:endParaRPr lang="ru-RU"/>
        </a:p>
      </dgm:t>
    </dgm:pt>
    <dgm:pt modelId="{187FBE20-03BF-4B0F-9E29-D29B7935A78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Электронные энциклопедии</a:t>
          </a:r>
        </a:p>
      </dgm:t>
    </dgm:pt>
    <dgm:pt modelId="{954A6E13-0B9C-4E0E-B320-E741391B7707}" type="parTrans" cxnId="{B6F97BAC-7DFC-4B32-8F12-ADB7F18450DF}">
      <dgm:prSet/>
      <dgm:spPr/>
      <dgm:t>
        <a:bodyPr/>
        <a:lstStyle/>
        <a:p>
          <a:endParaRPr lang="ru-RU"/>
        </a:p>
      </dgm:t>
    </dgm:pt>
    <dgm:pt modelId="{6AC2D424-D658-49A5-AC39-AE1817335ED4}" type="sibTrans" cxnId="{B6F97BAC-7DFC-4B32-8F12-ADB7F18450DF}">
      <dgm:prSet/>
      <dgm:spPr/>
      <dgm:t>
        <a:bodyPr/>
        <a:lstStyle/>
        <a:p>
          <a:endParaRPr lang="ru-RU"/>
        </a:p>
      </dgm:t>
    </dgm:pt>
    <dgm:pt modelId="{2B0BF571-1AB7-4413-ADAD-12F4C51F57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Урок с мультимедийной поддержкой</a:t>
          </a:r>
        </a:p>
      </dgm:t>
    </dgm:pt>
    <dgm:pt modelId="{296F58D2-2AB5-4DFC-9FBF-A4A886D0B94A}" type="parTrans" cxnId="{650C89EE-E43E-4F4E-A1BB-A70A9E639F91}">
      <dgm:prSet/>
      <dgm:spPr/>
      <dgm:t>
        <a:bodyPr/>
        <a:lstStyle/>
        <a:p>
          <a:endParaRPr lang="ru-RU"/>
        </a:p>
      </dgm:t>
    </dgm:pt>
    <dgm:pt modelId="{BB9D0134-4FB1-4406-8236-25EB15955A06}" type="sibTrans" cxnId="{650C89EE-E43E-4F4E-A1BB-A70A9E639F91}">
      <dgm:prSet/>
      <dgm:spPr/>
      <dgm:t>
        <a:bodyPr/>
        <a:lstStyle/>
        <a:p>
          <a:endParaRPr lang="ru-RU"/>
        </a:p>
      </dgm:t>
    </dgm:pt>
    <dgm:pt modelId="{CC0847CF-8F30-4A93-BEFD-D40BDF5348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Работа в программах: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Power Point</a:t>
          </a: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, 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Movie Maker</a:t>
          </a: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,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 smtClean="0">
              <a:ln/>
              <a:effectLst/>
              <a:latin typeface="Arial" charset="0"/>
            </a:rPr>
            <a:t>Publisher</a:t>
          </a:r>
          <a:endParaRPr kumimoji="0" lang="ru-RU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E74D0F91-04D4-4967-92FD-7855D5F9FF20}" type="parTrans" cxnId="{F5C34390-CB19-4333-A913-4985C3EEB3D2}">
      <dgm:prSet/>
      <dgm:spPr/>
      <dgm:t>
        <a:bodyPr/>
        <a:lstStyle/>
        <a:p>
          <a:endParaRPr lang="ru-RU"/>
        </a:p>
      </dgm:t>
    </dgm:pt>
    <dgm:pt modelId="{3337972A-7614-4EBE-87C0-5627AEE9383C}" type="sibTrans" cxnId="{F5C34390-CB19-4333-A913-4985C3EEB3D2}">
      <dgm:prSet/>
      <dgm:spPr/>
      <dgm:t>
        <a:bodyPr/>
        <a:lstStyle/>
        <a:p>
          <a:endParaRPr lang="ru-RU"/>
        </a:p>
      </dgm:t>
    </dgm:pt>
    <dgm:pt modelId="{7CF6AC3B-3823-4D19-B0F3-9CB40F7285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Дидактические материалы</a:t>
          </a:r>
        </a:p>
      </dgm:t>
    </dgm:pt>
    <dgm:pt modelId="{1968F217-446D-4CCC-AB72-922BD5BDBC7C}" type="parTrans" cxnId="{4232C419-6618-4093-92EB-E1CFD8AEA952}">
      <dgm:prSet/>
      <dgm:spPr/>
      <dgm:t>
        <a:bodyPr/>
        <a:lstStyle/>
        <a:p>
          <a:endParaRPr lang="ru-RU"/>
        </a:p>
      </dgm:t>
    </dgm:pt>
    <dgm:pt modelId="{78509659-91CD-4A90-B4C5-ED840CE541AB}" type="sibTrans" cxnId="{4232C419-6618-4093-92EB-E1CFD8AEA952}">
      <dgm:prSet/>
      <dgm:spPr/>
      <dgm:t>
        <a:bodyPr/>
        <a:lstStyle/>
        <a:p>
          <a:endParaRPr lang="ru-RU"/>
        </a:p>
      </dgm:t>
    </dgm:pt>
    <dgm:pt modelId="{37AA198A-7299-4DD0-9ED4-0F94FEB1A4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Создание проектов</a:t>
          </a:r>
        </a:p>
      </dgm:t>
    </dgm:pt>
    <dgm:pt modelId="{FB767B60-B433-4DFA-A41C-9772D1560672}" type="parTrans" cxnId="{DE4919AA-AD73-4743-8ED1-2BF01E7278BE}">
      <dgm:prSet/>
      <dgm:spPr/>
      <dgm:t>
        <a:bodyPr/>
        <a:lstStyle/>
        <a:p>
          <a:endParaRPr lang="ru-RU"/>
        </a:p>
      </dgm:t>
    </dgm:pt>
    <dgm:pt modelId="{0755B550-1135-4E50-BEDA-B47F120779CA}" type="sibTrans" cxnId="{DE4919AA-AD73-4743-8ED1-2BF01E7278BE}">
      <dgm:prSet/>
      <dgm:spPr/>
      <dgm:t>
        <a:bodyPr/>
        <a:lstStyle/>
        <a:p>
          <a:endParaRPr lang="ru-RU"/>
        </a:p>
      </dgm:t>
    </dgm:pt>
    <dgm:pt modelId="{7B74829C-9A93-4C6B-B818-0E6133C83D6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charset="0"/>
            </a:rPr>
            <a:t>Урок с компьютерной поддержкой</a:t>
          </a:r>
          <a:endParaRPr kumimoji="0" lang="en-US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2F88EA6-861D-4F11-BD34-44CA7F99A179}" type="parTrans" cxnId="{E9EF0CB3-82D8-40C3-91AC-C9474ACCCFBF}">
      <dgm:prSet/>
      <dgm:spPr/>
      <dgm:t>
        <a:bodyPr/>
        <a:lstStyle/>
        <a:p>
          <a:endParaRPr lang="ru-RU"/>
        </a:p>
      </dgm:t>
    </dgm:pt>
    <dgm:pt modelId="{A711E373-E1B3-4DF9-A75F-AB92E7EA52B7}" type="sibTrans" cxnId="{E9EF0CB3-82D8-40C3-91AC-C9474ACCCFBF}">
      <dgm:prSet/>
      <dgm:spPr/>
      <dgm:t>
        <a:bodyPr/>
        <a:lstStyle/>
        <a:p>
          <a:endParaRPr lang="ru-RU"/>
        </a:p>
      </dgm:t>
    </dgm:pt>
    <dgm:pt modelId="{397A7133-7C70-4435-9FC7-5F3538E1CBF7}" type="pres">
      <dgm:prSet presAssocID="{B9551DBB-93F5-4FDB-BC75-C020D9B953E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20EE0BB-D7CA-4B8F-BF95-51139FD640C6}" type="pres">
      <dgm:prSet presAssocID="{9BFE45BB-B5CE-4801-8EB4-8211C3DBEB1D}" presName="centerShape" presStyleLbl="node0" presStyleIdx="0" presStyleCnt="1"/>
      <dgm:spPr/>
      <dgm:t>
        <a:bodyPr/>
        <a:lstStyle/>
        <a:p>
          <a:endParaRPr lang="ru-RU"/>
        </a:p>
      </dgm:t>
    </dgm:pt>
    <dgm:pt modelId="{ECBF20D4-A20B-4585-8594-C44290B06C21}" type="pres">
      <dgm:prSet presAssocID="{954A6E13-0B9C-4E0E-B320-E741391B7707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8B32BCFD-107A-482B-8F24-46D6B4BF8792}" type="pres">
      <dgm:prSet presAssocID="{187FBE20-03BF-4B0F-9E29-D29B7935A78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3ED9D-B4E6-4440-8290-E34E8C68CA79}" type="pres">
      <dgm:prSet presAssocID="{296F58D2-2AB5-4DFC-9FBF-A4A886D0B94A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C0D72AEE-D5A9-4D97-B699-751ABA2CBF5C}" type="pres">
      <dgm:prSet presAssocID="{2B0BF571-1AB7-4413-ADAD-12F4C51F57D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2E5AF-30C2-4D1D-96ED-CCF6C88B8DE9}" type="pres">
      <dgm:prSet presAssocID="{E74D0F91-04D4-4967-92FD-7855D5F9FF20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9920E679-5D06-4E9C-8ED9-EB234A23B89E}" type="pres">
      <dgm:prSet presAssocID="{CC0847CF-8F30-4A93-BEFD-D40BDF5348BC}" presName="node" presStyleLbl="node1" presStyleIdx="2" presStyleCnt="6" custRadScaleRad="102297" custRadScaleInc="-3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B8AE1-564A-47AD-9705-FF633277A627}" type="pres">
      <dgm:prSet presAssocID="{1968F217-446D-4CCC-AB72-922BD5BDBC7C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566B9F8A-12B8-414E-8E73-A95CE1909B41}" type="pres">
      <dgm:prSet presAssocID="{7CF6AC3B-3823-4D19-B0F3-9CB40F72858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89678-E751-4F77-A185-E127E3127F45}" type="pres">
      <dgm:prSet presAssocID="{FB767B60-B433-4DFA-A41C-9772D1560672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04B9B78D-39E5-4B73-BD18-67D2348A5903}" type="pres">
      <dgm:prSet presAssocID="{37AA198A-7299-4DD0-9ED4-0F94FEB1A44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7BED8-CF2B-4314-865D-F3EC87B0A760}" type="pres">
      <dgm:prSet presAssocID="{32F88EA6-861D-4F11-BD34-44CA7F99A179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4DBBFC38-0A02-4682-8BDF-012AC7EC8935}" type="pres">
      <dgm:prSet presAssocID="{7B74829C-9A93-4C6B-B818-0E6133C83D6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068DDA-69F9-4866-932A-E65B00D3AAF5}" type="presOf" srcId="{954A6E13-0B9C-4E0E-B320-E741391B7707}" destId="{ECBF20D4-A20B-4585-8594-C44290B06C21}" srcOrd="0" destOrd="0" presId="urn:microsoft.com/office/officeart/2005/8/layout/radial4"/>
    <dgm:cxn modelId="{974F9EF3-56B9-4C3E-A7DE-1663234FBDDA}" type="presOf" srcId="{296F58D2-2AB5-4DFC-9FBF-A4A886D0B94A}" destId="{3EA3ED9D-B4E6-4440-8290-E34E8C68CA79}" srcOrd="0" destOrd="0" presId="urn:microsoft.com/office/officeart/2005/8/layout/radial4"/>
    <dgm:cxn modelId="{F5C34390-CB19-4333-A913-4985C3EEB3D2}" srcId="{9BFE45BB-B5CE-4801-8EB4-8211C3DBEB1D}" destId="{CC0847CF-8F30-4A93-BEFD-D40BDF5348BC}" srcOrd="2" destOrd="0" parTransId="{E74D0F91-04D4-4967-92FD-7855D5F9FF20}" sibTransId="{3337972A-7614-4EBE-87C0-5627AEE9383C}"/>
    <dgm:cxn modelId="{0C5D40F6-E2AF-46DE-8EA6-274F7BC4B11F}" type="presOf" srcId="{2B0BF571-1AB7-4413-ADAD-12F4C51F57DB}" destId="{C0D72AEE-D5A9-4D97-B699-751ABA2CBF5C}" srcOrd="0" destOrd="0" presId="urn:microsoft.com/office/officeart/2005/8/layout/radial4"/>
    <dgm:cxn modelId="{A0B3FFC9-3FB7-408F-86C4-0720547B3A2D}" type="presOf" srcId="{7B74829C-9A93-4C6B-B818-0E6133C83D6E}" destId="{4DBBFC38-0A02-4682-8BDF-012AC7EC8935}" srcOrd="0" destOrd="0" presId="urn:microsoft.com/office/officeart/2005/8/layout/radial4"/>
    <dgm:cxn modelId="{4232C419-6618-4093-92EB-E1CFD8AEA952}" srcId="{9BFE45BB-B5CE-4801-8EB4-8211C3DBEB1D}" destId="{7CF6AC3B-3823-4D19-B0F3-9CB40F728583}" srcOrd="3" destOrd="0" parTransId="{1968F217-446D-4CCC-AB72-922BD5BDBC7C}" sibTransId="{78509659-91CD-4A90-B4C5-ED840CE541AB}"/>
    <dgm:cxn modelId="{E9EF0CB3-82D8-40C3-91AC-C9474ACCCFBF}" srcId="{9BFE45BB-B5CE-4801-8EB4-8211C3DBEB1D}" destId="{7B74829C-9A93-4C6B-B818-0E6133C83D6E}" srcOrd="5" destOrd="0" parTransId="{32F88EA6-861D-4F11-BD34-44CA7F99A179}" sibTransId="{A711E373-E1B3-4DF9-A75F-AB92E7EA52B7}"/>
    <dgm:cxn modelId="{5034F3C6-C0F8-4FA4-A3F8-AE8B213CC1EB}" type="presOf" srcId="{B9551DBB-93F5-4FDB-BC75-C020D9B953EF}" destId="{397A7133-7C70-4435-9FC7-5F3538E1CBF7}" srcOrd="0" destOrd="0" presId="urn:microsoft.com/office/officeart/2005/8/layout/radial4"/>
    <dgm:cxn modelId="{9A756A26-15D8-4341-9711-EFC9858C5148}" type="presOf" srcId="{37AA198A-7299-4DD0-9ED4-0F94FEB1A442}" destId="{04B9B78D-39E5-4B73-BD18-67D2348A5903}" srcOrd="0" destOrd="0" presId="urn:microsoft.com/office/officeart/2005/8/layout/radial4"/>
    <dgm:cxn modelId="{8CFFF61C-BEF8-4AA8-9C5D-A63F5CBDD823}" type="presOf" srcId="{9BFE45BB-B5CE-4801-8EB4-8211C3DBEB1D}" destId="{E20EE0BB-D7CA-4B8F-BF95-51139FD640C6}" srcOrd="0" destOrd="0" presId="urn:microsoft.com/office/officeart/2005/8/layout/radial4"/>
    <dgm:cxn modelId="{2C9B5872-2542-49E7-A096-463B8A0ED6B5}" srcId="{B9551DBB-93F5-4FDB-BC75-C020D9B953EF}" destId="{9BFE45BB-B5CE-4801-8EB4-8211C3DBEB1D}" srcOrd="0" destOrd="0" parTransId="{41A22DE1-1EEF-4593-AB29-58678E139EBF}" sibTransId="{C58FE3B2-9DF5-4D54-812A-627F7EFBBE1A}"/>
    <dgm:cxn modelId="{B6F97BAC-7DFC-4B32-8F12-ADB7F18450DF}" srcId="{9BFE45BB-B5CE-4801-8EB4-8211C3DBEB1D}" destId="{187FBE20-03BF-4B0F-9E29-D29B7935A784}" srcOrd="0" destOrd="0" parTransId="{954A6E13-0B9C-4E0E-B320-E741391B7707}" sibTransId="{6AC2D424-D658-49A5-AC39-AE1817335ED4}"/>
    <dgm:cxn modelId="{507C0B0D-4CD7-4E4C-AA83-CC1D5059DD69}" type="presOf" srcId="{FB767B60-B433-4DFA-A41C-9772D1560672}" destId="{40489678-E751-4F77-A185-E127E3127F45}" srcOrd="0" destOrd="0" presId="urn:microsoft.com/office/officeart/2005/8/layout/radial4"/>
    <dgm:cxn modelId="{480D5F73-DA74-4EB3-AC11-685F2BEF9841}" type="presOf" srcId="{E74D0F91-04D4-4967-92FD-7855D5F9FF20}" destId="{6062E5AF-30C2-4D1D-96ED-CCF6C88B8DE9}" srcOrd="0" destOrd="0" presId="urn:microsoft.com/office/officeart/2005/8/layout/radial4"/>
    <dgm:cxn modelId="{6CE6A25A-73CA-4A51-A1C6-CFCDD75F1280}" type="presOf" srcId="{1968F217-446D-4CCC-AB72-922BD5BDBC7C}" destId="{E66B8AE1-564A-47AD-9705-FF633277A627}" srcOrd="0" destOrd="0" presId="urn:microsoft.com/office/officeart/2005/8/layout/radial4"/>
    <dgm:cxn modelId="{650C89EE-E43E-4F4E-A1BB-A70A9E639F91}" srcId="{9BFE45BB-B5CE-4801-8EB4-8211C3DBEB1D}" destId="{2B0BF571-1AB7-4413-ADAD-12F4C51F57DB}" srcOrd="1" destOrd="0" parTransId="{296F58D2-2AB5-4DFC-9FBF-A4A886D0B94A}" sibTransId="{BB9D0134-4FB1-4406-8236-25EB15955A06}"/>
    <dgm:cxn modelId="{DE4919AA-AD73-4743-8ED1-2BF01E7278BE}" srcId="{9BFE45BB-B5CE-4801-8EB4-8211C3DBEB1D}" destId="{37AA198A-7299-4DD0-9ED4-0F94FEB1A442}" srcOrd="4" destOrd="0" parTransId="{FB767B60-B433-4DFA-A41C-9772D1560672}" sibTransId="{0755B550-1135-4E50-BEDA-B47F120779CA}"/>
    <dgm:cxn modelId="{AD56BE89-0C08-4CF7-B606-C0E6DD7CDDAD}" type="presOf" srcId="{7CF6AC3B-3823-4D19-B0F3-9CB40F728583}" destId="{566B9F8A-12B8-414E-8E73-A95CE1909B41}" srcOrd="0" destOrd="0" presId="urn:microsoft.com/office/officeart/2005/8/layout/radial4"/>
    <dgm:cxn modelId="{3E66C4AB-4491-4033-8390-F18CD8C4B745}" type="presOf" srcId="{187FBE20-03BF-4B0F-9E29-D29B7935A784}" destId="{8B32BCFD-107A-482B-8F24-46D6B4BF8792}" srcOrd="0" destOrd="0" presId="urn:microsoft.com/office/officeart/2005/8/layout/radial4"/>
    <dgm:cxn modelId="{A18A2991-0A00-4F2F-9529-DF13BED17250}" type="presOf" srcId="{CC0847CF-8F30-4A93-BEFD-D40BDF5348BC}" destId="{9920E679-5D06-4E9C-8ED9-EB234A23B89E}" srcOrd="0" destOrd="0" presId="urn:microsoft.com/office/officeart/2005/8/layout/radial4"/>
    <dgm:cxn modelId="{460745C3-6E73-417E-B235-D2FF7898CCFD}" type="presOf" srcId="{32F88EA6-861D-4F11-BD34-44CA7F99A179}" destId="{0207BED8-CF2B-4314-865D-F3EC87B0A760}" srcOrd="0" destOrd="0" presId="urn:microsoft.com/office/officeart/2005/8/layout/radial4"/>
    <dgm:cxn modelId="{96297D39-A05A-4990-8C59-E61AC3851606}" type="presParOf" srcId="{397A7133-7C70-4435-9FC7-5F3538E1CBF7}" destId="{E20EE0BB-D7CA-4B8F-BF95-51139FD640C6}" srcOrd="0" destOrd="0" presId="urn:microsoft.com/office/officeart/2005/8/layout/radial4"/>
    <dgm:cxn modelId="{F9F6CE76-CC3D-471A-B374-1A16C593F130}" type="presParOf" srcId="{397A7133-7C70-4435-9FC7-5F3538E1CBF7}" destId="{ECBF20D4-A20B-4585-8594-C44290B06C21}" srcOrd="1" destOrd="0" presId="urn:microsoft.com/office/officeart/2005/8/layout/radial4"/>
    <dgm:cxn modelId="{3668F711-DB23-4C29-A770-3337A69E2F48}" type="presParOf" srcId="{397A7133-7C70-4435-9FC7-5F3538E1CBF7}" destId="{8B32BCFD-107A-482B-8F24-46D6B4BF8792}" srcOrd="2" destOrd="0" presId="urn:microsoft.com/office/officeart/2005/8/layout/radial4"/>
    <dgm:cxn modelId="{1932AE94-E681-4B94-A00A-9F16616FBBA4}" type="presParOf" srcId="{397A7133-7C70-4435-9FC7-5F3538E1CBF7}" destId="{3EA3ED9D-B4E6-4440-8290-E34E8C68CA79}" srcOrd="3" destOrd="0" presId="urn:microsoft.com/office/officeart/2005/8/layout/radial4"/>
    <dgm:cxn modelId="{6908F23F-AC00-4684-AD27-4489FAD13C15}" type="presParOf" srcId="{397A7133-7C70-4435-9FC7-5F3538E1CBF7}" destId="{C0D72AEE-D5A9-4D97-B699-751ABA2CBF5C}" srcOrd="4" destOrd="0" presId="urn:microsoft.com/office/officeart/2005/8/layout/radial4"/>
    <dgm:cxn modelId="{FB1E4A49-2DA5-4907-B7E9-59612370AAF6}" type="presParOf" srcId="{397A7133-7C70-4435-9FC7-5F3538E1CBF7}" destId="{6062E5AF-30C2-4D1D-96ED-CCF6C88B8DE9}" srcOrd="5" destOrd="0" presId="urn:microsoft.com/office/officeart/2005/8/layout/radial4"/>
    <dgm:cxn modelId="{C18FFCAC-8D6F-43B5-B694-F82616891242}" type="presParOf" srcId="{397A7133-7C70-4435-9FC7-5F3538E1CBF7}" destId="{9920E679-5D06-4E9C-8ED9-EB234A23B89E}" srcOrd="6" destOrd="0" presId="urn:microsoft.com/office/officeart/2005/8/layout/radial4"/>
    <dgm:cxn modelId="{37CC6266-83ED-450D-9580-189A089B9B45}" type="presParOf" srcId="{397A7133-7C70-4435-9FC7-5F3538E1CBF7}" destId="{E66B8AE1-564A-47AD-9705-FF633277A627}" srcOrd="7" destOrd="0" presId="urn:microsoft.com/office/officeart/2005/8/layout/radial4"/>
    <dgm:cxn modelId="{50D4E41A-8507-426B-ADB1-179E9F10C22B}" type="presParOf" srcId="{397A7133-7C70-4435-9FC7-5F3538E1CBF7}" destId="{566B9F8A-12B8-414E-8E73-A95CE1909B41}" srcOrd="8" destOrd="0" presId="urn:microsoft.com/office/officeart/2005/8/layout/radial4"/>
    <dgm:cxn modelId="{2B978904-083F-4AC9-87E7-F12EC0265489}" type="presParOf" srcId="{397A7133-7C70-4435-9FC7-5F3538E1CBF7}" destId="{40489678-E751-4F77-A185-E127E3127F45}" srcOrd="9" destOrd="0" presId="urn:microsoft.com/office/officeart/2005/8/layout/radial4"/>
    <dgm:cxn modelId="{FF061A89-4C96-4497-AC50-42C9465F08CD}" type="presParOf" srcId="{397A7133-7C70-4435-9FC7-5F3538E1CBF7}" destId="{04B9B78D-39E5-4B73-BD18-67D2348A5903}" srcOrd="10" destOrd="0" presId="urn:microsoft.com/office/officeart/2005/8/layout/radial4"/>
    <dgm:cxn modelId="{4E7E1A25-FB1A-4D40-B5D5-927789182E6D}" type="presParOf" srcId="{397A7133-7C70-4435-9FC7-5F3538E1CBF7}" destId="{0207BED8-CF2B-4314-865D-F3EC87B0A760}" srcOrd="11" destOrd="0" presId="urn:microsoft.com/office/officeart/2005/8/layout/radial4"/>
    <dgm:cxn modelId="{BDCA7011-C90D-464C-8DC2-B9BB8AB00154}" type="presParOf" srcId="{397A7133-7C70-4435-9FC7-5F3538E1CBF7}" destId="{4DBBFC38-0A02-4682-8BDF-012AC7EC8935}" srcOrd="12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7C61-F2A1-4C34-A685-61B7FCF64186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D2678-C8C8-41F2-8E89-E8482232B4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23865-F70E-42CA-AC10-8E560151DE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94AE9-FA31-44FC-8915-909D9DED60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E988D-AB80-4BC8-9F9C-C77E5EF9FC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61038-6975-4EDB-BA3B-51882A5F2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6932A3-12BC-432E-B6A0-936BA122E0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A78DC-21AB-4E72-9F88-46F817709B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35FB5-01D7-4D06-BDB3-36D8179C9B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B0172-3854-4E28-888F-B9D78C1043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2C45-A180-4B44-89D4-0A3E3B5E28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68A1A-5BC2-4612-8D9C-2410563B1A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10779-29F8-43FA-823A-B43C386DFE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357003-905D-49A2-97FF-7C414AE268D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90;&#1077;&#1089;&#1090;%20&#1087;&#1083;&#1086;&#1097;&#1072;&#1076;&#1100;.pp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ru/" TargetMode="External"/><Relationship Id="rId7" Type="http://schemas.openxmlformats.org/officeDocument/2006/relationships/hyperlink" Target="http://cdo.rsreu.ru/file.php/1/ComRes.html" TargetMode="External"/><Relationship Id="rId2" Type="http://schemas.openxmlformats.org/officeDocument/2006/relationships/hyperlink" Target="http://school-collection.edu.ru/catalo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dsovet.su/load/" TargetMode="External"/><Relationship Id="rId5" Type="http://schemas.openxmlformats.org/officeDocument/2006/relationships/hyperlink" Target="http://www.viki.rdf.ru/" TargetMode="External"/><Relationship Id="rId4" Type="http://schemas.openxmlformats.org/officeDocument/2006/relationships/hyperlink" Target="http://www.rusedu.ru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857232"/>
            <a:ext cx="8415342" cy="3000396"/>
          </a:xfrm>
        </p:spPr>
        <p:txBody>
          <a:bodyPr/>
          <a:lstStyle/>
          <a:p>
            <a:r>
              <a:rPr lang="ru-RU" dirty="0"/>
              <a:t>Использование ИКТ на уроках </a:t>
            </a:r>
            <a:r>
              <a:rPr lang="ru-RU" dirty="0" smtClean="0"/>
              <a:t>математики в начальных классах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488" y="3571876"/>
            <a:ext cx="6486548" cy="2614634"/>
          </a:xfrm>
        </p:spPr>
        <p:txBody>
          <a:bodyPr/>
          <a:lstStyle/>
          <a:p>
            <a:endParaRPr lang="ru-RU" sz="2800" dirty="0" smtClean="0"/>
          </a:p>
          <a:p>
            <a:r>
              <a:rPr lang="ru-RU" dirty="0" smtClean="0"/>
              <a:t>Садофьева Ольга Владимировна</a:t>
            </a:r>
            <a:endParaRPr lang="ru-RU" dirty="0"/>
          </a:p>
          <a:p>
            <a:r>
              <a:rPr lang="ru-RU" dirty="0" smtClean="0"/>
              <a:t>МОУ НОШ №1</a:t>
            </a:r>
            <a:endParaRPr lang="ru-RU" dirty="0"/>
          </a:p>
        </p:txBody>
      </p:sp>
      <p:pic>
        <p:nvPicPr>
          <p:cNvPr id="2053" name="Picture 5" descr="http://wiki.vspu.ru/_media/workroom/ikto/m5/kristina141190/34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2643182"/>
            <a:ext cx="3467100" cy="340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0" lang="ru-RU" sz="3200" b="1" i="0" u="none" strike="noStrike" cap="none" normalizeH="0" baseline="0" dirty="0" smtClean="0">
                <a:ln/>
                <a:effectLst/>
                <a:latin typeface="Arial" charset="0"/>
              </a:rPr>
              <a:t>Урок с мультимедийной поддержкой</a:t>
            </a:r>
            <a:br>
              <a:rPr kumimoji="0" lang="ru-RU" sz="3200" b="1" i="0" u="none" strike="noStrike" cap="none" normalizeH="0" baseline="0" dirty="0" smtClean="0">
                <a:ln/>
                <a:effectLst/>
                <a:latin typeface="Arial" charset="0"/>
              </a:rPr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 математики в начальной школе содержит большое количество абстрактных понятий, требующих осознанного глубокого усвоения: величина, форма, число и многие другие. Здесь на помощь учителю может прийти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мультимедия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 всеми ее возможностями: цвет, форма, пропорции, направление движения, пространственные отношения, совокупности множеств и многие другие понятия увидеть своими глазами. Таким образом, компьютерные технологии обеспечивают высокий уровень наглядности по сравнению с традиционными схемами, таблицами, моделями.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6868" name="Picture 5" descr="pic2a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7924800" y="3048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 descr="pic1a"/>
          <p:cNvPicPr>
            <a:picLocks noChangeAspect="1" noChangeArrowheads="1"/>
          </p:cNvPicPr>
          <p:nvPr/>
        </p:nvPicPr>
        <p:blipFill>
          <a:blip r:embed="rId3"/>
          <a:srcRect l="14546" b="55933"/>
          <a:stretch>
            <a:fillRect/>
          </a:stretch>
        </p:blipFill>
        <p:spPr bwMode="auto">
          <a:xfrm>
            <a:off x="228600" y="381000"/>
            <a:ext cx="1033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010400" y="1524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1752600" y="1447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1219200" y="2209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6019800" y="1524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4953000" y="1447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3886200" y="1447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2895600" y="1447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Oval 16"/>
          <p:cNvSpPr>
            <a:spLocks noChangeArrowheads="1"/>
          </p:cNvSpPr>
          <p:nvPr/>
        </p:nvSpPr>
        <p:spPr bwMode="auto">
          <a:xfrm>
            <a:off x="2362200" y="22098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1" name="Oval 17"/>
          <p:cNvSpPr>
            <a:spLocks noChangeArrowheads="1"/>
          </p:cNvSpPr>
          <p:nvPr/>
        </p:nvSpPr>
        <p:spPr bwMode="auto">
          <a:xfrm>
            <a:off x="33528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2" name="Oval 18"/>
          <p:cNvSpPr>
            <a:spLocks noChangeArrowheads="1"/>
          </p:cNvSpPr>
          <p:nvPr/>
        </p:nvSpPr>
        <p:spPr bwMode="auto">
          <a:xfrm>
            <a:off x="44196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Oval 19"/>
          <p:cNvSpPr>
            <a:spLocks noChangeArrowheads="1"/>
          </p:cNvSpPr>
          <p:nvPr/>
        </p:nvSpPr>
        <p:spPr bwMode="auto">
          <a:xfrm>
            <a:off x="54102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4" name="Oval 20"/>
          <p:cNvSpPr>
            <a:spLocks noChangeArrowheads="1"/>
          </p:cNvSpPr>
          <p:nvPr/>
        </p:nvSpPr>
        <p:spPr bwMode="auto">
          <a:xfrm>
            <a:off x="64770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5" name="Oval 21"/>
          <p:cNvSpPr>
            <a:spLocks noChangeArrowheads="1"/>
          </p:cNvSpPr>
          <p:nvPr/>
        </p:nvSpPr>
        <p:spPr bwMode="auto">
          <a:xfrm>
            <a:off x="7543800" y="2286000"/>
            <a:ext cx="838200" cy="762000"/>
          </a:xfrm>
          <a:prstGeom prst="ellipse">
            <a:avLst/>
          </a:prstGeom>
          <a:gradFill rotWithShape="1">
            <a:gsLst>
              <a:gs pos="0">
                <a:srgbClr val="FF99FF"/>
              </a:gs>
              <a:gs pos="100000">
                <a:srgbClr val="993366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1447800" y="228600"/>
            <a:ext cx="5029200" cy="990600"/>
          </a:xfrm>
          <a:prstGeom prst="cloudCallout">
            <a:avLst>
              <a:gd name="adj1" fmla="val -51736"/>
              <a:gd name="adj2" fmla="val 379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Можно ли 13 шариков разделить на 4?</a:t>
            </a:r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>
            <a:off x="5486400" y="609600"/>
            <a:ext cx="1905000" cy="838200"/>
          </a:xfrm>
          <a:prstGeom prst="cloudCallout">
            <a:avLst>
              <a:gd name="adj1" fmla="val 81583"/>
              <a:gd name="adj2" fmla="val 38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Я думаю нет!</a:t>
            </a:r>
          </a:p>
        </p:txBody>
      </p:sp>
      <p:sp>
        <p:nvSpPr>
          <p:cNvPr id="36885" name="Line 24"/>
          <p:cNvSpPr>
            <a:spLocks noChangeShapeType="1"/>
          </p:cNvSpPr>
          <p:nvPr/>
        </p:nvSpPr>
        <p:spPr bwMode="auto">
          <a:xfrm>
            <a:off x="2286000" y="3352800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6" name="Line 25"/>
          <p:cNvSpPr>
            <a:spLocks noChangeShapeType="1"/>
          </p:cNvSpPr>
          <p:nvPr/>
        </p:nvSpPr>
        <p:spPr bwMode="auto">
          <a:xfrm>
            <a:off x="533400" y="4876800"/>
            <a:ext cx="82296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7" name="Line 26"/>
          <p:cNvSpPr>
            <a:spLocks noChangeShapeType="1"/>
          </p:cNvSpPr>
          <p:nvPr/>
        </p:nvSpPr>
        <p:spPr bwMode="auto">
          <a:xfrm>
            <a:off x="4495800" y="3352800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88" name="Line 27"/>
          <p:cNvSpPr>
            <a:spLocks noChangeShapeType="1"/>
          </p:cNvSpPr>
          <p:nvPr/>
        </p:nvSpPr>
        <p:spPr bwMode="auto">
          <a:xfrm>
            <a:off x="6705600" y="3352800"/>
            <a:ext cx="0" cy="1524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1219200" y="5257800"/>
            <a:ext cx="7086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6600" b="1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13 : 4 = 3 (ост.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4046E-6 L -0.1125 0.2885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" y="14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185E-6 L -0.0875 0.35514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178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4046E-6 L -0.10417 0.2330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185E-6 L -0.06667 0.37734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189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185E-6 L -0.02916 0.36624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8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6.93642E-7 L -0.04583 0.2330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1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6.93642E-7 L 0.00416 0.2552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2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6185E-6 L 0.02083 0.36624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183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6.93642E-7 L 0.05417 0.2219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526E-6 L 0.07916 0.36624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83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526E-6 L 0.1125 0.33294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166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6.93642E-7 L 0.1 0.22196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93642E-7 L 0.02917 -0.08879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764" grpId="0" animBg="1"/>
      <p:bldP spid="31765" grpId="0" animBg="1"/>
      <p:bldP spid="31766" grpId="0" animBg="1"/>
      <p:bldP spid="31767" grpId="0" animBg="1"/>
      <p:bldP spid="317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ЭЛЕКТРОННЫЕ ОБРАЗОВАТЕЛЬНЫЕ РЕСУРСЫ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Мультимедийное</a:t>
            </a:r>
            <a:r>
              <a:rPr lang="ru-RU" dirty="0" smtClean="0"/>
              <a:t> сопровождение на различных уроках в начальной школе позволяет перейти от объяснительно-иллюстрированного способа обучения к </a:t>
            </a:r>
            <a:r>
              <a:rPr lang="ru-RU" dirty="0" err="1" smtClean="0"/>
              <a:t>деятельностному</a:t>
            </a:r>
            <a:r>
              <a:rPr lang="ru-RU" dirty="0" smtClean="0"/>
              <a:t>, при котором ребёнок становится активным субъектом учебной деятельности.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Уроки Кирилла и </a:t>
            </a:r>
            <a:r>
              <a:rPr lang="ru-RU" u="sng" dirty="0" err="1" smtClean="0"/>
              <a:t>Мефодия</a:t>
            </a:r>
            <a:endParaRPr lang="ru-RU" dirty="0"/>
          </a:p>
        </p:txBody>
      </p:sp>
      <p:pic>
        <p:nvPicPr>
          <p:cNvPr id="5" name="Содержимое 4" descr="мате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1643050"/>
            <a:ext cx="2643206" cy="4143404"/>
          </a:xfrm>
        </p:spPr>
      </p:pic>
      <p:sp>
        <p:nvSpPr>
          <p:cNvPr id="6" name="Прямоугольник 5"/>
          <p:cNvSpPr/>
          <p:nvPr/>
        </p:nvSpPr>
        <p:spPr>
          <a:xfrm>
            <a:off x="357158" y="321468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Математика. 1 класс» из серии «Начальная школа Кирилла и </a:t>
            </a:r>
            <a:r>
              <a:rPr lang="ru-RU" b="1" dirty="0" err="1"/>
              <a:t>Мефодия</a:t>
            </a:r>
            <a:r>
              <a:rPr lang="ru-RU" b="1" dirty="0"/>
              <a:t> - это:</a:t>
            </a:r>
            <a:endParaRPr lang="ru-RU" dirty="0"/>
          </a:p>
          <a:p>
            <a:r>
              <a:rPr lang="ru-RU" dirty="0"/>
              <a:t>незаменимый помощник в изучении предмета;</a:t>
            </a:r>
          </a:p>
          <a:p>
            <a:r>
              <a:rPr lang="ru-RU" dirty="0"/>
              <a:t>терпеливый и внимательный учитель;</a:t>
            </a:r>
          </a:p>
          <a:p>
            <a:r>
              <a:rPr lang="ru-RU" dirty="0"/>
              <a:t>неутомимый подсказчик;</a:t>
            </a:r>
          </a:p>
          <a:p>
            <a:r>
              <a:rPr lang="ru-RU" dirty="0"/>
              <a:t>веселый </a:t>
            </a:r>
            <a:r>
              <a:rPr lang="ru-RU" dirty="0" err="1"/>
              <a:t>мультимедийный</a:t>
            </a:r>
            <a:r>
              <a:rPr lang="ru-RU" dirty="0"/>
              <a:t> репетитор.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2"/>
            <a:ext cx="5486400" cy="566738"/>
          </a:xfrm>
        </p:spPr>
        <p:txBody>
          <a:bodyPr/>
          <a:lstStyle/>
          <a:p>
            <a:pPr algn="ctr"/>
            <a:r>
              <a:rPr lang="ru-RU" sz="3600" dirty="0" smtClean="0"/>
              <a:t>МАТЕМАТИКА</a:t>
            </a:r>
            <a:endParaRPr lang="ru-RU" sz="3600" dirty="0"/>
          </a:p>
        </p:txBody>
      </p:sp>
      <p:pic>
        <p:nvPicPr>
          <p:cNvPr id="5" name="Рисунок 4" descr="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577" r="10577"/>
          <a:stretch>
            <a:fillRect/>
          </a:stretch>
        </p:blipFill>
        <p:spPr>
          <a:xfrm>
            <a:off x="0" y="1142984"/>
            <a:ext cx="4643470" cy="31432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4429132"/>
            <a:ext cx="8572560" cy="785818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Увлекательные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мультимедийные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уроки дают ребенку возможность уверенно чувствовать себя в мире цифр и чисел. Многочисленные задания, которые выполняет первоклассник в содружестве с анимированной совой, позволяют ему не только активно, легко и прочно усвоить материал школьной программы, но и развивать внимание и логическое мышление.</a:t>
            </a:r>
            <a:endParaRPr lang="ru-RU" sz="2000" dirty="0"/>
          </a:p>
        </p:txBody>
      </p:sp>
      <p:pic>
        <p:nvPicPr>
          <p:cNvPr id="17410" name="Picture 2" descr="http://wiki.vspu.ru/_media/workroom/ikto/m5/kristina141190/%D0%B7%D0%B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142984"/>
            <a:ext cx="4143372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"Я учусь решать задачи"</a:t>
            </a:r>
            <a:endParaRPr lang="ru-RU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Содержимое 3" descr="задач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0"/>
            <a:ext cx="4000528" cy="4714908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0" y="1357298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Математические задачи</a:t>
            </a:r>
            <a:r>
              <a:rPr lang="ru-RU" sz="2000" dirty="0"/>
              <a:t> - потрясающе интересная вещь, а если еще уметь решать их, то можно получать удовольствие от процесса решения. На диске представлен курс обучения решению задач разного уровня сложности для учащихся 1-6-х классов. Ребенок получит представление о видах задач, научится быстро их анализировать и находить способы решения. Программа снабжена простым интуитивно понятным интерфейсом, озвученными пояснениями.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iki.vspu.ru/_media/workroom/ikto/m5/koschetkowa/m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8715436" cy="51435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14290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1С:Образовательная</a:t>
            </a:r>
            <a:r>
              <a:rPr lang="ru-RU" b="1" dirty="0"/>
              <a:t> </a:t>
            </a:r>
            <a:r>
              <a:rPr lang="ru-RU" sz="3200" b="1" dirty="0"/>
              <a:t>коллекция. Математика. Счет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Программа </a:t>
            </a:r>
            <a:r>
              <a:rPr lang="en-US" sz="3200" dirty="0" smtClean="0">
                <a:solidFill>
                  <a:schemeClr val="tx1"/>
                </a:solidFill>
              </a:rPr>
              <a:t>SAPLING</a:t>
            </a:r>
            <a:r>
              <a:rPr lang="ru-RU" sz="3200" dirty="0" smtClean="0">
                <a:solidFill>
                  <a:schemeClr val="tx1"/>
                </a:solidFill>
              </a:rPr>
              <a:t> – простая арифметика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Скриншот Обучающая программа по арифметике Sapling"/>
          <p:cNvPicPr>
            <a:picLocks noGrp="1"/>
          </p:cNvPicPr>
          <p:nvPr>
            <p:ph idx="1"/>
          </p:nvPr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214414" y="1643050"/>
            <a:ext cx="6350000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14612" y="6000768"/>
            <a:ext cx="3891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Разработчик: </a:t>
            </a:r>
            <a:r>
              <a:rPr lang="ru-RU" dirty="0" smtClean="0"/>
              <a:t>Николай </a:t>
            </a:r>
            <a:r>
              <a:rPr lang="ru-RU" dirty="0" err="1" smtClean="0"/>
              <a:t>Андрейчук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/>
          <a:p>
            <a:pPr lvl="0"/>
            <a:r>
              <a:rPr kumimoji="0" lang="ru-RU" sz="3200" b="1" i="0" u="none" strike="noStrike" cap="none" normalizeH="0" baseline="0" dirty="0" smtClean="0">
                <a:ln/>
                <a:effectLst/>
                <a:latin typeface="Arial" charset="0"/>
              </a:rPr>
              <a:t>Урок с компьютерной поддержкой</a:t>
            </a:r>
            <a:endParaRPr kumimoji="0" lang="en-US" sz="3200" b="1" i="0" u="none" strike="noStrike" cap="none" normalizeH="0" baseline="0" dirty="0" smtClean="0">
              <a:ln/>
              <a:effectLst/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214422"/>
            <a:ext cx="8858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учебниках к задачам на движение приводятся рисунки, но не хватает в них самого главного движения. С помощью презентации </a:t>
            </a:r>
            <a:r>
              <a:rPr lang="ru-RU" sz="2400" dirty="0" err="1"/>
              <a:t>PowerPoint</a:t>
            </a:r>
            <a:r>
              <a:rPr lang="ru-RU" sz="2400" dirty="0"/>
              <a:t> можно создавать не просто презентацию – сопровождение для урока математики, а интерактивную модель для демонстрации текстовых задач. Применение интерактивных моделей и динамичных презентаций является одним из наиболее эффективных способов использования новых информационных технологий в образовательном процессе. </a:t>
            </a:r>
            <a:r>
              <a:rPr lang="ru-RU" sz="2400" dirty="0" err="1"/>
              <a:t>Мультимедийная</a:t>
            </a:r>
            <a:r>
              <a:rPr lang="ru-RU" sz="2400" dirty="0"/>
              <a:t> составляющая не должна представлять набор иллюстраций и использоваться на уроке в качестве наглядности. Возможные анимации позволили показать учащимся различные виды движения: навстречу друг другу, в противоположных направлениях, вдогонку, с отставанием.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7561263" cy="863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Задачи на противоположное движение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50825" y="1027113"/>
            <a:ext cx="86423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i="1"/>
              <a:t>С аэродрома одновременно  в противоположных</a:t>
            </a:r>
          </a:p>
          <a:p>
            <a:r>
              <a:rPr lang="ru-RU" sz="2800" i="1"/>
              <a:t>направлениях вылетели два самолёта.</a:t>
            </a:r>
          </a:p>
          <a:p>
            <a:r>
              <a:rPr lang="ru-RU" sz="2800" i="1"/>
              <a:t>Скорость одного самолёта 960 км/ч, скорость другого в 2 раза меньше.  Через какое время самолёты будут находиться  на расстоянии </a:t>
            </a:r>
          </a:p>
          <a:p>
            <a:r>
              <a:rPr lang="ru-RU" sz="2800" i="1"/>
              <a:t>10080  км друг от друга?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>
            <a:off x="539750" y="5589588"/>
            <a:ext cx="8137525" cy="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4500563" y="5300663"/>
            <a:ext cx="0" cy="576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 flipH="1">
            <a:off x="3132138" y="5229225"/>
            <a:ext cx="1223962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4716463" y="5229225"/>
            <a:ext cx="1368425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27538" y="4221163"/>
            <a:ext cx="431800" cy="1076325"/>
            <a:chOff x="2245" y="1752"/>
            <a:chExt cx="816" cy="1178"/>
          </a:xfrm>
        </p:grpSpPr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2245" y="2704"/>
              <a:ext cx="408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6" name="AutoShape 12"/>
            <p:cNvSpPr>
              <a:spLocks noChangeArrowheads="1"/>
            </p:cNvSpPr>
            <p:nvPr/>
          </p:nvSpPr>
          <p:spPr bwMode="auto">
            <a:xfrm>
              <a:off x="2426" y="1797"/>
              <a:ext cx="46" cy="1043"/>
            </a:xfrm>
            <a:prstGeom prst="plus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7" name="AutoShape 13"/>
            <p:cNvSpPr>
              <a:spLocks noChangeArrowheads="1"/>
            </p:cNvSpPr>
            <p:nvPr/>
          </p:nvSpPr>
          <p:spPr bwMode="auto">
            <a:xfrm rot="5400000">
              <a:off x="2460" y="1718"/>
              <a:ext cx="567" cy="635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52242" name="Picture 18" descr="самолёт 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3500438"/>
            <a:ext cx="1619250" cy="952500"/>
          </a:xfrm>
          <a:prstGeom prst="rect">
            <a:avLst/>
          </a:prstGeom>
          <a:noFill/>
        </p:spPr>
      </p:pic>
      <p:pic>
        <p:nvPicPr>
          <p:cNvPr id="52243" name="Picture 19" descr="самолёт 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0338" y="3716338"/>
            <a:ext cx="1524000" cy="762000"/>
          </a:xfrm>
          <a:prstGeom prst="rect">
            <a:avLst/>
          </a:prstGeom>
          <a:noFill/>
        </p:spPr>
      </p:pic>
      <p:sp>
        <p:nvSpPr>
          <p:cNvPr id="52244" name="Rectangle 20"/>
          <p:cNvSpPr>
            <a:spLocks noChangeArrowheads="1"/>
          </p:cNvSpPr>
          <p:nvPr/>
        </p:nvSpPr>
        <p:spPr bwMode="auto">
          <a:xfrm>
            <a:off x="2916238" y="4652963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960 км/ч </a:t>
            </a:r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>
            <a:off x="4643438" y="4652963"/>
            <a:ext cx="287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3300"/>
                </a:solidFill>
              </a:rPr>
              <a:t>?</a:t>
            </a:r>
            <a:r>
              <a:rPr lang="ru-RU" sz="2400"/>
              <a:t> в 2 раза меньше </a:t>
            </a: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8675688" y="5373688"/>
            <a:ext cx="0" cy="10795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>
            <a:off x="539750" y="5445125"/>
            <a:ext cx="0" cy="10080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539750" y="6237288"/>
            <a:ext cx="8137525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51" name="Rectangle 27"/>
          <p:cNvSpPr>
            <a:spLocks noChangeArrowheads="1"/>
          </p:cNvSpPr>
          <p:nvPr/>
        </p:nvSpPr>
        <p:spPr bwMode="auto">
          <a:xfrm>
            <a:off x="3995738" y="5753100"/>
            <a:ext cx="1779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/>
              <a:t>10080 км</a:t>
            </a:r>
            <a:r>
              <a:rPr lang="ru-RU"/>
              <a:t> 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1547813" y="4227513"/>
            <a:ext cx="793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CC0000"/>
                </a:solidFill>
              </a:rPr>
              <a:t>? </a:t>
            </a:r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250825" y="4437063"/>
            <a:ext cx="1163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CC0000"/>
                </a:solidFill>
              </a:rPr>
              <a:t>Время</a:t>
            </a:r>
          </a:p>
        </p:txBody>
      </p:sp>
      <p:sp>
        <p:nvSpPr>
          <p:cNvPr id="52254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503238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вперёд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0" dur="10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2" dur="10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/>
      <p:bldP spid="52230" grpId="0" animBg="1"/>
      <p:bldP spid="52231" grpId="0" animBg="1"/>
      <p:bldP spid="52232" grpId="0" animBg="1"/>
      <p:bldP spid="52233" grpId="0" animBg="1"/>
      <p:bldP spid="52244" grpId="0"/>
      <p:bldP spid="52245" grpId="0"/>
      <p:bldP spid="52247" grpId="0" animBg="1"/>
      <p:bldP spid="52248" grpId="0" animBg="1"/>
      <p:bldP spid="52250" grpId="0" animBg="1"/>
      <p:bldP spid="52251" grpId="0"/>
      <p:bldP spid="52252" grpId="0"/>
      <p:bldP spid="522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94312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ru-RU" dirty="0" smtClean="0"/>
              <a:t>  Уроки с использованием ИКТ особенно актуальны в начальной школе. Ученики 1-4 классов имеют наглядно-образное мышление, поэтому очень важно строить их обучение, применяя как можно больше качественного иллюстративного материала, вовлекая в процесс восприятия нового не только зрение, но и слух, эмоции, воображение.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WordArt 5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727233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Задачи на встречное движение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23850" y="1125538"/>
            <a:ext cx="864235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/>
              <a:t>	</a:t>
            </a:r>
            <a:r>
              <a:rPr lang="ru-RU" sz="2800" b="1"/>
              <a:t>Из двух городов  навстречу друг другу  выехали  одновременно два  автомобиля  и встретились через 3 часа.  Скорость первого автомобиля 40 км/ч,  скорость второго – 60 км/ч. Узнай расстояние между городами.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-1081088" y="3500438"/>
            <a:ext cx="1081088" cy="1033462"/>
            <a:chOff x="249" y="2205"/>
            <a:chExt cx="681" cy="651"/>
          </a:xfrm>
        </p:grpSpPr>
        <p:pic>
          <p:nvPicPr>
            <p:cNvPr id="59421" name="Picture 29" descr="машинка 4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9" y="2455"/>
              <a:ext cx="681" cy="401"/>
            </a:xfrm>
            <a:prstGeom prst="rect">
              <a:avLst/>
            </a:prstGeom>
            <a:noFill/>
          </p:spPr>
        </p:pic>
        <p:sp>
          <p:nvSpPr>
            <p:cNvPr id="59414" name="Rectangle 22"/>
            <p:cNvSpPr>
              <a:spLocks noChangeArrowheads="1"/>
            </p:cNvSpPr>
            <p:nvPr/>
          </p:nvSpPr>
          <p:spPr bwMode="auto">
            <a:xfrm>
              <a:off x="295" y="2205"/>
              <a:ext cx="6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ru-RU"/>
                <a:t>40 км/ч </a:t>
              </a: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50825" y="3500438"/>
            <a:ext cx="7920038" cy="2592387"/>
            <a:chOff x="204" y="2251"/>
            <a:chExt cx="4989" cy="1633"/>
          </a:xfrm>
        </p:grpSpPr>
        <p:pic>
          <p:nvPicPr>
            <p:cNvPr id="59425" name="Picture 33" descr="трава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5" y="2931"/>
              <a:ext cx="908" cy="624"/>
            </a:xfrm>
            <a:prstGeom prst="rect">
              <a:avLst/>
            </a:prstGeom>
            <a:noFill/>
          </p:spPr>
        </p:pic>
        <p:pic>
          <p:nvPicPr>
            <p:cNvPr id="59426" name="Picture 34" descr="трава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92" y="2840"/>
              <a:ext cx="908" cy="624"/>
            </a:xfrm>
            <a:prstGeom prst="rect">
              <a:avLst/>
            </a:prstGeom>
            <a:noFill/>
          </p:spPr>
        </p:pic>
        <p:pic>
          <p:nvPicPr>
            <p:cNvPr id="59427" name="Picture 35" descr="трава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54" y="2523"/>
              <a:ext cx="908" cy="624"/>
            </a:xfrm>
            <a:prstGeom prst="rect">
              <a:avLst/>
            </a:prstGeom>
            <a:noFill/>
          </p:spPr>
        </p:pic>
        <p:pic>
          <p:nvPicPr>
            <p:cNvPr id="59428" name="Picture 36" descr="трава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07" y="2886"/>
              <a:ext cx="908" cy="624"/>
            </a:xfrm>
            <a:prstGeom prst="rect">
              <a:avLst/>
            </a:prstGeom>
            <a:noFill/>
          </p:spPr>
        </p:pic>
        <p:pic>
          <p:nvPicPr>
            <p:cNvPr id="59429" name="Picture 37" descr="трава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014" y="2478"/>
              <a:ext cx="908" cy="624"/>
            </a:xfrm>
            <a:prstGeom prst="rect">
              <a:avLst/>
            </a:prstGeom>
            <a:noFill/>
          </p:spPr>
        </p:pic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354" y="3068"/>
              <a:ext cx="4638" cy="0"/>
            </a:xfrm>
            <a:prstGeom prst="line">
              <a:avLst/>
            </a:prstGeom>
            <a:noFill/>
            <a:ln w="38100">
              <a:solidFill>
                <a:srgbClr val="6600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355" y="2919"/>
              <a:ext cx="0" cy="2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>
              <a:off x="2774" y="2919"/>
              <a:ext cx="0" cy="2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>
              <a:off x="3782" y="2919"/>
              <a:ext cx="0" cy="2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>
              <a:off x="860" y="2919"/>
              <a:ext cx="0" cy="2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4" name="Line 12"/>
            <p:cNvSpPr>
              <a:spLocks noChangeShapeType="1"/>
            </p:cNvSpPr>
            <p:nvPr/>
          </p:nvSpPr>
          <p:spPr bwMode="auto">
            <a:xfrm>
              <a:off x="1313" y="2919"/>
              <a:ext cx="0" cy="2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5" name="Line 13"/>
            <p:cNvSpPr>
              <a:spLocks noChangeShapeType="1"/>
            </p:cNvSpPr>
            <p:nvPr/>
          </p:nvSpPr>
          <p:spPr bwMode="auto">
            <a:xfrm>
              <a:off x="1816" y="2919"/>
              <a:ext cx="0" cy="2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06" name="Line 14"/>
            <p:cNvSpPr>
              <a:spLocks noChangeShapeType="1"/>
            </p:cNvSpPr>
            <p:nvPr/>
          </p:nvSpPr>
          <p:spPr bwMode="auto">
            <a:xfrm>
              <a:off x="4992" y="2919"/>
              <a:ext cx="0" cy="29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716" y="2251"/>
              <a:ext cx="354" cy="591"/>
              <a:chOff x="2245" y="1752"/>
              <a:chExt cx="816" cy="1178"/>
            </a:xfrm>
          </p:grpSpPr>
          <p:sp>
            <p:nvSpPr>
              <p:cNvPr id="59408" name="Oval 16"/>
              <p:cNvSpPr>
                <a:spLocks noChangeArrowheads="1"/>
              </p:cNvSpPr>
              <p:nvPr/>
            </p:nvSpPr>
            <p:spPr bwMode="auto">
              <a:xfrm>
                <a:off x="2245" y="2704"/>
                <a:ext cx="408" cy="22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09" name="AutoShape 17"/>
              <p:cNvSpPr>
                <a:spLocks noChangeArrowheads="1"/>
              </p:cNvSpPr>
              <p:nvPr/>
            </p:nvSpPr>
            <p:spPr bwMode="auto">
              <a:xfrm>
                <a:off x="2426" y="1797"/>
                <a:ext cx="46" cy="1043"/>
              </a:xfrm>
              <a:prstGeom prst="plus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0" name="AutoShape 18"/>
              <p:cNvSpPr>
                <a:spLocks noChangeArrowheads="1"/>
              </p:cNvSpPr>
              <p:nvPr/>
            </p:nvSpPr>
            <p:spPr bwMode="auto">
              <a:xfrm rot="5400000">
                <a:off x="2460" y="1718"/>
                <a:ext cx="567" cy="635"/>
              </a:xfrm>
              <a:prstGeom prst="triangle">
                <a:avLst>
                  <a:gd name="adj" fmla="val 50000"/>
                </a:avLst>
              </a:prstGeom>
              <a:solidFill>
                <a:srgbClr val="CC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9411" name="Line 19"/>
            <p:cNvSpPr>
              <a:spLocks noChangeShapeType="1"/>
            </p:cNvSpPr>
            <p:nvPr/>
          </p:nvSpPr>
          <p:spPr bwMode="auto">
            <a:xfrm>
              <a:off x="204" y="2770"/>
              <a:ext cx="85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12" name="Line 20"/>
            <p:cNvSpPr>
              <a:spLocks noChangeShapeType="1"/>
            </p:cNvSpPr>
            <p:nvPr/>
          </p:nvSpPr>
          <p:spPr bwMode="auto">
            <a:xfrm flipH="1">
              <a:off x="4286" y="2770"/>
              <a:ext cx="9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15" name="Line 23"/>
            <p:cNvSpPr>
              <a:spLocks noChangeShapeType="1"/>
            </p:cNvSpPr>
            <p:nvPr/>
          </p:nvSpPr>
          <p:spPr bwMode="auto">
            <a:xfrm>
              <a:off x="355" y="3216"/>
              <a:ext cx="0" cy="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9416" name="Line 24"/>
            <p:cNvSpPr>
              <a:spLocks noChangeShapeType="1"/>
            </p:cNvSpPr>
            <p:nvPr/>
          </p:nvSpPr>
          <p:spPr bwMode="auto">
            <a:xfrm>
              <a:off x="4992" y="3216"/>
              <a:ext cx="0" cy="6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385" y="3430"/>
              <a:ext cx="4627" cy="365"/>
              <a:chOff x="385" y="3430"/>
              <a:chExt cx="4627" cy="365"/>
            </a:xfrm>
          </p:grpSpPr>
          <p:sp>
            <p:nvSpPr>
              <p:cNvPr id="59417" name="Line 25"/>
              <p:cNvSpPr>
                <a:spLocks noChangeShapeType="1"/>
              </p:cNvSpPr>
              <p:nvPr/>
            </p:nvSpPr>
            <p:spPr bwMode="auto">
              <a:xfrm>
                <a:off x="1700" y="3748"/>
                <a:ext cx="33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8" name="Line 26"/>
              <p:cNvSpPr>
                <a:spLocks noChangeShapeType="1"/>
              </p:cNvSpPr>
              <p:nvPr/>
            </p:nvSpPr>
            <p:spPr bwMode="auto">
              <a:xfrm flipH="1">
                <a:off x="385" y="3748"/>
                <a:ext cx="13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19" name="Rectangle 27"/>
              <p:cNvSpPr>
                <a:spLocks noChangeArrowheads="1"/>
              </p:cNvSpPr>
              <p:nvPr/>
            </p:nvSpPr>
            <p:spPr bwMode="auto">
              <a:xfrm>
                <a:off x="2109" y="3430"/>
                <a:ext cx="34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ru-RU" sz="3200" b="1">
                    <a:solidFill>
                      <a:srgbClr val="CC3300"/>
                    </a:solidFill>
                  </a:rPr>
                  <a:t>?</a:t>
                </a:r>
                <a:r>
                  <a:rPr lang="ru-RU" sz="3200" b="1"/>
                  <a:t> </a:t>
                </a:r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9144000" y="3284538"/>
            <a:ext cx="1079500" cy="1042987"/>
            <a:chOff x="4876" y="2069"/>
            <a:chExt cx="680" cy="657"/>
          </a:xfrm>
        </p:grpSpPr>
        <p:sp>
          <p:nvSpPr>
            <p:cNvPr id="59413" name="Rectangle 21"/>
            <p:cNvSpPr>
              <a:spLocks noChangeArrowheads="1"/>
            </p:cNvSpPr>
            <p:nvPr/>
          </p:nvSpPr>
          <p:spPr bwMode="auto">
            <a:xfrm>
              <a:off x="4921" y="2069"/>
              <a:ext cx="6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ru-RU"/>
                <a:t>60 км/ч </a:t>
              </a:r>
            </a:p>
          </p:txBody>
        </p:sp>
        <p:pic>
          <p:nvPicPr>
            <p:cNvPr id="59422" name="Picture 30" descr="машинка 3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76" y="2296"/>
              <a:ext cx="680" cy="430"/>
            </a:xfrm>
            <a:prstGeom prst="rect">
              <a:avLst/>
            </a:prstGeom>
            <a:noFill/>
          </p:spPr>
        </p:pic>
      </p:grpSp>
      <p:sp>
        <p:nvSpPr>
          <p:cNvPr id="59436" name="AutoShape 4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237288"/>
            <a:ext cx="504825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вперёд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39 -0.00162 L 0.29913 -0.00162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-0.64184 -0.00231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ТЕСТЫ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Применение ИКТ на уроке математики также способствует развитию навыков контроля и самоконтроля. Проверка работы по эталону осуществляется легко и быстро. Тестирование с помощью компьютера позволяет быстро оценить уровень знаний учащихся класса и в то же время способствует овладению учащимися действий с мышью,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клавиатурой            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 action="ppaction://hlinkpres?slideindex=1&amp;slidetitle="/>
              </a:rPr>
              <a:t>тест</a:t>
            </a:r>
            <a:endParaRPr lang="ru-RU" sz="2800" dirty="0" smtClean="0"/>
          </a:p>
        </p:txBody>
      </p:sp>
      <p:sp>
        <p:nvSpPr>
          <p:cNvPr id="88069" name="Подзаголовок 4"/>
          <p:cNvSpPr>
            <a:spLocks/>
          </p:cNvSpPr>
          <p:nvPr/>
        </p:nvSpPr>
        <p:spPr bwMode="auto">
          <a:xfrm>
            <a:off x="642938" y="1643063"/>
            <a:ext cx="7715250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ru-RU" sz="20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Веселая таблица(тренажер таблицы умножения и деления)</a:t>
            </a:r>
            <a:endParaRPr lang="ru-RU" sz="3200" dirty="0"/>
          </a:p>
        </p:txBody>
      </p:sp>
      <p:pic>
        <p:nvPicPr>
          <p:cNvPr id="4" name="Содержимое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7" y="1571613"/>
            <a:ext cx="3429024" cy="2500330"/>
          </a:xfrm>
        </p:spPr>
      </p:pic>
      <p:pic>
        <p:nvPicPr>
          <p:cNvPr id="23554" name="Picture 2" descr="5.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643050"/>
            <a:ext cx="2357454" cy="20002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3786190"/>
            <a:ext cx="75724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Программа способна генерировать примеры, уравнения, задачи по математике для учащихся 1-4 классов, после решения которых ученик получает соответствующую оценку;</a:t>
            </a:r>
            <a:br>
              <a:rPr lang="ru-RU" dirty="0"/>
            </a:br>
            <a:endParaRPr lang="ru-RU" dirty="0"/>
          </a:p>
          <a:p>
            <a:r>
              <a:rPr lang="ru-RU" dirty="0"/>
              <a:t>полученные оценки сохраняются – это даёт возможность ведения статистики оценок;</a:t>
            </a:r>
            <a:br>
              <a:rPr lang="ru-RU" dirty="0"/>
            </a:br>
            <a:endParaRPr lang="ru-RU" dirty="0"/>
          </a:p>
          <a:p>
            <a:r>
              <a:rPr lang="ru-RU" dirty="0"/>
              <a:t>с помощью редактора задач можно добавить самостоятельно составленные задачи;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Работа с электронными энциклопедиями.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25963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Современному человеку необходимо уметь быстро искать нужную информацию, находящуюся на разных носителях.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Компьютер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позволяет отбирать и анализировать информацию. Для эффективного поиска информации необходимо научиться правильно формулировать вопросы и пользоваться поисковыми системами.</a:t>
            </a:r>
          </a:p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 с электронными детскими энциклопедиями даёт возможность, сэкономив время, найти необходимую информацию в нужном разделе. (Например: выбрав в электронной библиотечке имя автора, быстро найти нужное произведение, или найти нужную иллюстрацию и информацию из любой области знаний.)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Следовательно, ИКТ должно выполнять определенную образовательную функцию, помочь ребёнку разобраться в потоке информации, воспринять её, запомнить, а не в коем случае не подорвать здоровье. </a:t>
            </a:r>
          </a:p>
          <a:p>
            <a:pPr eaLnBrk="1" hangingPunct="1">
              <a:defRPr/>
            </a:pPr>
            <a:endParaRPr lang="ru-RU" sz="2800" dirty="0" smtClean="0"/>
          </a:p>
          <a:p>
            <a:pPr eaLnBrk="1" hangingPunct="1">
              <a:defRPr/>
            </a:pPr>
            <a:endParaRPr lang="ru-RU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ИКТ должны выступать как </a:t>
            </a:r>
            <a:r>
              <a:rPr lang="ru-RU" sz="2800" b="1" dirty="0" smtClean="0"/>
              <a:t>вспомогательный</a:t>
            </a:r>
            <a:r>
              <a:rPr lang="ru-RU" sz="2800" dirty="0" smtClean="0"/>
              <a:t> элемент учебного процесса, </a:t>
            </a:r>
            <a:r>
              <a:rPr lang="ru-RU" sz="2800" b="1" dirty="0" smtClean="0"/>
              <a:t>а не основной.</a:t>
            </a:r>
            <a:r>
              <a:rPr lang="ru-RU" sz="2800" dirty="0" smtClean="0"/>
              <a:t> Учитывая психологические особенности младшего школьника, работа с использованием ИКТ должна быть чётко продумана и дозирована.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sz="2800" b="1" dirty="0" smtClean="0"/>
              <a:t>Где можно скачать интернет – ресурсы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http://school-collection.edu.ru/catalog/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http://www.edu.ru/</a:t>
            </a:r>
            <a:endParaRPr lang="ru-RU" dirty="0" smtClean="0"/>
          </a:p>
          <a:p>
            <a:r>
              <a:rPr lang="en-US" u="sng" dirty="0" smtClean="0">
                <a:hlinkClick r:id="rId4"/>
              </a:rPr>
              <a:t>http://www.rusedu.ru/</a:t>
            </a:r>
            <a:endParaRPr lang="ru-RU" dirty="0" smtClean="0"/>
          </a:p>
          <a:p>
            <a:r>
              <a:rPr lang="en-US" u="sng" dirty="0" smtClean="0">
                <a:hlinkClick r:id="rId5"/>
              </a:rPr>
              <a:t>http://www.viki.rdf.ru/</a:t>
            </a:r>
            <a:endParaRPr lang="ru-RU" dirty="0" smtClean="0"/>
          </a:p>
          <a:p>
            <a:r>
              <a:rPr lang="ru-RU" u="sng" dirty="0" smtClean="0">
                <a:hlinkClick r:id="rId6"/>
              </a:rPr>
              <a:t>http://pedsovet.su/load/</a:t>
            </a:r>
            <a:endParaRPr lang="ru-RU" dirty="0" smtClean="0"/>
          </a:p>
          <a:p>
            <a:r>
              <a:rPr lang="en-US" u="sng" dirty="0" smtClean="0">
                <a:hlinkClick r:id="rId7"/>
              </a:rPr>
              <a:t>http://cdo.rsreu.ru/file.php/1/ComRes.html</a:t>
            </a:r>
            <a:r>
              <a:rPr lang="en-US" u="sng" dirty="0" smtClean="0">
                <a:hlinkClick r:id="rId6"/>
              </a:rPr>
              <a:t>http://pedsovet.su/load/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611188" y="692150"/>
            <a:ext cx="7056437" cy="18716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</a:t>
            </a:r>
          </a:p>
        </p:txBody>
      </p:sp>
      <p:pic>
        <p:nvPicPr>
          <p:cNvPr id="74761" name="Picture 9" descr="тюльпаны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2997200"/>
            <a:ext cx="3057525" cy="3351213"/>
          </a:xfrm>
          <a:prstGeom prst="rect">
            <a:avLst/>
          </a:prstGeom>
          <a:noFill/>
        </p:spPr>
      </p:pic>
      <p:sp>
        <p:nvSpPr>
          <p:cNvPr id="74763" name="WordArt 11"/>
          <p:cNvSpPr>
            <a:spLocks noChangeArrowheads="1" noChangeShapeType="1" noTextEdit="1"/>
          </p:cNvSpPr>
          <p:nvPr/>
        </p:nvSpPr>
        <p:spPr bwMode="auto">
          <a:xfrm>
            <a:off x="250825" y="3284538"/>
            <a:ext cx="5616575" cy="187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за 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animBg="1"/>
      <p:bldP spid="7476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357298"/>
            <a:ext cx="81439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Во-первых</a:t>
            </a:r>
            <a:r>
              <a:rPr lang="ru-RU" sz="2000" dirty="0"/>
              <a:t>, применение ИКТ на уроках усиливает положительную мотивацию обучения, активизирует познавательную деятельность учащихся.</a:t>
            </a:r>
          </a:p>
          <a:p>
            <a:r>
              <a:rPr lang="ru-RU" sz="2000" b="1" dirty="0"/>
              <a:t>Во-вторых</a:t>
            </a:r>
            <a:r>
              <a:rPr lang="ru-RU" sz="2000" dirty="0"/>
              <a:t>, использование ИКТ позволяет проводить уроки на высоком эстетическом и эмоциональном уровне; обеспечивает наглядность, привлечение большого количества дидактического материала.</a:t>
            </a:r>
          </a:p>
          <a:p>
            <a:r>
              <a:rPr lang="ru-RU" sz="2000" b="1" dirty="0"/>
              <a:t>В-третьих</a:t>
            </a:r>
            <a:r>
              <a:rPr lang="ru-RU" sz="2000" dirty="0"/>
              <a:t>, повышается объем выполняемой работы на уроке в 1,5-2 раза; обеспечивается высокая степень дифференциации обучения (почти индивидуализация).</a:t>
            </a:r>
          </a:p>
          <a:p>
            <a:r>
              <a:rPr lang="ru-RU" sz="2000" b="1" dirty="0"/>
              <a:t>В-четвёртых</a:t>
            </a:r>
            <a:r>
              <a:rPr lang="ru-RU" sz="2000" dirty="0"/>
              <a:t>, расширяется возможность самостоятельной деятельности; формируются навыки подлинно исследовательской деятельности.</a:t>
            </a:r>
          </a:p>
          <a:p>
            <a:r>
              <a:rPr lang="ru-RU" sz="2000" b="1" dirty="0"/>
              <a:t>В-пятых</a:t>
            </a:r>
            <a:r>
              <a:rPr lang="ru-RU" sz="2000" dirty="0"/>
              <a:t>, обеспечивается доступ к различным справочным системам, электронным библиотекам, другим информационным ресурсам.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46866" y="315397"/>
            <a:ext cx="2832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dirty="0">
                <a:solidFill>
                  <a:srgbClr val="000000"/>
                </a:solidFill>
              </a:rPr>
              <a:t>Главные цели: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smtClean="0"/>
          </a:p>
        </p:txBody>
      </p:sp>
      <p:graphicFrame>
        <p:nvGraphicFramePr>
          <p:cNvPr id="3" name="Схема 2"/>
          <p:cNvGraphicFramePr/>
          <p:nvPr/>
        </p:nvGraphicFramePr>
        <p:xfrm>
          <a:off x="778413" y="1223507"/>
          <a:ext cx="7968146" cy="5322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688" y="1214422"/>
            <a:ext cx="88583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объяснение </a:t>
            </a:r>
            <a:r>
              <a:rPr lang="ru-RU" sz="2000" b="1" dirty="0"/>
              <a:t>нового материала</a:t>
            </a:r>
            <a:r>
              <a:rPr lang="ru-RU" sz="2000" dirty="0"/>
              <a:t>: презентации, информационные Интернет-сайты, информационные ресурсы на дисках. 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/>
              <a:t> </a:t>
            </a:r>
            <a:r>
              <a:rPr lang="ru-RU" sz="2000" b="1" dirty="0"/>
              <a:t>при отработке и закреплении </a:t>
            </a:r>
            <a:r>
              <a:rPr lang="ru-RU" sz="2000" dirty="0"/>
              <a:t>навыков: компьютерные обучающие программы, компьютерные тренажеры, ребусы, компьютерные игры, печатный раздаточный материал (карточки, задания, схемы, таблицы, кроссворды без автоматической обработки результатов) — (цифровые таблицы), печатный иллюстративный материал. 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/>
              <a:t> </a:t>
            </a:r>
            <a:r>
              <a:rPr lang="ru-RU" sz="2000" b="1" dirty="0" smtClean="0"/>
              <a:t>этап </a:t>
            </a:r>
            <a:r>
              <a:rPr lang="ru-RU" sz="2000" b="1" dirty="0"/>
              <a:t>контроля знаний</a:t>
            </a:r>
            <a:r>
              <a:rPr lang="ru-RU" sz="2000" dirty="0"/>
              <a:t>: компьютерные тесты (открытые, закрытые), кроссворды (с автоматической обработкой результата). 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для </a:t>
            </a:r>
            <a:r>
              <a:rPr lang="ru-RU" sz="2000" b="1" dirty="0"/>
              <a:t>самостоятельной работы </a:t>
            </a:r>
            <a:r>
              <a:rPr lang="ru-RU" sz="2000" dirty="0"/>
              <a:t>учащихся: цифровые энциклопедии, словари, справочники, таблицы, шаблоны, электронные учебники, интегрированные задания. 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для </a:t>
            </a:r>
            <a:r>
              <a:rPr lang="ru-RU" sz="2000" b="1" dirty="0"/>
              <a:t>исследовательской деятельности </a:t>
            </a:r>
            <a:r>
              <a:rPr lang="ru-RU" sz="2000" dirty="0"/>
              <a:t>учащихся: цифровые естественнонаучные лаборатории, Интернет.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Дидактическая игра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помогает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снять чувство усталости;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раскрывает способности детей, их индивидуальность;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усиливает непроизвольное запоминание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Комплект пособий «Спектра»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эффективное средство, с помощью которого учитель вводит новые темы, выявляет вместе с учащимися возникающие проблемы в понимании материала и совместно с детьми ищет их решения. В результате использования новых дидактических пособий создаются благоприятные условия для развития личности каждого ученика, на что нацеливает нас новый образовательный Стандарт.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Приложение 1"/>
          <p:cNvPicPr>
            <a:picLocks noChangeAspect="1" noChangeArrowheads="1"/>
          </p:cNvPicPr>
          <p:nvPr/>
        </p:nvPicPr>
        <p:blipFill>
          <a:blip r:embed="rId2"/>
          <a:srcRect t="5479" r="3125"/>
          <a:stretch>
            <a:fillRect/>
          </a:stretch>
        </p:blipFill>
        <p:spPr bwMode="auto">
          <a:xfrm>
            <a:off x="0" y="1142984"/>
            <a:ext cx="4857784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643570" y="1857364"/>
            <a:ext cx="32861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Счетный материал «Математические кораблики»</a:t>
            </a:r>
            <a:r>
              <a:rPr lang="ru-RU" sz="2000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3214686"/>
            <a:ext cx="17859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Счетные бусы</a:t>
            </a:r>
            <a:r>
              <a:rPr lang="ru-RU" sz="2000" dirty="0"/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4214818"/>
            <a:ext cx="371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Математическая мозаика «Пирамида»</a:t>
            </a:r>
            <a:r>
              <a:rPr lang="ru-RU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Определи, какие фигуры нужно поместить в пустые клетки таблицы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214422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1214422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868" y="1214422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1214422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2500306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2500306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868" y="2500306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0628" y="2500306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3786190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3108" y="3786190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3786190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000628" y="3786190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омб 16"/>
          <p:cNvSpPr/>
          <p:nvPr/>
        </p:nvSpPr>
        <p:spPr>
          <a:xfrm>
            <a:off x="785786" y="2786058"/>
            <a:ext cx="1285884" cy="857256"/>
          </a:xfrm>
          <a:prstGeom prst="diamond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928662" y="3929066"/>
            <a:ext cx="1000132" cy="928694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4348" y="5072074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143108" y="5072074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71868" y="5072074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00628" y="5072074"/>
            <a:ext cx="1428760" cy="128588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омб 22"/>
          <p:cNvSpPr/>
          <p:nvPr/>
        </p:nvSpPr>
        <p:spPr>
          <a:xfrm>
            <a:off x="2214546" y="4000504"/>
            <a:ext cx="1285884" cy="857256"/>
          </a:xfrm>
          <a:prstGeom prst="diamond">
            <a:avLst/>
          </a:prstGeom>
          <a:solidFill>
            <a:srgbClr val="00B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357422" y="2714620"/>
            <a:ext cx="1000132" cy="928694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428860" y="5357826"/>
            <a:ext cx="857256" cy="78581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2428860" y="1357298"/>
            <a:ext cx="928694" cy="928694"/>
          </a:xfrm>
          <a:prstGeom prst="triangle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омб 26"/>
          <p:cNvSpPr/>
          <p:nvPr/>
        </p:nvSpPr>
        <p:spPr>
          <a:xfrm>
            <a:off x="3643306" y="1428736"/>
            <a:ext cx="1285884" cy="857256"/>
          </a:xfrm>
          <a:prstGeom prst="diamond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786182" y="3929066"/>
            <a:ext cx="928694" cy="928694"/>
          </a:xfrm>
          <a:prstGeom prst="triangl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714744" y="5214950"/>
            <a:ext cx="1000132" cy="928694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214942" y="2643182"/>
            <a:ext cx="928694" cy="928694"/>
          </a:xfrm>
          <a:prstGeom prst="triangle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286380" y="4000504"/>
            <a:ext cx="857256" cy="78581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омб 31"/>
          <p:cNvSpPr/>
          <p:nvPr/>
        </p:nvSpPr>
        <p:spPr>
          <a:xfrm>
            <a:off x="5072066" y="5286388"/>
            <a:ext cx="1285884" cy="857256"/>
          </a:xfrm>
          <a:prstGeom prst="diamond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7286644" y="1357298"/>
            <a:ext cx="857256" cy="78581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215206" y="2643182"/>
            <a:ext cx="1000132" cy="92869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358082" y="4071942"/>
            <a:ext cx="857256" cy="78581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286644" y="1357298"/>
            <a:ext cx="857256" cy="78581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286644" y="5143512"/>
            <a:ext cx="928694" cy="928694"/>
          </a:xfrm>
          <a:prstGeom prst="triangl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7286644" y="5143512"/>
            <a:ext cx="928694" cy="928694"/>
          </a:xfrm>
          <a:prstGeom prst="triangl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43966" y="6357958"/>
            <a:ext cx="500034" cy="500042"/>
          </a:xfrm>
          <a:prstGeom prst="actionButtonForwardNex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14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9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animClr clrSpc="rgb">
                                      <p:cBhvr>
                                        <p:cTn id="40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CCFF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-0.70191 -0.0023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9" grpId="0" animBg="1"/>
      <p:bldP spid="43" grpId="0" animBg="1"/>
    </p:bldLst>
  </p:timing>
</p:sld>
</file>

<file path=ppt/theme/theme1.xml><?xml version="1.0" encoding="utf-8"?>
<a:theme xmlns:a="http://schemas.openxmlformats.org/drawingml/2006/main" name="0034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0034</Template>
  <TotalTime>628</TotalTime>
  <Words>930</Words>
  <Application>Microsoft Office PowerPoint</Application>
  <PresentationFormat>Экран (4:3)</PresentationFormat>
  <Paragraphs>100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0034</vt:lpstr>
      <vt:lpstr>Использование ИКТ на уроках математики в начальных классах</vt:lpstr>
      <vt:lpstr>Слайд 2</vt:lpstr>
      <vt:lpstr>Слайд 3</vt:lpstr>
      <vt:lpstr>Слайд 4</vt:lpstr>
      <vt:lpstr>Слайд 5</vt:lpstr>
      <vt:lpstr>Дидактическая игра</vt:lpstr>
      <vt:lpstr>Комплект пособий «Спектра»</vt:lpstr>
      <vt:lpstr>Слайд 8</vt:lpstr>
      <vt:lpstr>Слайд 9</vt:lpstr>
      <vt:lpstr>Урок с мультимедийной поддержкой </vt:lpstr>
      <vt:lpstr>Слайд 11</vt:lpstr>
      <vt:lpstr>ЭЛЕКТРОННЫЕ ОБРАЗОВАТЕЛЬНЫЕ РЕСУРСЫ </vt:lpstr>
      <vt:lpstr>Уроки Кирилла и Мефодия</vt:lpstr>
      <vt:lpstr>МАТЕМАТИКА</vt:lpstr>
      <vt:lpstr>"Я учусь решать задачи"</vt:lpstr>
      <vt:lpstr>Слайд 16</vt:lpstr>
      <vt:lpstr>Программа SAPLING – простая арифметика</vt:lpstr>
      <vt:lpstr>Урок с компьютерной поддержкой</vt:lpstr>
      <vt:lpstr>Слайд 19</vt:lpstr>
      <vt:lpstr>Слайд 20</vt:lpstr>
      <vt:lpstr>ТЕСТЫ</vt:lpstr>
      <vt:lpstr>Веселая таблица(тренажер таблицы умножения и деления)</vt:lpstr>
      <vt:lpstr>Работа с электронными энциклопедиями.</vt:lpstr>
      <vt:lpstr>Слайд 24</vt:lpstr>
      <vt:lpstr>Слайд 25</vt:lpstr>
      <vt:lpstr>Где можно скачать интернет – ресурсы ? </vt:lpstr>
      <vt:lpstr>Слайд 27</vt:lpstr>
    </vt:vector>
  </TitlesOfParts>
  <Company>FREE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на уроках в 1 классе</dc:title>
  <dc:creator>USER</dc:creator>
  <cp:lastModifiedBy>Оля</cp:lastModifiedBy>
  <cp:revision>67</cp:revision>
  <dcterms:created xsi:type="dcterms:W3CDTF">2012-11-08T13:54:38Z</dcterms:created>
  <dcterms:modified xsi:type="dcterms:W3CDTF">2014-10-26T16:29:42Z</dcterms:modified>
</cp:coreProperties>
</file>