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  <p:sldMasterId id="2147483733" r:id="rId5"/>
  </p:sldMasterIdLst>
  <p:notesMasterIdLst>
    <p:notesMasterId r:id="rId27"/>
  </p:notesMasterIdLst>
  <p:sldIdLst>
    <p:sldId id="258" r:id="rId6"/>
    <p:sldId id="259" r:id="rId7"/>
    <p:sldId id="260" r:id="rId8"/>
    <p:sldId id="261" r:id="rId9"/>
    <p:sldId id="287" r:id="rId10"/>
    <p:sldId id="262" r:id="rId11"/>
    <p:sldId id="264" r:id="rId12"/>
    <p:sldId id="278" r:id="rId13"/>
    <p:sldId id="281" r:id="rId14"/>
    <p:sldId id="283" r:id="rId15"/>
    <p:sldId id="268" r:id="rId16"/>
    <p:sldId id="269" r:id="rId17"/>
    <p:sldId id="267" r:id="rId18"/>
    <p:sldId id="270" r:id="rId19"/>
    <p:sldId id="288" r:id="rId20"/>
    <p:sldId id="285" r:id="rId21"/>
    <p:sldId id="272" r:id="rId22"/>
    <p:sldId id="289" r:id="rId23"/>
    <p:sldId id="273" r:id="rId24"/>
    <p:sldId id="276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>
        <p:scale>
          <a:sx n="48" d="100"/>
          <a:sy n="48" d="100"/>
        </p:scale>
        <p:origin x="-4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EEF18-B791-412A-A175-CF68135AD59C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AB3D1-4F66-4344-A2C9-B591C9A3E4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3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2488F-6A93-4D31-8352-39A9C7D5FED5}" type="slidenum">
              <a:rPr lang="ru-RU" smtClean="0">
                <a:solidFill>
                  <a:srgbClr val="000000"/>
                </a:solidFill>
              </a:rPr>
              <a:pPr eaLnBrk="1" hangingPunct="1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AB3D1-4F66-4344-A2C9-B591C9A3E48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45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11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12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CAB63D-EBC9-4F56-84CF-B038C9151F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52113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99F25E0-E63A-4107-8EEE-346D2F139D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02796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F02012-C8FB-4B4B-8F0A-B95BA360F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326902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D90AE3-A8B3-4A15-B8FC-489BDC2DBB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375490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D0DE-BB21-413F-AD47-EDE6052CA0F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0591-CD35-4C87-988C-FA7FCD33B3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0269-5381-41B3-8D22-5539587358C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B1B6-D929-4EC0-8093-B1656D2050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5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89CB-DF08-4F81-BF55-09FFF052614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2880-E01F-471A-8FC8-825933FD15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4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D91C-0317-41FD-B51C-5330FC27699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E3906-757D-4B7A-98DA-A0358D48FC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8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86062-E9D0-4262-904C-747D332870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B113-F5C7-441D-9E71-70CC1B6EB0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0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BBE52-B9E2-46B6-8FF4-8E5CE271442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112A-D5DE-4922-939B-7804BC8C4E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BCFC-5189-4A51-BE7E-3195074BEAA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D3225-95B5-4C9F-9A78-B870D48C7F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2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B8BC4C3-5F43-4B24-98C9-4C0128D69C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821446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37D5F-0E07-487D-B848-107AAF59FE7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8C94-54F7-4D6D-88F9-53C11B8CAB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3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913B-D53B-48D5-B9E7-D609E23E4EC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0418-2BEA-40F8-8146-00F966C05D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9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3BDC6-3762-4048-82F5-1E112EA73D5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B0D1-4481-4DF3-B0EB-0E0098EE0A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67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6FF2C-34E6-4F3E-A3A6-034ECD967E4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E4020-199D-42E2-89AE-710675230D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69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54AB4-64AE-4F66-ACC8-BC9351DE574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F4DE6-458F-496D-BCF9-9A42F84363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49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E59A7-2B12-4D72-98D4-A725D8961BF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E32E-A329-414F-AF5F-7431B7D8B4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26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8DF7-000D-4095-AD94-27961B61A8B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0390-FEEC-4632-B552-9669084A7E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71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08A51-97A7-458D-95D4-420C9115653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835ED-9628-4D32-B337-FE24ACA2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9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CBDF3-C9AF-4203-BD32-BF8C43C3339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FEB47-109E-4C13-9DB6-266810DA2E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98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9452-2E0F-4895-BCD2-A1B353CB0C9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C53AD-B3DE-4668-8892-3839A6C1DD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7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E752B9-DBB2-435A-9822-4EA9690E45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399676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FBCF-17B5-4BBF-AB23-92722934642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FE41A-DA7C-4E48-AC7F-7659BFBFC0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6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82609-81F1-42B3-AD36-B1092CDC833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9092-9774-4D23-BBFD-16EF0C139E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36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9C85-9EEE-4587-A9FD-399F6D22746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A746E-A9C0-4DAA-88FB-A6B6DA1796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17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9DD41-F77E-4652-87C6-1CE5E8A820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EC0C-3B10-4741-A769-C0AAC1427E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22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2348-DB77-4FF3-A9FE-45E62590BBC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640C-1926-4A49-BF74-AAC222D18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89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0946-4594-4D94-9ABB-C90E89124E2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45CF-22C6-4E5B-B1D5-C0C9EF3D95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0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CA9C-B8FF-45DE-9A6F-FAA0D981A82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A9B3D-C2C4-4632-A325-99BCD38284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2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FBD7-C421-47AA-9CFA-FD2F62F1465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EEEB-DCAF-4CF9-ACA9-226502496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14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B968-4BF0-4FFF-B6D0-785BF4D06C7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FE3D5-C670-48BC-9034-1F0A940582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64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CC6CA-65DC-4156-A99D-45873E472A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637DD-460B-48F0-9CA9-D995D4155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8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1893CD8-90F9-4D50-BC1E-96B335EDB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133584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666F-39F5-409A-9527-5B37B0AAFF6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0D057-063A-420E-B16B-672BA5AB17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33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80947-BBE5-40A8-B725-1E4E56B3955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5015A-A883-4C4A-9F5C-F5624F8D1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30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EE8E-CE50-4434-9E17-AE10B290B7E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A01EF-F09E-40BA-9B96-E24601E097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21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6DD76-77B2-417B-A23D-A01D6B960E6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46B2-F038-48BA-BD1B-022848C74A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08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5DF09-3E65-4F6D-9B5A-31AA69C6B58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B94A-402E-4BFB-AE0C-D525D98435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69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A2EB-FEE4-4A50-9B19-F9A9E75681B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BED47-AF42-4C77-B925-87D0E60EAC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76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30D99-7466-4EDD-881C-851D50BC814A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738230A-04E9-4589-9DB8-61C78BFC0C2F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31D3A-E3B1-4E45-9419-CB50EAC7DBE3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19D24AF-78A7-434F-B243-03846C85D6D6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27F90-E3E8-4CA7-A1C6-A7E57EF7FEDC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391A2-A85E-4A69-98B6-A0DEF09AD362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A1DD5-B439-424E-BF7B-474B8A891168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37CDB-184C-4881-B57B-075F3E9D9B7D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966A5F-4749-4CE6-8A7F-0AB3FC2754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18411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A4CDA-D5A4-4A3C-922E-50ED11C4DBBD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180A3C5-CB53-4687-B457-E757CB543740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16A0A-BA6E-483F-B2BC-FA80E6FE1287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66CCC-0C8C-44B7-A2D4-1AC91CF7CFD3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55212-0BB2-4F52-B6D7-B7D10A16E59A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09870-05F2-461B-A4A9-0A25B5FB263F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D4050-42E0-46CE-88DA-355D1FD4D6F4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DC2CC-4F74-4D47-94D7-6F837646D2C6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A2BC2-429B-4D18-A914-723746451995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F05FE-90DC-4684-8414-36F6A6E483AA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F174A-3341-4E93-A4A2-0E60EB4F763E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358C-EA7D-485E-9572-2818844714EB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45CBB-24BE-4BBE-80AB-E161DCF5373D}" type="datetimeFigureOut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27.10.2014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4E263-9958-44B1-8879-E21CEA430A83}" type="slidenum">
              <a:rPr lang="ru-RU" smtClean="0">
                <a:solidFill>
                  <a:srgbClr val="4F271C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66D1C0-713C-445B-9AC0-CF7D1EB669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191490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FBB8CB-1722-47E5-BE54-18D1E546A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26922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9746A0-602B-49F2-A0C1-4A74C273EC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538127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2C8582-388F-4807-B911-22156AB24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52231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20.01.2009 г.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36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strips dir="rd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B19BD-114F-484C-ACCB-627686CF1748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D9A75A-805A-4268-80FA-6581F6BA3E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9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60D85C-4857-4BA9-8206-AC2F5F891FA0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F2E2B-A1EE-415D-A6DC-DD0FFC5249F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69D16-0B78-46EF-88F8-DF4CE51EAAE0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DC6FC-DBC6-4B4B-8B8B-EF5FAD651F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7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gorkschool.ucoz.ru/Imidg/VGOS_MAT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57188" y="2673767"/>
            <a:ext cx="83581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Современный урок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в условиях реализации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smtClean="0">
                <a:solidFill>
                  <a:srgbClr val="000000"/>
                </a:solidFill>
                <a:latin typeface="Times New Roman" pitchFamily="18" charset="0"/>
              </a:rPr>
              <a:t>                   ФГОС     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Учитель МОУ НОШ №1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                                   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</a:rPr>
              <a:t>Федорцова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 М.А.</a:t>
            </a:r>
            <a:endParaRPr lang="ru-RU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</a:t>
            </a:r>
            <a:endParaRPr lang="ru-RU" sz="1600" b="1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-4277"/>
          <a:stretch>
            <a:fillRect/>
          </a:stretch>
        </p:blipFill>
        <p:spPr bwMode="auto">
          <a:xfrm>
            <a:off x="2339974" y="188913"/>
            <a:ext cx="46085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500063"/>
            <a:ext cx="642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              </a:t>
            </a:r>
            <a:endParaRPr lang="ru-RU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ФГОС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343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813852"/>
              </p:ext>
            </p:extLst>
          </p:nvPr>
        </p:nvGraphicFramePr>
        <p:xfrm>
          <a:off x="214282" y="1346708"/>
          <a:ext cx="8786874" cy="508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2928958"/>
                <a:gridCol w="3571900"/>
              </a:tblGrid>
              <a:tr h="6535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 изменений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Традиционная деятельность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учителя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Деятельность учителя, работающего по ФГОС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Образовательная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среда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Создается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учителем.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Выставки работ обучающихся.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Создается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обучающимися.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Дети изготавливают учебный материал, проводят презентации.</a:t>
                      </a: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Результаты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обучения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предметные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результаты;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 портфолио обучающегося;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основная оценка- оценка учителя;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важны положительные оценки учеников по итогам контрольных работ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не только предметные результаты, но и личностные, </a:t>
                      </a:r>
                      <a:r>
                        <a:rPr lang="ru-RU" sz="1600" b="1" i="1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метапредметные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создание </a:t>
                      </a:r>
                      <a:r>
                        <a:rPr lang="ru-RU" sz="1600" b="1" i="1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ориентир на самооценку обучающегося, формирование адекватной самооценки;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b="1" i="1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Учет динамики результатов обучения детей относительно самих  себя. Оценка промежуточных результатов обучения;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9876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038" y="332656"/>
            <a:ext cx="7313612" cy="532859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>Структура урока в рамках деятельностного подхода.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1.Организационный 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момент.</a:t>
            </a:r>
            <a:r>
              <a:rPr lang="ru-RU" sz="4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включение учащихся в деятельность на 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личностно - значимом 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уровне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«Хочу, потому что могу».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53655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7063"/>
            <a:ext cx="169168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7452320" cy="5832648"/>
          </a:xfrm>
        </p:spPr>
        <p:txBody>
          <a:bodyPr/>
          <a:lstStyle/>
          <a:p>
            <a:pPr lvl="0" algn="ctr" eaLnBrk="1" hangingPunct="1"/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II. Актуализация знаний.</a:t>
            </a:r>
            <a:b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cs typeface="Times New Roman" pitchFamily="18" charset="0"/>
              </a:rPr>
              <a:t>Цель</a:t>
            </a:r>
            <a:r>
              <a:rPr lang="ru-RU" sz="2400" b="1" i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повторение изученного материала, необходимого для «открытия нового знания», и выявление затруднений в индивидуальной деятельности каждого учащегося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III. Постановка учебной </a:t>
            </a:r>
            <a:r>
              <a:rPr lang="ru-RU" sz="2800" b="1" kern="1200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задачи.</a:t>
            </a:r>
            <a:r>
              <a:rPr lang="ru-RU" sz="2800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800" kern="1200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              </a:t>
            </a:r>
            <a:r>
              <a:rPr lang="ru-RU" sz="2400" b="1" i="1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Цель</a:t>
            </a:r>
            <a:r>
              <a:rPr lang="ru-RU" sz="2400" b="1" i="1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:</a:t>
            </a:r>
            <a:r>
              <a:rPr lang="ru-RU" sz="2400" b="1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обсуждение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затруднений</a:t>
            </a:r>
            <a:b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(«Почему возникли затруднения?»,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«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Чего мы ещё не знаем?»); </a:t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проговаривание цели урока в виде вопроса, на который предстоит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ответить, или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в виде темы урока.</a:t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919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20680"/>
          </a:xfrm>
        </p:spPr>
        <p:txBody>
          <a:bodyPr/>
          <a:lstStyle/>
          <a:p>
            <a:pPr lvl="0" algn="ctr" eaLnBrk="1" hangingPunct="1"/>
            <a:r>
              <a:rPr lang="ru-RU" sz="2800" b="1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IV. «Открытие нового знания»</a:t>
            </a:r>
            <a:r>
              <a:rPr lang="ru-RU" sz="28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br>
              <a:rPr lang="ru-RU" sz="28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(построение проекта выхода из затруднения).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Этап изучения новых знаний и способов </a:t>
            </a:r>
            <a:r>
              <a:rPr lang="ru-RU" sz="2400" i="1" kern="1200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действий.</a:t>
            </a:r>
            <a: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i="1" kern="1200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i="1" kern="1200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V</a:t>
            </a:r>
            <a:r>
              <a:rPr lang="ru-RU" sz="2800" b="1" dirty="0">
                <a:solidFill>
                  <a:srgbClr val="C00000"/>
                </a:solidFill>
                <a:effectLst/>
                <a:cs typeface="Times New Roman" pitchFamily="18" charset="0"/>
              </a:rPr>
              <a:t>. Первичное закрепление</a:t>
            </a:r>
            <a:r>
              <a:rPr lang="ru-RU" sz="2800" b="1" dirty="0">
                <a:solidFill>
                  <a:srgbClr val="000000"/>
                </a:solidFill>
                <a:effectLst/>
                <a:cs typeface="Times New Roman" pitchFamily="18" charset="0"/>
              </a:rPr>
              <a:t>.</a:t>
            </a:r>
            <a:r>
              <a:rPr lang="ru-RU" sz="2800" dirty="0">
                <a:effectLst/>
                <a:cs typeface="Times New Roman" pitchFamily="18" charset="0"/>
              </a:rPr>
              <a:t> </a:t>
            </a:r>
            <a:br>
              <a:rPr lang="ru-RU" sz="2800" dirty="0">
                <a:effectLst/>
                <a:cs typeface="Times New Roman" pitchFamily="18" charset="0"/>
              </a:rPr>
            </a:br>
            <a:r>
              <a:rPr lang="ru-RU" sz="2400" i="1" dirty="0">
                <a:effectLst/>
                <a:cs typeface="Times New Roman" pitchFamily="18" charset="0"/>
              </a:rPr>
              <a:t>Этап закрепления  знаний и способов действий</a:t>
            </a:r>
            <a:br>
              <a:rPr lang="ru-RU" sz="2400" i="1" dirty="0">
                <a:effectLst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effectLst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cs typeface="Times New Roman" pitchFamily="18" charset="0"/>
              </a:rPr>
              <a:t>проговаривание нового знания, </a:t>
            </a: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запись </a:t>
            </a:r>
            <a:r>
              <a:rPr lang="ru-RU" sz="2400" dirty="0">
                <a:solidFill>
                  <a:srgbClr val="000000"/>
                </a:solidFill>
                <a:effectLst/>
                <a:cs typeface="Times New Roman" pitchFamily="18" charset="0"/>
              </a:rPr>
              <a:t>в виде опорного </a:t>
            </a: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сигнала.</a:t>
            </a:r>
            <a:b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VI</a:t>
            </a:r>
            <a:r>
              <a:rPr lang="ru-RU" sz="2800" b="1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. </a:t>
            </a:r>
            <a:r>
              <a:rPr lang="ru-RU" sz="2800" b="1" kern="1200" dirty="0" smtClean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Самоанализ </a:t>
            </a:r>
            <a:r>
              <a:rPr lang="ru-RU" sz="2800" b="1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и самоконтроль</a:t>
            </a:r>
            <a:r>
              <a:rPr lang="ru-RU" sz="2800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br>
              <a:rPr lang="ru-RU" sz="2800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Этап  применения  знаний и способов действий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Цель:</a:t>
            </a:r>
            <a:r>
              <a:rPr lang="ru-RU" sz="24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каждый для себя должен сделать вывод о том, что он уже умеет.</a:t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endParaRPr lang="ru-RU" sz="24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414135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5530626"/>
          </a:xfrm>
        </p:spPr>
        <p:txBody>
          <a:bodyPr/>
          <a:lstStyle/>
          <a:p>
            <a:pPr lvl="0" algn="ctr" eaLnBrk="1" hangingPunct="1"/>
            <a: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VII.  Включение нового знания</a:t>
            </a:r>
            <a:b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 в систему знаний и повторение.</a:t>
            </a:r>
            <a:b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VIII.   Рефлексия.</a:t>
            </a:r>
            <a:r>
              <a:rPr lang="ru-RU" sz="2800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2800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2400" b="1" i="1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Цель:</a:t>
            </a:r>
            <a:r>
              <a:rPr lang="ru-RU" sz="2400" b="1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осознание учащимися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своей УД,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самооценка результатов деятельности своей и всего класса.</a:t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Picture 4" descr="j0408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68863"/>
            <a:ext cx="20050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298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30352"/>
            <a:ext cx="7704856" cy="2106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200" b="1" dirty="0" smtClean="0"/>
          </a:p>
          <a:p>
            <a:pPr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Урок – клеточка педагогического процесса. В нем, как солнце в капле воды, отражаются все его стороны».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http://gorkschool.ucoz.ru/Imidg/VGOS_MAT.png"/>
          <p:cNvPicPr>
            <a:picLocks noChangeAspect="1" noChangeArrowheads="1"/>
          </p:cNvPicPr>
          <p:nvPr/>
        </p:nvPicPr>
        <p:blipFill>
          <a:blip r:embed="rId2" r:link="rId3" cstate="print"/>
          <a:srcRect r="41177" b="9375"/>
          <a:stretch>
            <a:fillRect/>
          </a:stretch>
        </p:blipFill>
        <p:spPr>
          <a:xfrm>
            <a:off x="5868144" y="2924944"/>
            <a:ext cx="2849836" cy="35030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04664"/>
            <a:ext cx="20510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7701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75" y="214313"/>
          <a:ext cx="8143876" cy="5942012"/>
        </p:xfrm>
        <a:graphic>
          <a:graphicData uri="http://schemas.openxmlformats.org/drawingml/2006/table">
            <a:tbl>
              <a:tblPr/>
              <a:tblGrid>
                <a:gridCol w="1785938"/>
                <a:gridCol w="3214688"/>
                <a:gridCol w="3143250"/>
              </a:tblGrid>
              <a:tr h="245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Требования к уроку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Традиционный урок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Урок современного типа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Объявление темы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сообщает учащимся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Формулируют сами учащиеся 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Сообщение целей и задач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формулирует и сообщает учащимся, чему должны научиться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Планирование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сообщает учащимся, какую работу они должны выполнить, чтобы достичь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Планирование учащимися способов достижения намеченной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Практическая деятельность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Осуществление контроля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осуществляет контроль за выполнением учащимися практической работы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осуществляют контроль (применяются формы самоконтроля, взаимоконтроля)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Осуществление коррекции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формулируют затруднения и осуществляют коррекцию самостоятельно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Оценивание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осуществляет оценивание учащихся за работу на уроке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дают оценку деятельности по её результатам (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самооценивание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оценивание результатов деятельности товарищей)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Итог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выясняет у учащихся, что они запомнили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Проводится рефлексия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Домашнее задание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объявляет и комментирует (чаще – задание одно для всех)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08" name="Прямоугольник 3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prstClr val="black"/>
                </a:solidFill>
              </a:rPr>
              <a:t>ФГОС</a:t>
            </a:r>
            <a:r>
              <a:rPr lang="ru-RU" sz="16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54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8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19539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rgbClr val="00B050"/>
                </a:solidFill>
              </a:rPr>
              <a:t>Современный урок – это урок, характеризующийся следующими признаками:</a:t>
            </a:r>
            <a:br>
              <a:rPr lang="ru-RU" sz="2800" i="1" dirty="0" smtClean="0">
                <a:solidFill>
                  <a:srgbClr val="00B050"/>
                </a:solidFill>
              </a:rPr>
            </a:br>
            <a:r>
              <a:rPr lang="ru-RU" sz="2800" i="1" dirty="0" smtClean="0">
                <a:solidFill>
                  <a:srgbClr val="00B050"/>
                </a:solidFill>
              </a:rPr>
              <a:t/>
            </a:r>
            <a:br>
              <a:rPr lang="ru-RU" sz="2800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главной целью урока является развитие каждой личности, в процессе обучения и воспитания;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на уроке реализуется 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личностно – ориентированный подход к обучению;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на уроке реализуется </a:t>
            </a:r>
            <a:r>
              <a:rPr lang="ru-RU" sz="2400" b="1" i="1" dirty="0" err="1" smtClean="0">
                <a:solidFill>
                  <a:schemeClr val="tx1"/>
                </a:solidFill>
                <a:effectLst/>
              </a:rPr>
              <a:t>деятельностный</a:t>
            </a:r>
            <a:r>
              <a:rPr lang="ru-RU" sz="2400" b="1" i="1" dirty="0" smtClean="0">
                <a:solidFill>
                  <a:schemeClr val="tx1"/>
                </a:solidFill>
                <a:effectLst/>
              </a:rPr>
              <a:t> подход;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организация урока динамична и вариативна;</a:t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</a:rPr>
              <a:t>- на уроке используются современные педагогические технологии;</a:t>
            </a:r>
            <a:r>
              <a:rPr lang="ru-RU" sz="24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</a:rPr>
            </a:br>
            <a:endParaRPr lang="ru-RU" sz="2400" i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656770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42988" y="1341438"/>
            <a:ext cx="7075487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5400">
                <a:latin typeface="Monotype Corsiva" pitchFamily="66" charset="0"/>
              </a:rPr>
              <a:t>“</a:t>
            </a:r>
            <a:r>
              <a:rPr lang="ru-RU" altLang="ru-RU" sz="5400">
                <a:latin typeface="Monotype Corsiva" pitchFamily="66" charset="0"/>
              </a:rPr>
              <a:t>Урок должен быть построен так, чтобы дети поняли, какое это счастье открывать мир</a:t>
            </a:r>
            <a:r>
              <a:rPr lang="en-US" altLang="ru-RU" sz="5400">
                <a:latin typeface="Monotype Corsiva" pitchFamily="66" charset="0"/>
              </a:rPr>
              <a:t>”</a:t>
            </a:r>
          </a:p>
          <a:p>
            <a:pPr algn="r"/>
            <a:r>
              <a:rPr lang="ru-RU" altLang="ru-RU" sz="5400">
                <a:latin typeface="Monotype Corsiva" pitchFamily="66" charset="0"/>
              </a:rPr>
              <a:t>Л.В. Занков</a:t>
            </a:r>
          </a:p>
        </p:txBody>
      </p:sp>
    </p:spTree>
    <p:extLst>
      <p:ext uri="{BB962C8B-B14F-4D97-AF65-F5344CB8AC3E}">
        <p14:creationId xmlns:p14="http://schemas.microsoft.com/office/powerpoint/2010/main" val="31955796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785813" y="466954"/>
            <a:ext cx="75009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Calibri" charset="-52"/>
                <a:cs typeface="Times New Roman" pitchFamily="18" charset="0"/>
              </a:rPr>
              <a:t>Учитель,</a:t>
            </a:r>
            <a:r>
              <a:rPr lang="ru-RU" sz="2800" dirty="0" smtClean="0">
                <a:solidFill>
                  <a:srgbClr val="000000"/>
                </a:solidFill>
                <a:latin typeface="Calibri" charset="-52"/>
                <a:cs typeface="Times New Roman" pitchFamily="18" charset="0"/>
              </a:rPr>
              <a:t> его отношение к учебному процессу, его творчество и профессионализм, его желание раскрыть способности каждого ребенка – вот это всё и есть главный ресурс, без которого невозможно воплощение новых стандартов школьного образования. </a:t>
            </a:r>
            <a:endParaRPr lang="ru-RU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  <a:latin typeface="Arial" charset="0"/>
              </a:rPr>
              <a:t>ФГОС</a:t>
            </a:r>
            <a:r>
              <a:rPr lang="ru-RU" sz="160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144610"/>
            <a:ext cx="5040559" cy="36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29684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88" y="260350"/>
            <a:ext cx="7313612" cy="5184775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Урок есть часть жизни ребенка, и проживание этой жизни должно совершаться на уровне высокой культуры.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Урок – главная составная часть учебного процесса.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Учебная деятельность учителя и учащегося в значительной мере 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сосредотачивается на уроке.</a:t>
            </a:r>
          </a:p>
        </p:txBody>
      </p:sp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9876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2272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67544" y="-430886"/>
            <a:ext cx="835818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Учить детей сегодня трудно,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И раньше было нелегко,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Читать, считать, писать учили: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«Дает корова молоко».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Век  ХХ1 – век открытий,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Век инноваций, новизны,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Но от учителя зависит,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Какими дети быть должны.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-4277"/>
          <a:stretch>
            <a:fillRect/>
          </a:stretch>
        </p:blipFill>
        <p:spPr bwMode="auto">
          <a:xfrm>
            <a:off x="5572132" y="3929066"/>
            <a:ext cx="3096343" cy="24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29654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"/>
          <p:cNvGrpSpPr>
            <a:grpSpLocks/>
          </p:cNvGrpSpPr>
          <p:nvPr/>
        </p:nvGrpSpPr>
        <p:grpSpPr bwMode="auto">
          <a:xfrm>
            <a:off x="323528" y="836712"/>
            <a:ext cx="8208963" cy="4321175"/>
            <a:chOff x="1063" y="219"/>
            <a:chExt cx="3634" cy="2352"/>
          </a:xfrm>
        </p:grpSpPr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1333" y="219"/>
              <a:ext cx="3364" cy="21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kumimoji="1" lang="ru-RU" sz="2400" b="1">
                <a:effectLst/>
                <a:latin typeface="Times New Roman" pitchFamily="18" charset="0"/>
              </a:endParaRPr>
            </a:p>
          </p:txBody>
        </p:sp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1446" y="376"/>
              <a:ext cx="3141" cy="200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kumimoji="1" lang="ru-RU" sz="2400" b="1" dirty="0">
                <a:effectLst/>
                <a:latin typeface="Times New Roman" pitchFamily="18" charset="0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1063" y="2369"/>
              <a:ext cx="3634" cy="202"/>
            </a:xfrm>
            <a:custGeom>
              <a:avLst/>
              <a:gdLst>
                <a:gd name="T0" fmla="*/ 0 w 5805"/>
                <a:gd name="T1" fmla="*/ 1 h 330"/>
                <a:gd name="T2" fmla="*/ 1 w 5805"/>
                <a:gd name="T3" fmla="*/ 1 h 330"/>
                <a:gd name="T4" fmla="*/ 1 w 5805"/>
                <a:gd name="T5" fmla="*/ 0 h 330"/>
                <a:gd name="T6" fmla="*/ 1 w 5805"/>
                <a:gd name="T7" fmla="*/ 0 h 330"/>
                <a:gd name="T8" fmla="*/ 0 w 5805"/>
                <a:gd name="T9" fmla="*/ 1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5"/>
                <a:gd name="T16" fmla="*/ 0 h 330"/>
                <a:gd name="T17" fmla="*/ 5805 w 580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5" h="330">
                  <a:moveTo>
                    <a:pt x="0" y="330"/>
                  </a:moveTo>
                  <a:lnTo>
                    <a:pt x="5372" y="330"/>
                  </a:lnTo>
                  <a:lnTo>
                    <a:pt x="5805" y="0"/>
                  </a:lnTo>
                  <a:lnTo>
                    <a:pt x="433" y="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1091" y="2382"/>
              <a:ext cx="3591" cy="168"/>
            </a:xfrm>
            <a:custGeom>
              <a:avLst/>
              <a:gdLst>
                <a:gd name="T0" fmla="*/ 0 w 5735"/>
                <a:gd name="T1" fmla="*/ 1 h 271"/>
                <a:gd name="T2" fmla="*/ 1 w 5735"/>
                <a:gd name="T3" fmla="*/ 1 h 271"/>
                <a:gd name="T4" fmla="*/ 1 w 5735"/>
                <a:gd name="T5" fmla="*/ 1 h 271"/>
                <a:gd name="T6" fmla="*/ 1 w 5735"/>
                <a:gd name="T7" fmla="*/ 1 h 271"/>
                <a:gd name="T8" fmla="*/ 1 w 5735"/>
                <a:gd name="T9" fmla="*/ 1 h 271"/>
                <a:gd name="T10" fmla="*/ 1 w 5735"/>
                <a:gd name="T11" fmla="*/ 1 h 271"/>
                <a:gd name="T12" fmla="*/ 1 w 5735"/>
                <a:gd name="T13" fmla="*/ 1 h 271"/>
                <a:gd name="T14" fmla="*/ 1 w 5735"/>
                <a:gd name="T15" fmla="*/ 1 h 271"/>
                <a:gd name="T16" fmla="*/ 1 w 5735"/>
                <a:gd name="T17" fmla="*/ 1 h 271"/>
                <a:gd name="T18" fmla="*/ 1 w 5735"/>
                <a:gd name="T19" fmla="*/ 1 h 271"/>
                <a:gd name="T20" fmla="*/ 1 w 5735"/>
                <a:gd name="T21" fmla="*/ 1 h 271"/>
                <a:gd name="T22" fmla="*/ 1 w 5735"/>
                <a:gd name="T23" fmla="*/ 1 h 271"/>
                <a:gd name="T24" fmla="*/ 1 w 5735"/>
                <a:gd name="T25" fmla="*/ 1 h 271"/>
                <a:gd name="T26" fmla="*/ 1 w 5735"/>
                <a:gd name="T27" fmla="*/ 1 h 271"/>
                <a:gd name="T28" fmla="*/ 1 w 5735"/>
                <a:gd name="T29" fmla="*/ 1 h 271"/>
                <a:gd name="T30" fmla="*/ 1 w 5735"/>
                <a:gd name="T31" fmla="*/ 1 h 271"/>
                <a:gd name="T32" fmla="*/ 1 w 5735"/>
                <a:gd name="T33" fmla="*/ 0 h 271"/>
                <a:gd name="T34" fmla="*/ 1 w 5735"/>
                <a:gd name="T35" fmla="*/ 0 h 271"/>
                <a:gd name="T36" fmla="*/ 1 w 5735"/>
                <a:gd name="T37" fmla="*/ 0 h 271"/>
                <a:gd name="T38" fmla="*/ 1 w 5735"/>
                <a:gd name="T39" fmla="*/ 0 h 271"/>
                <a:gd name="T40" fmla="*/ 1 w 5735"/>
                <a:gd name="T41" fmla="*/ 0 h 271"/>
                <a:gd name="T42" fmla="*/ 1 w 5735"/>
                <a:gd name="T43" fmla="*/ 0 h 271"/>
                <a:gd name="T44" fmla="*/ 1 w 5735"/>
                <a:gd name="T45" fmla="*/ 0 h 271"/>
                <a:gd name="T46" fmla="*/ 1 w 5735"/>
                <a:gd name="T47" fmla="*/ 0 h 271"/>
                <a:gd name="T48" fmla="*/ 1 w 5735"/>
                <a:gd name="T49" fmla="*/ 0 h 271"/>
                <a:gd name="T50" fmla="*/ 1 w 5735"/>
                <a:gd name="T51" fmla="*/ 1 h 271"/>
                <a:gd name="T52" fmla="*/ 1 w 5735"/>
                <a:gd name="T53" fmla="*/ 1 h 271"/>
                <a:gd name="T54" fmla="*/ 1 w 5735"/>
                <a:gd name="T55" fmla="*/ 1 h 271"/>
                <a:gd name="T56" fmla="*/ 1 w 5735"/>
                <a:gd name="T57" fmla="*/ 1 h 271"/>
                <a:gd name="T58" fmla="*/ 1 w 5735"/>
                <a:gd name="T59" fmla="*/ 1 h 271"/>
                <a:gd name="T60" fmla="*/ 1 w 5735"/>
                <a:gd name="T61" fmla="*/ 1 h 271"/>
                <a:gd name="T62" fmla="*/ 1 w 5735"/>
                <a:gd name="T63" fmla="*/ 1 h 271"/>
                <a:gd name="T64" fmla="*/ 0 w 5735"/>
                <a:gd name="T65" fmla="*/ 1 h 2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35"/>
                <a:gd name="T100" fmla="*/ 0 h 271"/>
                <a:gd name="T101" fmla="*/ 5735 w 5735"/>
                <a:gd name="T102" fmla="*/ 271 h 2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35" h="271">
                  <a:moveTo>
                    <a:pt x="0" y="271"/>
                  </a:moveTo>
                  <a:lnTo>
                    <a:pt x="671" y="271"/>
                  </a:lnTo>
                  <a:lnTo>
                    <a:pt x="1344" y="271"/>
                  </a:lnTo>
                  <a:lnTo>
                    <a:pt x="2015" y="271"/>
                  </a:lnTo>
                  <a:lnTo>
                    <a:pt x="2688" y="271"/>
                  </a:lnTo>
                  <a:lnTo>
                    <a:pt x="3357" y="271"/>
                  </a:lnTo>
                  <a:lnTo>
                    <a:pt x="4030" y="271"/>
                  </a:lnTo>
                  <a:lnTo>
                    <a:pt x="4701" y="271"/>
                  </a:lnTo>
                  <a:lnTo>
                    <a:pt x="5376" y="271"/>
                  </a:lnTo>
                  <a:lnTo>
                    <a:pt x="5418" y="236"/>
                  </a:lnTo>
                  <a:lnTo>
                    <a:pt x="5463" y="203"/>
                  </a:lnTo>
                  <a:lnTo>
                    <a:pt x="5508" y="168"/>
                  </a:lnTo>
                  <a:lnTo>
                    <a:pt x="5552" y="136"/>
                  </a:lnTo>
                  <a:lnTo>
                    <a:pt x="5597" y="101"/>
                  </a:lnTo>
                  <a:lnTo>
                    <a:pt x="5641" y="66"/>
                  </a:lnTo>
                  <a:lnTo>
                    <a:pt x="5688" y="33"/>
                  </a:lnTo>
                  <a:lnTo>
                    <a:pt x="5735" y="0"/>
                  </a:lnTo>
                  <a:lnTo>
                    <a:pt x="5060" y="0"/>
                  </a:lnTo>
                  <a:lnTo>
                    <a:pt x="4389" y="0"/>
                  </a:lnTo>
                  <a:lnTo>
                    <a:pt x="3716" y="0"/>
                  </a:lnTo>
                  <a:lnTo>
                    <a:pt x="3047" y="0"/>
                  </a:lnTo>
                  <a:lnTo>
                    <a:pt x="2374" y="0"/>
                  </a:lnTo>
                  <a:lnTo>
                    <a:pt x="1703" y="0"/>
                  </a:lnTo>
                  <a:lnTo>
                    <a:pt x="1030" y="0"/>
                  </a:lnTo>
                  <a:lnTo>
                    <a:pt x="359" y="0"/>
                  </a:lnTo>
                  <a:lnTo>
                    <a:pt x="312" y="33"/>
                  </a:lnTo>
                  <a:lnTo>
                    <a:pt x="269" y="66"/>
                  </a:lnTo>
                  <a:lnTo>
                    <a:pt x="223" y="101"/>
                  </a:lnTo>
                  <a:lnTo>
                    <a:pt x="180" y="136"/>
                  </a:lnTo>
                  <a:lnTo>
                    <a:pt x="134" y="168"/>
                  </a:lnTo>
                  <a:lnTo>
                    <a:pt x="89" y="203"/>
                  </a:lnTo>
                  <a:lnTo>
                    <a:pt x="44" y="236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121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1119" y="2395"/>
              <a:ext cx="3544" cy="132"/>
            </a:xfrm>
            <a:custGeom>
              <a:avLst/>
              <a:gdLst>
                <a:gd name="T0" fmla="*/ 0 w 5661"/>
                <a:gd name="T1" fmla="*/ 1 h 217"/>
                <a:gd name="T2" fmla="*/ 1 w 5661"/>
                <a:gd name="T3" fmla="*/ 1 h 217"/>
                <a:gd name="T4" fmla="*/ 1 w 5661"/>
                <a:gd name="T5" fmla="*/ 1 h 217"/>
                <a:gd name="T6" fmla="*/ 1 w 5661"/>
                <a:gd name="T7" fmla="*/ 1 h 217"/>
                <a:gd name="T8" fmla="*/ 1 w 5661"/>
                <a:gd name="T9" fmla="*/ 1 h 217"/>
                <a:gd name="T10" fmla="*/ 1 w 5661"/>
                <a:gd name="T11" fmla="*/ 1 h 217"/>
                <a:gd name="T12" fmla="*/ 1 w 5661"/>
                <a:gd name="T13" fmla="*/ 1 h 217"/>
                <a:gd name="T14" fmla="*/ 1 w 5661"/>
                <a:gd name="T15" fmla="*/ 1 h 217"/>
                <a:gd name="T16" fmla="*/ 1 w 5661"/>
                <a:gd name="T17" fmla="*/ 1 h 217"/>
                <a:gd name="T18" fmla="*/ 1 w 5661"/>
                <a:gd name="T19" fmla="*/ 1 h 217"/>
                <a:gd name="T20" fmla="*/ 1 w 5661"/>
                <a:gd name="T21" fmla="*/ 1 h 217"/>
                <a:gd name="T22" fmla="*/ 1 w 5661"/>
                <a:gd name="T23" fmla="*/ 1 h 217"/>
                <a:gd name="T24" fmla="*/ 1 w 5661"/>
                <a:gd name="T25" fmla="*/ 1 h 217"/>
                <a:gd name="T26" fmla="*/ 1 w 5661"/>
                <a:gd name="T27" fmla="*/ 1 h 217"/>
                <a:gd name="T28" fmla="*/ 1 w 5661"/>
                <a:gd name="T29" fmla="*/ 1 h 217"/>
                <a:gd name="T30" fmla="*/ 1 w 5661"/>
                <a:gd name="T31" fmla="*/ 1 h 217"/>
                <a:gd name="T32" fmla="*/ 1 w 5661"/>
                <a:gd name="T33" fmla="*/ 0 h 217"/>
                <a:gd name="T34" fmla="*/ 1 w 5661"/>
                <a:gd name="T35" fmla="*/ 0 h 217"/>
                <a:gd name="T36" fmla="*/ 1 w 5661"/>
                <a:gd name="T37" fmla="*/ 0 h 217"/>
                <a:gd name="T38" fmla="*/ 1 w 5661"/>
                <a:gd name="T39" fmla="*/ 0 h 217"/>
                <a:gd name="T40" fmla="*/ 1 w 5661"/>
                <a:gd name="T41" fmla="*/ 0 h 217"/>
                <a:gd name="T42" fmla="*/ 1 w 5661"/>
                <a:gd name="T43" fmla="*/ 0 h 217"/>
                <a:gd name="T44" fmla="*/ 1 w 5661"/>
                <a:gd name="T45" fmla="*/ 0 h 217"/>
                <a:gd name="T46" fmla="*/ 1 w 5661"/>
                <a:gd name="T47" fmla="*/ 0 h 217"/>
                <a:gd name="T48" fmla="*/ 1 w 5661"/>
                <a:gd name="T49" fmla="*/ 0 h 217"/>
                <a:gd name="T50" fmla="*/ 1 w 5661"/>
                <a:gd name="T51" fmla="*/ 1 h 217"/>
                <a:gd name="T52" fmla="*/ 1 w 5661"/>
                <a:gd name="T53" fmla="*/ 1 h 217"/>
                <a:gd name="T54" fmla="*/ 1 w 5661"/>
                <a:gd name="T55" fmla="*/ 1 h 217"/>
                <a:gd name="T56" fmla="*/ 1 w 5661"/>
                <a:gd name="T57" fmla="*/ 1 h 217"/>
                <a:gd name="T58" fmla="*/ 1 w 5661"/>
                <a:gd name="T59" fmla="*/ 1 h 217"/>
                <a:gd name="T60" fmla="*/ 1 w 5661"/>
                <a:gd name="T61" fmla="*/ 1 h 217"/>
                <a:gd name="T62" fmla="*/ 1 w 5661"/>
                <a:gd name="T63" fmla="*/ 1 h 217"/>
                <a:gd name="T64" fmla="*/ 0 w 5661"/>
                <a:gd name="T65" fmla="*/ 1 h 2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61"/>
                <a:gd name="T100" fmla="*/ 0 h 217"/>
                <a:gd name="T101" fmla="*/ 5661 w 5661"/>
                <a:gd name="T102" fmla="*/ 217 h 2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61" h="217">
                  <a:moveTo>
                    <a:pt x="0" y="217"/>
                  </a:moveTo>
                  <a:lnTo>
                    <a:pt x="671" y="217"/>
                  </a:lnTo>
                  <a:lnTo>
                    <a:pt x="1344" y="217"/>
                  </a:lnTo>
                  <a:lnTo>
                    <a:pt x="2015" y="217"/>
                  </a:lnTo>
                  <a:lnTo>
                    <a:pt x="2688" y="217"/>
                  </a:lnTo>
                  <a:lnTo>
                    <a:pt x="3358" y="217"/>
                  </a:lnTo>
                  <a:lnTo>
                    <a:pt x="4030" y="217"/>
                  </a:lnTo>
                  <a:lnTo>
                    <a:pt x="4701" y="217"/>
                  </a:lnTo>
                  <a:lnTo>
                    <a:pt x="5376" y="217"/>
                  </a:lnTo>
                  <a:lnTo>
                    <a:pt x="5411" y="188"/>
                  </a:lnTo>
                  <a:lnTo>
                    <a:pt x="5446" y="161"/>
                  </a:lnTo>
                  <a:lnTo>
                    <a:pt x="5481" y="134"/>
                  </a:lnTo>
                  <a:lnTo>
                    <a:pt x="5518" y="109"/>
                  </a:lnTo>
                  <a:lnTo>
                    <a:pt x="5553" y="80"/>
                  </a:lnTo>
                  <a:lnTo>
                    <a:pt x="5588" y="54"/>
                  </a:lnTo>
                  <a:lnTo>
                    <a:pt x="5625" y="25"/>
                  </a:lnTo>
                  <a:lnTo>
                    <a:pt x="5661" y="0"/>
                  </a:lnTo>
                  <a:lnTo>
                    <a:pt x="4989" y="0"/>
                  </a:lnTo>
                  <a:lnTo>
                    <a:pt x="4318" y="0"/>
                  </a:lnTo>
                  <a:lnTo>
                    <a:pt x="3646" y="0"/>
                  </a:lnTo>
                  <a:lnTo>
                    <a:pt x="2975" y="0"/>
                  </a:lnTo>
                  <a:lnTo>
                    <a:pt x="2302" y="0"/>
                  </a:lnTo>
                  <a:lnTo>
                    <a:pt x="1631" y="0"/>
                  </a:lnTo>
                  <a:lnTo>
                    <a:pt x="960" y="0"/>
                  </a:lnTo>
                  <a:lnTo>
                    <a:pt x="289" y="0"/>
                  </a:lnTo>
                  <a:lnTo>
                    <a:pt x="253" y="25"/>
                  </a:lnTo>
                  <a:lnTo>
                    <a:pt x="216" y="54"/>
                  </a:lnTo>
                  <a:lnTo>
                    <a:pt x="179" y="80"/>
                  </a:lnTo>
                  <a:lnTo>
                    <a:pt x="144" y="109"/>
                  </a:lnTo>
                  <a:lnTo>
                    <a:pt x="107" y="134"/>
                  </a:lnTo>
                  <a:lnTo>
                    <a:pt x="72" y="161"/>
                  </a:lnTo>
                  <a:lnTo>
                    <a:pt x="35" y="188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1149" y="2407"/>
              <a:ext cx="3498" cy="99"/>
            </a:xfrm>
            <a:custGeom>
              <a:avLst/>
              <a:gdLst>
                <a:gd name="T0" fmla="*/ 0 w 5585"/>
                <a:gd name="T1" fmla="*/ 1 h 158"/>
                <a:gd name="T2" fmla="*/ 1 w 5585"/>
                <a:gd name="T3" fmla="*/ 1 h 158"/>
                <a:gd name="T4" fmla="*/ 1 w 5585"/>
                <a:gd name="T5" fmla="*/ 1 h 158"/>
                <a:gd name="T6" fmla="*/ 1 w 5585"/>
                <a:gd name="T7" fmla="*/ 1 h 158"/>
                <a:gd name="T8" fmla="*/ 1 w 5585"/>
                <a:gd name="T9" fmla="*/ 1 h 158"/>
                <a:gd name="T10" fmla="*/ 1 w 5585"/>
                <a:gd name="T11" fmla="*/ 1 h 158"/>
                <a:gd name="T12" fmla="*/ 1 w 5585"/>
                <a:gd name="T13" fmla="*/ 1 h 158"/>
                <a:gd name="T14" fmla="*/ 1 w 5585"/>
                <a:gd name="T15" fmla="*/ 1 h 158"/>
                <a:gd name="T16" fmla="*/ 1 w 5585"/>
                <a:gd name="T17" fmla="*/ 1 h 158"/>
                <a:gd name="T18" fmla="*/ 1 w 5585"/>
                <a:gd name="T19" fmla="*/ 1 h 158"/>
                <a:gd name="T20" fmla="*/ 1 w 5585"/>
                <a:gd name="T21" fmla="*/ 1 h 158"/>
                <a:gd name="T22" fmla="*/ 1 w 5585"/>
                <a:gd name="T23" fmla="*/ 1 h 158"/>
                <a:gd name="T24" fmla="*/ 1 w 5585"/>
                <a:gd name="T25" fmla="*/ 1 h 158"/>
                <a:gd name="T26" fmla="*/ 1 w 5585"/>
                <a:gd name="T27" fmla="*/ 1 h 158"/>
                <a:gd name="T28" fmla="*/ 1 w 5585"/>
                <a:gd name="T29" fmla="*/ 1 h 158"/>
                <a:gd name="T30" fmla="*/ 1 w 5585"/>
                <a:gd name="T31" fmla="*/ 1 h 158"/>
                <a:gd name="T32" fmla="*/ 1 w 5585"/>
                <a:gd name="T33" fmla="*/ 0 h 158"/>
                <a:gd name="T34" fmla="*/ 1 w 5585"/>
                <a:gd name="T35" fmla="*/ 0 h 158"/>
                <a:gd name="T36" fmla="*/ 1 w 5585"/>
                <a:gd name="T37" fmla="*/ 0 h 158"/>
                <a:gd name="T38" fmla="*/ 1 w 5585"/>
                <a:gd name="T39" fmla="*/ 0 h 158"/>
                <a:gd name="T40" fmla="*/ 1 w 5585"/>
                <a:gd name="T41" fmla="*/ 0 h 158"/>
                <a:gd name="T42" fmla="*/ 1 w 5585"/>
                <a:gd name="T43" fmla="*/ 0 h 158"/>
                <a:gd name="T44" fmla="*/ 1 w 5585"/>
                <a:gd name="T45" fmla="*/ 0 h 158"/>
                <a:gd name="T46" fmla="*/ 1 w 5585"/>
                <a:gd name="T47" fmla="*/ 0 h 158"/>
                <a:gd name="T48" fmla="*/ 1 w 5585"/>
                <a:gd name="T49" fmla="*/ 0 h 158"/>
                <a:gd name="T50" fmla="*/ 1 w 5585"/>
                <a:gd name="T51" fmla="*/ 1 h 158"/>
                <a:gd name="T52" fmla="*/ 1 w 5585"/>
                <a:gd name="T53" fmla="*/ 1 h 158"/>
                <a:gd name="T54" fmla="*/ 1 w 5585"/>
                <a:gd name="T55" fmla="*/ 1 h 158"/>
                <a:gd name="T56" fmla="*/ 1 w 5585"/>
                <a:gd name="T57" fmla="*/ 1 h 158"/>
                <a:gd name="T58" fmla="*/ 1 w 5585"/>
                <a:gd name="T59" fmla="*/ 1 h 158"/>
                <a:gd name="T60" fmla="*/ 1 w 5585"/>
                <a:gd name="T61" fmla="*/ 1 h 158"/>
                <a:gd name="T62" fmla="*/ 1 w 5585"/>
                <a:gd name="T63" fmla="*/ 1 h 158"/>
                <a:gd name="T64" fmla="*/ 0 w 5585"/>
                <a:gd name="T65" fmla="*/ 1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85"/>
                <a:gd name="T100" fmla="*/ 0 h 158"/>
                <a:gd name="T101" fmla="*/ 5585 w 5585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85" h="158">
                  <a:moveTo>
                    <a:pt x="0" y="158"/>
                  </a:moveTo>
                  <a:lnTo>
                    <a:pt x="669" y="158"/>
                  </a:lnTo>
                  <a:lnTo>
                    <a:pt x="1342" y="158"/>
                  </a:lnTo>
                  <a:lnTo>
                    <a:pt x="2013" y="158"/>
                  </a:lnTo>
                  <a:lnTo>
                    <a:pt x="2686" y="158"/>
                  </a:lnTo>
                  <a:lnTo>
                    <a:pt x="3355" y="158"/>
                  </a:lnTo>
                  <a:lnTo>
                    <a:pt x="4028" y="158"/>
                  </a:lnTo>
                  <a:lnTo>
                    <a:pt x="4699" y="158"/>
                  </a:lnTo>
                  <a:lnTo>
                    <a:pt x="5372" y="158"/>
                  </a:lnTo>
                  <a:lnTo>
                    <a:pt x="5397" y="137"/>
                  </a:lnTo>
                  <a:lnTo>
                    <a:pt x="5424" y="118"/>
                  </a:lnTo>
                  <a:lnTo>
                    <a:pt x="5450" y="98"/>
                  </a:lnTo>
                  <a:lnTo>
                    <a:pt x="5479" y="79"/>
                  </a:lnTo>
                  <a:lnTo>
                    <a:pt x="5504" y="58"/>
                  </a:lnTo>
                  <a:lnTo>
                    <a:pt x="5531" y="38"/>
                  </a:lnTo>
                  <a:lnTo>
                    <a:pt x="5558" y="17"/>
                  </a:lnTo>
                  <a:lnTo>
                    <a:pt x="5585" y="0"/>
                  </a:lnTo>
                  <a:lnTo>
                    <a:pt x="4912" y="0"/>
                  </a:lnTo>
                  <a:lnTo>
                    <a:pt x="4241" y="0"/>
                  </a:lnTo>
                  <a:lnTo>
                    <a:pt x="3568" y="0"/>
                  </a:lnTo>
                  <a:lnTo>
                    <a:pt x="2897" y="0"/>
                  </a:lnTo>
                  <a:lnTo>
                    <a:pt x="2226" y="0"/>
                  </a:lnTo>
                  <a:lnTo>
                    <a:pt x="1555" y="0"/>
                  </a:lnTo>
                  <a:lnTo>
                    <a:pt x="884" y="0"/>
                  </a:lnTo>
                  <a:lnTo>
                    <a:pt x="215" y="0"/>
                  </a:lnTo>
                  <a:lnTo>
                    <a:pt x="186" y="17"/>
                  </a:lnTo>
                  <a:lnTo>
                    <a:pt x="157" y="38"/>
                  </a:lnTo>
                  <a:lnTo>
                    <a:pt x="130" y="58"/>
                  </a:lnTo>
                  <a:lnTo>
                    <a:pt x="105" y="79"/>
                  </a:lnTo>
                  <a:lnTo>
                    <a:pt x="78" y="98"/>
                  </a:lnTo>
                  <a:lnTo>
                    <a:pt x="52" y="118"/>
                  </a:lnTo>
                  <a:lnTo>
                    <a:pt x="25" y="137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177" y="2419"/>
              <a:ext cx="3454" cy="65"/>
            </a:xfrm>
            <a:custGeom>
              <a:avLst/>
              <a:gdLst>
                <a:gd name="T0" fmla="*/ 0 w 5515"/>
                <a:gd name="T1" fmla="*/ 1 h 107"/>
                <a:gd name="T2" fmla="*/ 1 w 5515"/>
                <a:gd name="T3" fmla="*/ 1 h 107"/>
                <a:gd name="T4" fmla="*/ 1 w 5515"/>
                <a:gd name="T5" fmla="*/ 0 h 107"/>
                <a:gd name="T6" fmla="*/ 1 w 5515"/>
                <a:gd name="T7" fmla="*/ 0 h 107"/>
                <a:gd name="T8" fmla="*/ 0 w 5515"/>
                <a:gd name="T9" fmla="*/ 1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5"/>
                <a:gd name="T16" fmla="*/ 0 h 107"/>
                <a:gd name="T17" fmla="*/ 5515 w 5515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5" h="107">
                  <a:moveTo>
                    <a:pt x="0" y="107"/>
                  </a:moveTo>
                  <a:lnTo>
                    <a:pt x="5372" y="107"/>
                  </a:lnTo>
                  <a:lnTo>
                    <a:pt x="5515" y="0"/>
                  </a:lnTo>
                  <a:lnTo>
                    <a:pt x="139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3019" y="2331"/>
              <a:ext cx="503" cy="190"/>
            </a:xfrm>
            <a:custGeom>
              <a:avLst/>
              <a:gdLst>
                <a:gd name="T0" fmla="*/ 1 w 802"/>
                <a:gd name="T1" fmla="*/ 0 h 311"/>
                <a:gd name="T2" fmla="*/ 1 w 802"/>
                <a:gd name="T3" fmla="*/ 1 h 311"/>
                <a:gd name="T4" fmla="*/ 1 w 802"/>
                <a:gd name="T5" fmla="*/ 1 h 311"/>
                <a:gd name="T6" fmla="*/ 0 w 802"/>
                <a:gd name="T7" fmla="*/ 1 h 311"/>
                <a:gd name="T8" fmla="*/ 1 w 802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2"/>
                <a:gd name="T16" fmla="*/ 0 h 311"/>
                <a:gd name="T17" fmla="*/ 802 w 802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2" h="311">
                  <a:moveTo>
                    <a:pt x="33" y="0"/>
                  </a:moveTo>
                  <a:lnTo>
                    <a:pt x="802" y="132"/>
                  </a:lnTo>
                  <a:lnTo>
                    <a:pt x="773" y="311"/>
                  </a:lnTo>
                  <a:lnTo>
                    <a:pt x="0" y="18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2996" y="2331"/>
              <a:ext cx="63" cy="111"/>
            </a:xfrm>
            <a:custGeom>
              <a:avLst/>
              <a:gdLst>
                <a:gd name="T0" fmla="*/ 1 w 101"/>
                <a:gd name="T1" fmla="*/ 0 h 181"/>
                <a:gd name="T2" fmla="*/ 1 w 101"/>
                <a:gd name="T3" fmla="*/ 0 h 181"/>
                <a:gd name="T4" fmla="*/ 1 w 101"/>
                <a:gd name="T5" fmla="*/ 1 h 181"/>
                <a:gd name="T6" fmla="*/ 1 w 101"/>
                <a:gd name="T7" fmla="*/ 1 h 181"/>
                <a:gd name="T8" fmla="*/ 1 w 101"/>
                <a:gd name="T9" fmla="*/ 1 h 181"/>
                <a:gd name="T10" fmla="*/ 1 w 101"/>
                <a:gd name="T11" fmla="*/ 1 h 181"/>
                <a:gd name="T12" fmla="*/ 1 w 101"/>
                <a:gd name="T13" fmla="*/ 1 h 181"/>
                <a:gd name="T14" fmla="*/ 1 w 101"/>
                <a:gd name="T15" fmla="*/ 1 h 181"/>
                <a:gd name="T16" fmla="*/ 1 w 101"/>
                <a:gd name="T17" fmla="*/ 1 h 181"/>
                <a:gd name="T18" fmla="*/ 1 w 101"/>
                <a:gd name="T19" fmla="*/ 1 h 181"/>
                <a:gd name="T20" fmla="*/ 1 w 101"/>
                <a:gd name="T21" fmla="*/ 1 h 181"/>
                <a:gd name="T22" fmla="*/ 1 w 101"/>
                <a:gd name="T23" fmla="*/ 1 h 181"/>
                <a:gd name="T24" fmla="*/ 1 w 101"/>
                <a:gd name="T25" fmla="*/ 1 h 181"/>
                <a:gd name="T26" fmla="*/ 1 w 101"/>
                <a:gd name="T27" fmla="*/ 1 h 181"/>
                <a:gd name="T28" fmla="*/ 1 w 101"/>
                <a:gd name="T29" fmla="*/ 1 h 181"/>
                <a:gd name="T30" fmla="*/ 1 w 101"/>
                <a:gd name="T31" fmla="*/ 1 h 181"/>
                <a:gd name="T32" fmla="*/ 1 w 101"/>
                <a:gd name="T33" fmla="*/ 1 h 181"/>
                <a:gd name="T34" fmla="*/ 1 w 101"/>
                <a:gd name="T35" fmla="*/ 1 h 181"/>
                <a:gd name="T36" fmla="*/ 1 w 101"/>
                <a:gd name="T37" fmla="*/ 1 h 181"/>
                <a:gd name="T38" fmla="*/ 1 w 101"/>
                <a:gd name="T39" fmla="*/ 1 h 181"/>
                <a:gd name="T40" fmla="*/ 1 w 101"/>
                <a:gd name="T41" fmla="*/ 1 h 181"/>
                <a:gd name="T42" fmla="*/ 0 w 101"/>
                <a:gd name="T43" fmla="*/ 1 h 181"/>
                <a:gd name="T44" fmla="*/ 1 w 101"/>
                <a:gd name="T45" fmla="*/ 1 h 181"/>
                <a:gd name="T46" fmla="*/ 1 w 101"/>
                <a:gd name="T47" fmla="*/ 1 h 181"/>
                <a:gd name="T48" fmla="*/ 1 w 101"/>
                <a:gd name="T49" fmla="*/ 1 h 181"/>
                <a:gd name="T50" fmla="*/ 1 w 101"/>
                <a:gd name="T51" fmla="*/ 1 h 181"/>
                <a:gd name="T52" fmla="*/ 1 w 101"/>
                <a:gd name="T53" fmla="*/ 1 h 181"/>
                <a:gd name="T54" fmla="*/ 1 w 101"/>
                <a:gd name="T55" fmla="*/ 1 h 181"/>
                <a:gd name="T56" fmla="*/ 1 w 101"/>
                <a:gd name="T57" fmla="*/ 0 h 1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1"/>
                <a:gd name="T88" fmla="*/ 0 h 181"/>
                <a:gd name="T89" fmla="*/ 101 w 101"/>
                <a:gd name="T90" fmla="*/ 181 h 1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1" h="181">
                  <a:moveTo>
                    <a:pt x="66" y="0"/>
                  </a:moveTo>
                  <a:lnTo>
                    <a:pt x="73" y="0"/>
                  </a:lnTo>
                  <a:lnTo>
                    <a:pt x="83" y="8"/>
                  </a:lnTo>
                  <a:lnTo>
                    <a:pt x="89" y="16"/>
                  </a:lnTo>
                  <a:lnTo>
                    <a:pt x="95" y="30"/>
                  </a:lnTo>
                  <a:lnTo>
                    <a:pt x="97" y="43"/>
                  </a:lnTo>
                  <a:lnTo>
                    <a:pt x="101" y="61"/>
                  </a:lnTo>
                  <a:lnTo>
                    <a:pt x="101" y="78"/>
                  </a:lnTo>
                  <a:lnTo>
                    <a:pt x="101" y="99"/>
                  </a:lnTo>
                  <a:lnTo>
                    <a:pt x="95" y="115"/>
                  </a:lnTo>
                  <a:lnTo>
                    <a:pt x="91" y="132"/>
                  </a:lnTo>
                  <a:lnTo>
                    <a:pt x="83" y="146"/>
                  </a:lnTo>
                  <a:lnTo>
                    <a:pt x="75" y="159"/>
                  </a:lnTo>
                  <a:lnTo>
                    <a:pt x="56" y="175"/>
                  </a:lnTo>
                  <a:lnTo>
                    <a:pt x="37" y="181"/>
                  </a:lnTo>
                  <a:lnTo>
                    <a:pt x="25" y="175"/>
                  </a:lnTo>
                  <a:lnTo>
                    <a:pt x="19" y="169"/>
                  </a:lnTo>
                  <a:lnTo>
                    <a:pt x="11" y="157"/>
                  </a:lnTo>
                  <a:lnTo>
                    <a:pt x="7" y="148"/>
                  </a:lnTo>
                  <a:lnTo>
                    <a:pt x="2" y="132"/>
                  </a:lnTo>
                  <a:lnTo>
                    <a:pt x="2" y="117"/>
                  </a:lnTo>
                  <a:lnTo>
                    <a:pt x="0" y="97"/>
                  </a:lnTo>
                  <a:lnTo>
                    <a:pt x="4" y="80"/>
                  </a:lnTo>
                  <a:lnTo>
                    <a:pt x="7" y="62"/>
                  </a:lnTo>
                  <a:lnTo>
                    <a:pt x="13" y="47"/>
                  </a:lnTo>
                  <a:lnTo>
                    <a:pt x="19" y="31"/>
                  </a:lnTo>
                  <a:lnTo>
                    <a:pt x="29" y="20"/>
                  </a:lnTo>
                  <a:lnTo>
                    <a:pt x="46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3482" y="2411"/>
              <a:ext cx="63" cy="113"/>
            </a:xfrm>
            <a:custGeom>
              <a:avLst/>
              <a:gdLst>
                <a:gd name="T0" fmla="*/ 1 w 101"/>
                <a:gd name="T1" fmla="*/ 1 h 185"/>
                <a:gd name="T2" fmla="*/ 1 w 101"/>
                <a:gd name="T3" fmla="*/ 1 h 185"/>
                <a:gd name="T4" fmla="*/ 1 w 101"/>
                <a:gd name="T5" fmla="*/ 1 h 185"/>
                <a:gd name="T6" fmla="*/ 1 w 101"/>
                <a:gd name="T7" fmla="*/ 1 h 185"/>
                <a:gd name="T8" fmla="*/ 1 w 101"/>
                <a:gd name="T9" fmla="*/ 1 h 185"/>
                <a:gd name="T10" fmla="*/ 1 w 101"/>
                <a:gd name="T11" fmla="*/ 1 h 185"/>
                <a:gd name="T12" fmla="*/ 1 w 101"/>
                <a:gd name="T13" fmla="*/ 1 h 185"/>
                <a:gd name="T14" fmla="*/ 1 w 101"/>
                <a:gd name="T15" fmla="*/ 1 h 185"/>
                <a:gd name="T16" fmla="*/ 1 w 101"/>
                <a:gd name="T17" fmla="*/ 1 h 185"/>
                <a:gd name="T18" fmla="*/ 1 w 101"/>
                <a:gd name="T19" fmla="*/ 1 h 185"/>
                <a:gd name="T20" fmla="*/ 1 w 101"/>
                <a:gd name="T21" fmla="*/ 1 h 185"/>
                <a:gd name="T22" fmla="*/ 1 w 101"/>
                <a:gd name="T23" fmla="*/ 1 h 185"/>
                <a:gd name="T24" fmla="*/ 1 w 101"/>
                <a:gd name="T25" fmla="*/ 1 h 185"/>
                <a:gd name="T26" fmla="*/ 1 w 101"/>
                <a:gd name="T27" fmla="*/ 1 h 185"/>
                <a:gd name="T28" fmla="*/ 1 w 101"/>
                <a:gd name="T29" fmla="*/ 1 h 185"/>
                <a:gd name="T30" fmla="*/ 1 w 101"/>
                <a:gd name="T31" fmla="*/ 1 h 185"/>
                <a:gd name="T32" fmla="*/ 1 w 101"/>
                <a:gd name="T33" fmla="*/ 1 h 185"/>
                <a:gd name="T34" fmla="*/ 1 w 101"/>
                <a:gd name="T35" fmla="*/ 1 h 185"/>
                <a:gd name="T36" fmla="*/ 1 w 101"/>
                <a:gd name="T37" fmla="*/ 1 h 185"/>
                <a:gd name="T38" fmla="*/ 1 w 101"/>
                <a:gd name="T39" fmla="*/ 1 h 185"/>
                <a:gd name="T40" fmla="*/ 1 w 101"/>
                <a:gd name="T41" fmla="*/ 1 h 185"/>
                <a:gd name="T42" fmla="*/ 1 w 101"/>
                <a:gd name="T43" fmla="*/ 1 h 185"/>
                <a:gd name="T44" fmla="*/ 1 w 101"/>
                <a:gd name="T45" fmla="*/ 1 h 185"/>
                <a:gd name="T46" fmla="*/ 0 w 101"/>
                <a:gd name="T47" fmla="*/ 1 h 185"/>
                <a:gd name="T48" fmla="*/ 1 w 101"/>
                <a:gd name="T49" fmla="*/ 1 h 185"/>
                <a:gd name="T50" fmla="*/ 1 w 101"/>
                <a:gd name="T51" fmla="*/ 1 h 185"/>
                <a:gd name="T52" fmla="*/ 1 w 101"/>
                <a:gd name="T53" fmla="*/ 1 h 185"/>
                <a:gd name="T54" fmla="*/ 1 w 101"/>
                <a:gd name="T55" fmla="*/ 1 h 185"/>
                <a:gd name="T56" fmla="*/ 1 w 101"/>
                <a:gd name="T57" fmla="*/ 1 h 185"/>
                <a:gd name="T58" fmla="*/ 1 w 101"/>
                <a:gd name="T59" fmla="*/ 1 h 185"/>
                <a:gd name="T60" fmla="*/ 1 w 101"/>
                <a:gd name="T61" fmla="*/ 1 h 185"/>
                <a:gd name="T62" fmla="*/ 1 w 101"/>
                <a:gd name="T63" fmla="*/ 0 h 185"/>
                <a:gd name="T64" fmla="*/ 1 w 101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185"/>
                <a:gd name="T101" fmla="*/ 101 w 101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185">
                  <a:moveTo>
                    <a:pt x="68" y="2"/>
                  </a:moveTo>
                  <a:lnTo>
                    <a:pt x="76" y="4"/>
                  </a:lnTo>
                  <a:lnTo>
                    <a:pt x="84" y="12"/>
                  </a:lnTo>
                  <a:lnTo>
                    <a:pt x="90" y="20"/>
                  </a:lnTo>
                  <a:lnTo>
                    <a:pt x="96" y="33"/>
                  </a:lnTo>
                  <a:lnTo>
                    <a:pt x="99" y="45"/>
                  </a:lnTo>
                  <a:lnTo>
                    <a:pt x="101" y="62"/>
                  </a:lnTo>
                  <a:lnTo>
                    <a:pt x="101" y="80"/>
                  </a:lnTo>
                  <a:lnTo>
                    <a:pt x="101" y="99"/>
                  </a:lnTo>
                  <a:lnTo>
                    <a:pt x="96" y="115"/>
                  </a:lnTo>
                  <a:lnTo>
                    <a:pt x="92" y="132"/>
                  </a:lnTo>
                  <a:lnTo>
                    <a:pt x="84" y="148"/>
                  </a:lnTo>
                  <a:lnTo>
                    <a:pt x="76" y="161"/>
                  </a:lnTo>
                  <a:lnTo>
                    <a:pt x="66" y="171"/>
                  </a:lnTo>
                  <a:lnTo>
                    <a:pt x="57" y="179"/>
                  </a:lnTo>
                  <a:lnTo>
                    <a:pt x="47" y="183"/>
                  </a:lnTo>
                  <a:lnTo>
                    <a:pt x="39" y="185"/>
                  </a:lnTo>
                  <a:lnTo>
                    <a:pt x="28" y="179"/>
                  </a:lnTo>
                  <a:lnTo>
                    <a:pt x="20" y="171"/>
                  </a:lnTo>
                  <a:lnTo>
                    <a:pt x="12" y="159"/>
                  </a:lnTo>
                  <a:lnTo>
                    <a:pt x="8" y="148"/>
                  </a:lnTo>
                  <a:lnTo>
                    <a:pt x="2" y="132"/>
                  </a:lnTo>
                  <a:lnTo>
                    <a:pt x="2" y="117"/>
                  </a:lnTo>
                  <a:lnTo>
                    <a:pt x="0" y="99"/>
                  </a:lnTo>
                  <a:lnTo>
                    <a:pt x="4" y="84"/>
                  </a:lnTo>
                  <a:lnTo>
                    <a:pt x="6" y="62"/>
                  </a:lnTo>
                  <a:lnTo>
                    <a:pt x="12" y="47"/>
                  </a:lnTo>
                  <a:lnTo>
                    <a:pt x="18" y="31"/>
                  </a:lnTo>
                  <a:lnTo>
                    <a:pt x="28" y="20"/>
                  </a:lnTo>
                  <a:lnTo>
                    <a:pt x="35" y="8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2046" y="2320"/>
              <a:ext cx="448" cy="121"/>
            </a:xfrm>
            <a:custGeom>
              <a:avLst/>
              <a:gdLst>
                <a:gd name="T0" fmla="*/ 0 w 718"/>
                <a:gd name="T1" fmla="*/ 1 h 200"/>
                <a:gd name="T2" fmla="*/ 1 w 718"/>
                <a:gd name="T3" fmla="*/ 1 h 200"/>
                <a:gd name="T4" fmla="*/ 1 w 718"/>
                <a:gd name="T5" fmla="*/ 1 h 200"/>
                <a:gd name="T6" fmla="*/ 1 w 718"/>
                <a:gd name="T7" fmla="*/ 1 h 200"/>
                <a:gd name="T8" fmla="*/ 1 w 718"/>
                <a:gd name="T9" fmla="*/ 1 h 200"/>
                <a:gd name="T10" fmla="*/ 1 w 718"/>
                <a:gd name="T11" fmla="*/ 1 h 200"/>
                <a:gd name="T12" fmla="*/ 1 w 718"/>
                <a:gd name="T13" fmla="*/ 1 h 200"/>
                <a:gd name="T14" fmla="*/ 1 w 718"/>
                <a:gd name="T15" fmla="*/ 1 h 200"/>
                <a:gd name="T16" fmla="*/ 1 w 718"/>
                <a:gd name="T17" fmla="*/ 0 h 200"/>
                <a:gd name="T18" fmla="*/ 1 w 718"/>
                <a:gd name="T19" fmla="*/ 1 h 200"/>
                <a:gd name="T20" fmla="*/ 1 w 718"/>
                <a:gd name="T21" fmla="*/ 1 h 200"/>
                <a:gd name="T22" fmla="*/ 1 w 718"/>
                <a:gd name="T23" fmla="*/ 1 h 200"/>
                <a:gd name="T24" fmla="*/ 1 w 718"/>
                <a:gd name="T25" fmla="*/ 1 h 200"/>
                <a:gd name="T26" fmla="*/ 1 w 718"/>
                <a:gd name="T27" fmla="*/ 1 h 200"/>
                <a:gd name="T28" fmla="*/ 1 w 718"/>
                <a:gd name="T29" fmla="*/ 1 h 200"/>
                <a:gd name="T30" fmla="*/ 1 w 718"/>
                <a:gd name="T31" fmla="*/ 1 h 200"/>
                <a:gd name="T32" fmla="*/ 1 w 718"/>
                <a:gd name="T33" fmla="*/ 1 h 200"/>
                <a:gd name="T34" fmla="*/ 1 w 718"/>
                <a:gd name="T35" fmla="*/ 1 h 200"/>
                <a:gd name="T36" fmla="*/ 1 w 718"/>
                <a:gd name="T37" fmla="*/ 1 h 200"/>
                <a:gd name="T38" fmla="*/ 1 w 718"/>
                <a:gd name="T39" fmla="*/ 1 h 200"/>
                <a:gd name="T40" fmla="*/ 1 w 718"/>
                <a:gd name="T41" fmla="*/ 1 h 200"/>
                <a:gd name="T42" fmla="*/ 1 w 718"/>
                <a:gd name="T43" fmla="*/ 1 h 200"/>
                <a:gd name="T44" fmla="*/ 1 w 718"/>
                <a:gd name="T45" fmla="*/ 1 h 200"/>
                <a:gd name="T46" fmla="*/ 1 w 718"/>
                <a:gd name="T47" fmla="*/ 1 h 200"/>
                <a:gd name="T48" fmla="*/ 0 w 718"/>
                <a:gd name="T49" fmla="*/ 1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8"/>
                <a:gd name="T76" fmla="*/ 0 h 200"/>
                <a:gd name="T77" fmla="*/ 718 w 71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8" h="200">
                  <a:moveTo>
                    <a:pt x="0" y="111"/>
                  </a:moveTo>
                  <a:lnTo>
                    <a:pt x="6" y="105"/>
                  </a:lnTo>
                  <a:lnTo>
                    <a:pt x="23" y="95"/>
                  </a:lnTo>
                  <a:lnTo>
                    <a:pt x="53" y="78"/>
                  </a:lnTo>
                  <a:lnTo>
                    <a:pt x="95" y="62"/>
                  </a:lnTo>
                  <a:lnTo>
                    <a:pt x="146" y="41"/>
                  </a:lnTo>
                  <a:lnTo>
                    <a:pt x="210" y="25"/>
                  </a:lnTo>
                  <a:lnTo>
                    <a:pt x="281" y="10"/>
                  </a:lnTo>
                  <a:lnTo>
                    <a:pt x="365" y="0"/>
                  </a:lnTo>
                  <a:lnTo>
                    <a:pt x="444" y="2"/>
                  </a:lnTo>
                  <a:lnTo>
                    <a:pt x="516" y="21"/>
                  </a:lnTo>
                  <a:lnTo>
                    <a:pt x="576" y="52"/>
                  </a:lnTo>
                  <a:lnTo>
                    <a:pt x="627" y="91"/>
                  </a:lnTo>
                  <a:lnTo>
                    <a:pt x="665" y="128"/>
                  </a:lnTo>
                  <a:lnTo>
                    <a:pt x="694" y="165"/>
                  </a:lnTo>
                  <a:lnTo>
                    <a:pt x="712" y="188"/>
                  </a:lnTo>
                  <a:lnTo>
                    <a:pt x="718" y="200"/>
                  </a:lnTo>
                  <a:lnTo>
                    <a:pt x="696" y="192"/>
                  </a:lnTo>
                  <a:lnTo>
                    <a:pt x="644" y="176"/>
                  </a:lnTo>
                  <a:lnTo>
                    <a:pt x="561" y="153"/>
                  </a:lnTo>
                  <a:lnTo>
                    <a:pt x="462" y="132"/>
                  </a:lnTo>
                  <a:lnTo>
                    <a:pt x="347" y="111"/>
                  </a:lnTo>
                  <a:lnTo>
                    <a:pt x="227" y="99"/>
                  </a:lnTo>
                  <a:lnTo>
                    <a:pt x="109" y="9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2087" y="2323"/>
              <a:ext cx="370" cy="104"/>
            </a:xfrm>
            <a:custGeom>
              <a:avLst/>
              <a:gdLst>
                <a:gd name="T0" fmla="*/ 0 w 592"/>
                <a:gd name="T1" fmla="*/ 1 h 167"/>
                <a:gd name="T2" fmla="*/ 1 w 592"/>
                <a:gd name="T3" fmla="*/ 1 h 167"/>
                <a:gd name="T4" fmla="*/ 1 w 592"/>
                <a:gd name="T5" fmla="*/ 1 h 167"/>
                <a:gd name="T6" fmla="*/ 1 w 592"/>
                <a:gd name="T7" fmla="*/ 1 h 167"/>
                <a:gd name="T8" fmla="*/ 1 w 592"/>
                <a:gd name="T9" fmla="*/ 1 h 167"/>
                <a:gd name="T10" fmla="*/ 1 w 592"/>
                <a:gd name="T11" fmla="*/ 1 h 167"/>
                <a:gd name="T12" fmla="*/ 1 w 592"/>
                <a:gd name="T13" fmla="*/ 1 h 167"/>
                <a:gd name="T14" fmla="*/ 1 w 592"/>
                <a:gd name="T15" fmla="*/ 1 h 167"/>
                <a:gd name="T16" fmla="*/ 1 w 592"/>
                <a:gd name="T17" fmla="*/ 0 h 167"/>
                <a:gd name="T18" fmla="*/ 1 w 592"/>
                <a:gd name="T19" fmla="*/ 0 h 167"/>
                <a:gd name="T20" fmla="*/ 1 w 592"/>
                <a:gd name="T21" fmla="*/ 1 h 167"/>
                <a:gd name="T22" fmla="*/ 1 w 592"/>
                <a:gd name="T23" fmla="*/ 1 h 167"/>
                <a:gd name="T24" fmla="*/ 1 w 592"/>
                <a:gd name="T25" fmla="*/ 1 h 167"/>
                <a:gd name="T26" fmla="*/ 1 w 592"/>
                <a:gd name="T27" fmla="*/ 1 h 167"/>
                <a:gd name="T28" fmla="*/ 1 w 592"/>
                <a:gd name="T29" fmla="*/ 1 h 167"/>
                <a:gd name="T30" fmla="*/ 1 w 592"/>
                <a:gd name="T31" fmla="*/ 1 h 167"/>
                <a:gd name="T32" fmla="*/ 1 w 592"/>
                <a:gd name="T33" fmla="*/ 1 h 167"/>
                <a:gd name="T34" fmla="*/ 1 w 592"/>
                <a:gd name="T35" fmla="*/ 1 h 167"/>
                <a:gd name="T36" fmla="*/ 1 w 592"/>
                <a:gd name="T37" fmla="*/ 1 h 167"/>
                <a:gd name="T38" fmla="*/ 1 w 592"/>
                <a:gd name="T39" fmla="*/ 1 h 167"/>
                <a:gd name="T40" fmla="*/ 1 w 592"/>
                <a:gd name="T41" fmla="*/ 1 h 167"/>
                <a:gd name="T42" fmla="*/ 1 w 592"/>
                <a:gd name="T43" fmla="*/ 1 h 167"/>
                <a:gd name="T44" fmla="*/ 1 w 592"/>
                <a:gd name="T45" fmla="*/ 1 h 167"/>
                <a:gd name="T46" fmla="*/ 1 w 592"/>
                <a:gd name="T47" fmla="*/ 1 h 167"/>
                <a:gd name="T48" fmla="*/ 0 w 592"/>
                <a:gd name="T49" fmla="*/ 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2"/>
                <a:gd name="T76" fmla="*/ 0 h 167"/>
                <a:gd name="T77" fmla="*/ 592 w 592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2" h="167">
                  <a:moveTo>
                    <a:pt x="0" y="91"/>
                  </a:moveTo>
                  <a:lnTo>
                    <a:pt x="4" y="87"/>
                  </a:lnTo>
                  <a:lnTo>
                    <a:pt x="20" y="77"/>
                  </a:lnTo>
                  <a:lnTo>
                    <a:pt x="43" y="64"/>
                  </a:lnTo>
                  <a:lnTo>
                    <a:pt x="78" y="50"/>
                  </a:lnTo>
                  <a:lnTo>
                    <a:pt x="118" y="35"/>
                  </a:lnTo>
                  <a:lnTo>
                    <a:pt x="171" y="19"/>
                  </a:lnTo>
                  <a:lnTo>
                    <a:pt x="229" y="8"/>
                  </a:lnTo>
                  <a:lnTo>
                    <a:pt x="299" y="0"/>
                  </a:lnTo>
                  <a:lnTo>
                    <a:pt x="365" y="0"/>
                  </a:lnTo>
                  <a:lnTo>
                    <a:pt x="423" y="17"/>
                  </a:lnTo>
                  <a:lnTo>
                    <a:pt x="473" y="42"/>
                  </a:lnTo>
                  <a:lnTo>
                    <a:pt x="516" y="75"/>
                  </a:lnTo>
                  <a:lnTo>
                    <a:pt x="547" y="106"/>
                  </a:lnTo>
                  <a:lnTo>
                    <a:pt x="570" y="137"/>
                  </a:lnTo>
                  <a:lnTo>
                    <a:pt x="586" y="157"/>
                  </a:lnTo>
                  <a:lnTo>
                    <a:pt x="592" y="167"/>
                  </a:lnTo>
                  <a:lnTo>
                    <a:pt x="574" y="161"/>
                  </a:lnTo>
                  <a:lnTo>
                    <a:pt x="530" y="147"/>
                  </a:lnTo>
                  <a:lnTo>
                    <a:pt x="464" y="128"/>
                  </a:lnTo>
                  <a:lnTo>
                    <a:pt x="380" y="110"/>
                  </a:lnTo>
                  <a:lnTo>
                    <a:pt x="285" y="93"/>
                  </a:lnTo>
                  <a:lnTo>
                    <a:pt x="188" y="81"/>
                  </a:lnTo>
                  <a:lnTo>
                    <a:pt x="89" y="7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2129" y="2328"/>
              <a:ext cx="291" cy="81"/>
            </a:xfrm>
            <a:custGeom>
              <a:avLst/>
              <a:gdLst>
                <a:gd name="T0" fmla="*/ 0 w 467"/>
                <a:gd name="T1" fmla="*/ 1 h 131"/>
                <a:gd name="T2" fmla="*/ 1 w 467"/>
                <a:gd name="T3" fmla="*/ 1 h 131"/>
                <a:gd name="T4" fmla="*/ 1 w 467"/>
                <a:gd name="T5" fmla="*/ 1 h 131"/>
                <a:gd name="T6" fmla="*/ 1 w 467"/>
                <a:gd name="T7" fmla="*/ 1 h 131"/>
                <a:gd name="T8" fmla="*/ 1 w 467"/>
                <a:gd name="T9" fmla="*/ 1 h 131"/>
                <a:gd name="T10" fmla="*/ 1 w 467"/>
                <a:gd name="T11" fmla="*/ 1 h 131"/>
                <a:gd name="T12" fmla="*/ 1 w 467"/>
                <a:gd name="T13" fmla="*/ 1 h 131"/>
                <a:gd name="T14" fmla="*/ 1 w 467"/>
                <a:gd name="T15" fmla="*/ 1 h 131"/>
                <a:gd name="T16" fmla="*/ 1 w 467"/>
                <a:gd name="T17" fmla="*/ 0 h 131"/>
                <a:gd name="T18" fmla="*/ 1 w 467"/>
                <a:gd name="T19" fmla="*/ 0 h 131"/>
                <a:gd name="T20" fmla="*/ 1 w 467"/>
                <a:gd name="T21" fmla="*/ 1 h 131"/>
                <a:gd name="T22" fmla="*/ 1 w 467"/>
                <a:gd name="T23" fmla="*/ 1 h 131"/>
                <a:gd name="T24" fmla="*/ 1 w 467"/>
                <a:gd name="T25" fmla="*/ 1 h 131"/>
                <a:gd name="T26" fmla="*/ 1 w 467"/>
                <a:gd name="T27" fmla="*/ 1 h 131"/>
                <a:gd name="T28" fmla="*/ 1 w 467"/>
                <a:gd name="T29" fmla="*/ 1 h 131"/>
                <a:gd name="T30" fmla="*/ 1 w 467"/>
                <a:gd name="T31" fmla="*/ 1 h 131"/>
                <a:gd name="T32" fmla="*/ 1 w 467"/>
                <a:gd name="T33" fmla="*/ 1 h 131"/>
                <a:gd name="T34" fmla="*/ 1 w 467"/>
                <a:gd name="T35" fmla="*/ 1 h 131"/>
                <a:gd name="T36" fmla="*/ 1 w 467"/>
                <a:gd name="T37" fmla="*/ 1 h 131"/>
                <a:gd name="T38" fmla="*/ 1 w 467"/>
                <a:gd name="T39" fmla="*/ 1 h 131"/>
                <a:gd name="T40" fmla="*/ 1 w 467"/>
                <a:gd name="T41" fmla="*/ 1 h 131"/>
                <a:gd name="T42" fmla="*/ 1 w 467"/>
                <a:gd name="T43" fmla="*/ 1 h 131"/>
                <a:gd name="T44" fmla="*/ 1 w 467"/>
                <a:gd name="T45" fmla="*/ 1 h 131"/>
                <a:gd name="T46" fmla="*/ 1 w 467"/>
                <a:gd name="T47" fmla="*/ 1 h 131"/>
                <a:gd name="T48" fmla="*/ 0 w 467"/>
                <a:gd name="T49" fmla="*/ 1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7"/>
                <a:gd name="T76" fmla="*/ 0 h 131"/>
                <a:gd name="T77" fmla="*/ 467 w 467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7" h="131">
                  <a:moveTo>
                    <a:pt x="0" y="73"/>
                  </a:moveTo>
                  <a:lnTo>
                    <a:pt x="2" y="69"/>
                  </a:lnTo>
                  <a:lnTo>
                    <a:pt x="16" y="62"/>
                  </a:lnTo>
                  <a:lnTo>
                    <a:pt x="33" y="50"/>
                  </a:lnTo>
                  <a:lnTo>
                    <a:pt x="60" y="40"/>
                  </a:lnTo>
                  <a:lnTo>
                    <a:pt x="93" y="27"/>
                  </a:lnTo>
                  <a:lnTo>
                    <a:pt x="134" y="15"/>
                  </a:lnTo>
                  <a:lnTo>
                    <a:pt x="182" y="3"/>
                  </a:lnTo>
                  <a:lnTo>
                    <a:pt x="237" y="0"/>
                  </a:lnTo>
                  <a:lnTo>
                    <a:pt x="287" y="0"/>
                  </a:lnTo>
                  <a:lnTo>
                    <a:pt x="334" y="13"/>
                  </a:lnTo>
                  <a:lnTo>
                    <a:pt x="372" y="33"/>
                  </a:lnTo>
                  <a:lnTo>
                    <a:pt x="407" y="60"/>
                  </a:lnTo>
                  <a:lnTo>
                    <a:pt x="433" y="85"/>
                  </a:lnTo>
                  <a:lnTo>
                    <a:pt x="452" y="108"/>
                  </a:lnTo>
                  <a:lnTo>
                    <a:pt x="462" y="124"/>
                  </a:lnTo>
                  <a:lnTo>
                    <a:pt x="467" y="131"/>
                  </a:lnTo>
                  <a:lnTo>
                    <a:pt x="454" y="126"/>
                  </a:lnTo>
                  <a:lnTo>
                    <a:pt x="419" y="116"/>
                  </a:lnTo>
                  <a:lnTo>
                    <a:pt x="365" y="100"/>
                  </a:lnTo>
                  <a:lnTo>
                    <a:pt x="301" y="87"/>
                  </a:lnTo>
                  <a:lnTo>
                    <a:pt x="227" y="73"/>
                  </a:lnTo>
                  <a:lnTo>
                    <a:pt x="149" y="65"/>
                  </a:lnTo>
                  <a:lnTo>
                    <a:pt x="72" y="6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2170" y="2332"/>
              <a:ext cx="213" cy="63"/>
            </a:xfrm>
            <a:custGeom>
              <a:avLst/>
              <a:gdLst>
                <a:gd name="T0" fmla="*/ 0 w 339"/>
                <a:gd name="T1" fmla="*/ 1 h 101"/>
                <a:gd name="T2" fmla="*/ 1 w 339"/>
                <a:gd name="T3" fmla="*/ 1 h 101"/>
                <a:gd name="T4" fmla="*/ 1 w 339"/>
                <a:gd name="T5" fmla="*/ 1 h 101"/>
                <a:gd name="T6" fmla="*/ 1 w 339"/>
                <a:gd name="T7" fmla="*/ 1 h 101"/>
                <a:gd name="T8" fmla="*/ 1 w 339"/>
                <a:gd name="T9" fmla="*/ 1 h 101"/>
                <a:gd name="T10" fmla="*/ 1 w 339"/>
                <a:gd name="T11" fmla="*/ 1 h 101"/>
                <a:gd name="T12" fmla="*/ 1 w 339"/>
                <a:gd name="T13" fmla="*/ 1 h 101"/>
                <a:gd name="T14" fmla="*/ 1 w 339"/>
                <a:gd name="T15" fmla="*/ 1 h 101"/>
                <a:gd name="T16" fmla="*/ 1 w 339"/>
                <a:gd name="T17" fmla="*/ 0 h 101"/>
                <a:gd name="T18" fmla="*/ 1 w 339"/>
                <a:gd name="T19" fmla="*/ 0 h 101"/>
                <a:gd name="T20" fmla="*/ 1 w 339"/>
                <a:gd name="T21" fmla="*/ 1 h 101"/>
                <a:gd name="T22" fmla="*/ 1 w 339"/>
                <a:gd name="T23" fmla="*/ 1 h 101"/>
                <a:gd name="T24" fmla="*/ 1 w 339"/>
                <a:gd name="T25" fmla="*/ 1 h 101"/>
                <a:gd name="T26" fmla="*/ 1 w 339"/>
                <a:gd name="T27" fmla="*/ 1 h 101"/>
                <a:gd name="T28" fmla="*/ 1 w 339"/>
                <a:gd name="T29" fmla="*/ 1 h 101"/>
                <a:gd name="T30" fmla="*/ 1 w 339"/>
                <a:gd name="T31" fmla="*/ 1 h 101"/>
                <a:gd name="T32" fmla="*/ 1 w 339"/>
                <a:gd name="T33" fmla="*/ 1 h 101"/>
                <a:gd name="T34" fmla="*/ 1 w 339"/>
                <a:gd name="T35" fmla="*/ 1 h 101"/>
                <a:gd name="T36" fmla="*/ 1 w 339"/>
                <a:gd name="T37" fmla="*/ 1 h 101"/>
                <a:gd name="T38" fmla="*/ 1 w 339"/>
                <a:gd name="T39" fmla="*/ 1 h 101"/>
                <a:gd name="T40" fmla="*/ 1 w 339"/>
                <a:gd name="T41" fmla="*/ 1 h 101"/>
                <a:gd name="T42" fmla="*/ 1 w 339"/>
                <a:gd name="T43" fmla="*/ 1 h 101"/>
                <a:gd name="T44" fmla="*/ 1 w 339"/>
                <a:gd name="T45" fmla="*/ 1 h 101"/>
                <a:gd name="T46" fmla="*/ 1 w 339"/>
                <a:gd name="T47" fmla="*/ 1 h 101"/>
                <a:gd name="T48" fmla="*/ 0 w 339"/>
                <a:gd name="T49" fmla="*/ 1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9"/>
                <a:gd name="T76" fmla="*/ 0 h 101"/>
                <a:gd name="T77" fmla="*/ 339 w 339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9" h="101">
                  <a:moveTo>
                    <a:pt x="0" y="57"/>
                  </a:moveTo>
                  <a:lnTo>
                    <a:pt x="2" y="53"/>
                  </a:lnTo>
                  <a:lnTo>
                    <a:pt x="10" y="49"/>
                  </a:lnTo>
                  <a:lnTo>
                    <a:pt x="23" y="39"/>
                  </a:lnTo>
                  <a:lnTo>
                    <a:pt x="45" y="31"/>
                  </a:lnTo>
                  <a:lnTo>
                    <a:pt x="68" y="22"/>
                  </a:lnTo>
                  <a:lnTo>
                    <a:pt x="97" y="12"/>
                  </a:lnTo>
                  <a:lnTo>
                    <a:pt x="132" y="4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42" y="10"/>
                  </a:lnTo>
                  <a:lnTo>
                    <a:pt x="271" y="26"/>
                  </a:lnTo>
                  <a:lnTo>
                    <a:pt x="297" y="47"/>
                  </a:lnTo>
                  <a:lnTo>
                    <a:pt x="314" y="64"/>
                  </a:lnTo>
                  <a:lnTo>
                    <a:pt x="328" y="82"/>
                  </a:lnTo>
                  <a:lnTo>
                    <a:pt x="335" y="95"/>
                  </a:lnTo>
                  <a:lnTo>
                    <a:pt x="339" y="101"/>
                  </a:lnTo>
                  <a:lnTo>
                    <a:pt x="330" y="97"/>
                  </a:lnTo>
                  <a:lnTo>
                    <a:pt x="302" y="90"/>
                  </a:lnTo>
                  <a:lnTo>
                    <a:pt x="264" y="78"/>
                  </a:lnTo>
                  <a:lnTo>
                    <a:pt x="217" y="66"/>
                  </a:lnTo>
                  <a:lnTo>
                    <a:pt x="161" y="55"/>
                  </a:lnTo>
                  <a:lnTo>
                    <a:pt x="105" y="49"/>
                  </a:lnTo>
                  <a:lnTo>
                    <a:pt x="48" y="4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2211" y="2338"/>
              <a:ext cx="136" cy="38"/>
            </a:xfrm>
            <a:custGeom>
              <a:avLst/>
              <a:gdLst>
                <a:gd name="T0" fmla="*/ 0 w 215"/>
                <a:gd name="T1" fmla="*/ 1 h 62"/>
                <a:gd name="T2" fmla="*/ 0 w 215"/>
                <a:gd name="T3" fmla="*/ 1 h 62"/>
                <a:gd name="T4" fmla="*/ 1 w 215"/>
                <a:gd name="T5" fmla="*/ 1 h 62"/>
                <a:gd name="T6" fmla="*/ 1 w 215"/>
                <a:gd name="T7" fmla="*/ 1 h 62"/>
                <a:gd name="T8" fmla="*/ 1 w 215"/>
                <a:gd name="T9" fmla="*/ 1 h 62"/>
                <a:gd name="T10" fmla="*/ 1 w 215"/>
                <a:gd name="T11" fmla="*/ 1 h 62"/>
                <a:gd name="T12" fmla="*/ 1 w 215"/>
                <a:gd name="T13" fmla="*/ 1 h 62"/>
                <a:gd name="T14" fmla="*/ 1 w 215"/>
                <a:gd name="T15" fmla="*/ 1 h 62"/>
                <a:gd name="T16" fmla="*/ 1 w 215"/>
                <a:gd name="T17" fmla="*/ 1 h 62"/>
                <a:gd name="T18" fmla="*/ 1 w 215"/>
                <a:gd name="T19" fmla="*/ 0 h 62"/>
                <a:gd name="T20" fmla="*/ 1 w 215"/>
                <a:gd name="T21" fmla="*/ 1 h 62"/>
                <a:gd name="T22" fmla="*/ 1 w 215"/>
                <a:gd name="T23" fmla="*/ 1 h 62"/>
                <a:gd name="T24" fmla="*/ 1 w 215"/>
                <a:gd name="T25" fmla="*/ 1 h 62"/>
                <a:gd name="T26" fmla="*/ 1 w 215"/>
                <a:gd name="T27" fmla="*/ 1 h 62"/>
                <a:gd name="T28" fmla="*/ 1 w 215"/>
                <a:gd name="T29" fmla="*/ 1 h 62"/>
                <a:gd name="T30" fmla="*/ 1 w 215"/>
                <a:gd name="T31" fmla="*/ 1 h 62"/>
                <a:gd name="T32" fmla="*/ 1 w 215"/>
                <a:gd name="T33" fmla="*/ 1 h 62"/>
                <a:gd name="T34" fmla="*/ 1 w 215"/>
                <a:gd name="T35" fmla="*/ 1 h 62"/>
                <a:gd name="T36" fmla="*/ 1 w 215"/>
                <a:gd name="T37" fmla="*/ 1 h 62"/>
                <a:gd name="T38" fmla="*/ 1 w 215"/>
                <a:gd name="T39" fmla="*/ 1 h 62"/>
                <a:gd name="T40" fmla="*/ 1 w 215"/>
                <a:gd name="T41" fmla="*/ 1 h 62"/>
                <a:gd name="T42" fmla="*/ 1 w 215"/>
                <a:gd name="T43" fmla="*/ 1 h 62"/>
                <a:gd name="T44" fmla="*/ 1 w 215"/>
                <a:gd name="T45" fmla="*/ 1 h 62"/>
                <a:gd name="T46" fmla="*/ 1 w 215"/>
                <a:gd name="T47" fmla="*/ 1 h 62"/>
                <a:gd name="T48" fmla="*/ 0 w 215"/>
                <a:gd name="T49" fmla="*/ 1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5"/>
                <a:gd name="T76" fmla="*/ 0 h 62"/>
                <a:gd name="T77" fmla="*/ 215 w 215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5" h="62">
                  <a:moveTo>
                    <a:pt x="0" y="35"/>
                  </a:moveTo>
                  <a:lnTo>
                    <a:pt x="0" y="33"/>
                  </a:lnTo>
                  <a:lnTo>
                    <a:pt x="6" y="29"/>
                  </a:lnTo>
                  <a:lnTo>
                    <a:pt x="13" y="23"/>
                  </a:lnTo>
                  <a:lnTo>
                    <a:pt x="27" y="19"/>
                  </a:lnTo>
                  <a:lnTo>
                    <a:pt x="41" y="14"/>
                  </a:lnTo>
                  <a:lnTo>
                    <a:pt x="60" y="8"/>
                  </a:lnTo>
                  <a:lnTo>
                    <a:pt x="81" y="2"/>
                  </a:lnTo>
                  <a:lnTo>
                    <a:pt x="107" y="2"/>
                  </a:lnTo>
                  <a:lnTo>
                    <a:pt x="130" y="0"/>
                  </a:lnTo>
                  <a:lnTo>
                    <a:pt x="151" y="6"/>
                  </a:lnTo>
                  <a:lnTo>
                    <a:pt x="169" y="16"/>
                  </a:lnTo>
                  <a:lnTo>
                    <a:pt x="186" y="29"/>
                  </a:lnTo>
                  <a:lnTo>
                    <a:pt x="198" y="39"/>
                  </a:lnTo>
                  <a:lnTo>
                    <a:pt x="207" y="50"/>
                  </a:lnTo>
                  <a:lnTo>
                    <a:pt x="211" y="58"/>
                  </a:lnTo>
                  <a:lnTo>
                    <a:pt x="215" y="62"/>
                  </a:lnTo>
                  <a:lnTo>
                    <a:pt x="207" y="58"/>
                  </a:lnTo>
                  <a:lnTo>
                    <a:pt x="192" y="54"/>
                  </a:lnTo>
                  <a:lnTo>
                    <a:pt x="167" y="47"/>
                  </a:lnTo>
                  <a:lnTo>
                    <a:pt x="138" y="41"/>
                  </a:lnTo>
                  <a:lnTo>
                    <a:pt x="101" y="35"/>
                  </a:lnTo>
                  <a:lnTo>
                    <a:pt x="66" y="31"/>
                  </a:lnTo>
                  <a:lnTo>
                    <a:pt x="31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1606" y="2355"/>
              <a:ext cx="216" cy="140"/>
            </a:xfrm>
            <a:custGeom>
              <a:avLst/>
              <a:gdLst>
                <a:gd name="T0" fmla="*/ 1 w 347"/>
                <a:gd name="T1" fmla="*/ 1 h 229"/>
                <a:gd name="T2" fmla="*/ 1 w 347"/>
                <a:gd name="T3" fmla="*/ 1 h 229"/>
                <a:gd name="T4" fmla="*/ 1 w 347"/>
                <a:gd name="T5" fmla="*/ 0 h 229"/>
                <a:gd name="T6" fmla="*/ 1 w 347"/>
                <a:gd name="T7" fmla="*/ 0 h 229"/>
                <a:gd name="T8" fmla="*/ 1 w 347"/>
                <a:gd name="T9" fmla="*/ 1 h 229"/>
                <a:gd name="T10" fmla="*/ 1 w 347"/>
                <a:gd name="T11" fmla="*/ 1 h 229"/>
                <a:gd name="T12" fmla="*/ 1 w 347"/>
                <a:gd name="T13" fmla="*/ 1 h 229"/>
                <a:gd name="T14" fmla="*/ 1 w 347"/>
                <a:gd name="T15" fmla="*/ 1 h 229"/>
                <a:gd name="T16" fmla="*/ 1 w 347"/>
                <a:gd name="T17" fmla="*/ 1 h 229"/>
                <a:gd name="T18" fmla="*/ 0 w 347"/>
                <a:gd name="T19" fmla="*/ 1 h 229"/>
                <a:gd name="T20" fmla="*/ 0 w 347"/>
                <a:gd name="T21" fmla="*/ 1 h 229"/>
                <a:gd name="T22" fmla="*/ 1 w 347"/>
                <a:gd name="T23" fmla="*/ 1 h 229"/>
                <a:gd name="T24" fmla="*/ 1 w 347"/>
                <a:gd name="T25" fmla="*/ 1 h 229"/>
                <a:gd name="T26" fmla="*/ 1 w 347"/>
                <a:gd name="T27" fmla="*/ 1 h 229"/>
                <a:gd name="T28" fmla="*/ 1 w 347"/>
                <a:gd name="T29" fmla="*/ 1 h 229"/>
                <a:gd name="T30" fmla="*/ 1 w 347"/>
                <a:gd name="T31" fmla="*/ 1 h 229"/>
                <a:gd name="T32" fmla="*/ 1 w 347"/>
                <a:gd name="T33" fmla="*/ 1 h 229"/>
                <a:gd name="T34" fmla="*/ 1 w 347"/>
                <a:gd name="T35" fmla="*/ 1 h 229"/>
                <a:gd name="T36" fmla="*/ 1 w 347"/>
                <a:gd name="T37" fmla="*/ 1 h 229"/>
                <a:gd name="T38" fmla="*/ 1 w 347"/>
                <a:gd name="T39" fmla="*/ 1 h 229"/>
                <a:gd name="T40" fmla="*/ 1 w 347"/>
                <a:gd name="T41" fmla="*/ 1 h 229"/>
                <a:gd name="T42" fmla="*/ 1 w 347"/>
                <a:gd name="T43" fmla="*/ 1 h 229"/>
                <a:gd name="T44" fmla="*/ 1 w 347"/>
                <a:gd name="T45" fmla="*/ 1 h 229"/>
                <a:gd name="T46" fmla="*/ 1 w 347"/>
                <a:gd name="T47" fmla="*/ 1 h 229"/>
                <a:gd name="T48" fmla="*/ 1 w 347"/>
                <a:gd name="T49" fmla="*/ 1 h 2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7"/>
                <a:gd name="T76" fmla="*/ 0 h 229"/>
                <a:gd name="T77" fmla="*/ 347 w 347"/>
                <a:gd name="T78" fmla="*/ 229 h 2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7" h="229">
                  <a:moveTo>
                    <a:pt x="347" y="4"/>
                  </a:moveTo>
                  <a:lnTo>
                    <a:pt x="332" y="2"/>
                  </a:lnTo>
                  <a:lnTo>
                    <a:pt x="297" y="0"/>
                  </a:lnTo>
                  <a:lnTo>
                    <a:pt x="245" y="0"/>
                  </a:lnTo>
                  <a:lnTo>
                    <a:pt x="186" y="8"/>
                  </a:lnTo>
                  <a:lnTo>
                    <a:pt x="124" y="18"/>
                  </a:lnTo>
                  <a:lnTo>
                    <a:pt x="70" y="37"/>
                  </a:lnTo>
                  <a:lnTo>
                    <a:pt x="27" y="68"/>
                  </a:lnTo>
                  <a:lnTo>
                    <a:pt x="6" y="113"/>
                  </a:lnTo>
                  <a:lnTo>
                    <a:pt x="0" y="153"/>
                  </a:lnTo>
                  <a:lnTo>
                    <a:pt x="0" y="186"/>
                  </a:lnTo>
                  <a:lnTo>
                    <a:pt x="2" y="208"/>
                  </a:lnTo>
                  <a:lnTo>
                    <a:pt x="12" y="223"/>
                  </a:lnTo>
                  <a:lnTo>
                    <a:pt x="20" y="229"/>
                  </a:lnTo>
                  <a:lnTo>
                    <a:pt x="31" y="229"/>
                  </a:lnTo>
                  <a:lnTo>
                    <a:pt x="41" y="225"/>
                  </a:lnTo>
                  <a:lnTo>
                    <a:pt x="51" y="219"/>
                  </a:lnTo>
                  <a:lnTo>
                    <a:pt x="62" y="202"/>
                  </a:lnTo>
                  <a:lnTo>
                    <a:pt x="84" y="177"/>
                  </a:lnTo>
                  <a:lnTo>
                    <a:pt x="111" y="142"/>
                  </a:lnTo>
                  <a:lnTo>
                    <a:pt x="146" y="105"/>
                  </a:lnTo>
                  <a:lnTo>
                    <a:pt x="186" y="68"/>
                  </a:lnTo>
                  <a:lnTo>
                    <a:pt x="235" y="37"/>
                  </a:lnTo>
                  <a:lnTo>
                    <a:pt x="287" y="14"/>
                  </a:lnTo>
                  <a:lnTo>
                    <a:pt x="347" y="4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1611" y="2359"/>
              <a:ext cx="190" cy="122"/>
            </a:xfrm>
            <a:custGeom>
              <a:avLst/>
              <a:gdLst>
                <a:gd name="T0" fmla="*/ 1 w 300"/>
                <a:gd name="T1" fmla="*/ 1 h 200"/>
                <a:gd name="T2" fmla="*/ 1 w 300"/>
                <a:gd name="T3" fmla="*/ 0 h 200"/>
                <a:gd name="T4" fmla="*/ 1 w 300"/>
                <a:gd name="T5" fmla="*/ 0 h 200"/>
                <a:gd name="T6" fmla="*/ 1 w 300"/>
                <a:gd name="T7" fmla="*/ 1 h 200"/>
                <a:gd name="T8" fmla="*/ 1 w 300"/>
                <a:gd name="T9" fmla="*/ 1 h 200"/>
                <a:gd name="T10" fmla="*/ 1 w 300"/>
                <a:gd name="T11" fmla="*/ 1 h 200"/>
                <a:gd name="T12" fmla="*/ 1 w 300"/>
                <a:gd name="T13" fmla="*/ 1 h 200"/>
                <a:gd name="T14" fmla="*/ 1 w 300"/>
                <a:gd name="T15" fmla="*/ 1 h 200"/>
                <a:gd name="T16" fmla="*/ 1 w 300"/>
                <a:gd name="T17" fmla="*/ 1 h 200"/>
                <a:gd name="T18" fmla="*/ 0 w 300"/>
                <a:gd name="T19" fmla="*/ 1 h 200"/>
                <a:gd name="T20" fmla="*/ 0 w 300"/>
                <a:gd name="T21" fmla="*/ 1 h 200"/>
                <a:gd name="T22" fmla="*/ 1 w 300"/>
                <a:gd name="T23" fmla="*/ 1 h 200"/>
                <a:gd name="T24" fmla="*/ 1 w 300"/>
                <a:gd name="T25" fmla="*/ 1 h 200"/>
                <a:gd name="T26" fmla="*/ 1 w 300"/>
                <a:gd name="T27" fmla="*/ 1 h 200"/>
                <a:gd name="T28" fmla="*/ 1 w 300"/>
                <a:gd name="T29" fmla="*/ 1 h 200"/>
                <a:gd name="T30" fmla="*/ 1 w 300"/>
                <a:gd name="T31" fmla="*/ 1 h 200"/>
                <a:gd name="T32" fmla="*/ 1 w 300"/>
                <a:gd name="T33" fmla="*/ 1 h 200"/>
                <a:gd name="T34" fmla="*/ 1 w 300"/>
                <a:gd name="T35" fmla="*/ 1 h 200"/>
                <a:gd name="T36" fmla="*/ 1 w 300"/>
                <a:gd name="T37" fmla="*/ 1 h 200"/>
                <a:gd name="T38" fmla="*/ 1 w 300"/>
                <a:gd name="T39" fmla="*/ 1 h 200"/>
                <a:gd name="T40" fmla="*/ 1 w 300"/>
                <a:gd name="T41" fmla="*/ 1 h 200"/>
                <a:gd name="T42" fmla="*/ 1 w 300"/>
                <a:gd name="T43" fmla="*/ 1 h 200"/>
                <a:gd name="T44" fmla="*/ 1 w 300"/>
                <a:gd name="T45" fmla="*/ 1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200"/>
                <a:gd name="T71" fmla="*/ 300 w 300"/>
                <a:gd name="T72" fmla="*/ 200 h 2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200">
                  <a:moveTo>
                    <a:pt x="300" y="2"/>
                  </a:moveTo>
                  <a:lnTo>
                    <a:pt x="287" y="0"/>
                  </a:lnTo>
                  <a:lnTo>
                    <a:pt x="256" y="0"/>
                  </a:lnTo>
                  <a:lnTo>
                    <a:pt x="211" y="2"/>
                  </a:lnTo>
                  <a:lnTo>
                    <a:pt x="161" y="10"/>
                  </a:lnTo>
                  <a:lnTo>
                    <a:pt x="107" y="19"/>
                  </a:lnTo>
                  <a:lnTo>
                    <a:pt x="60" y="39"/>
                  </a:lnTo>
                  <a:lnTo>
                    <a:pt x="25" y="64"/>
                  </a:lnTo>
                  <a:lnTo>
                    <a:pt x="8" y="103"/>
                  </a:lnTo>
                  <a:lnTo>
                    <a:pt x="0" y="136"/>
                  </a:lnTo>
                  <a:lnTo>
                    <a:pt x="0" y="163"/>
                  </a:lnTo>
                  <a:lnTo>
                    <a:pt x="2" y="180"/>
                  </a:lnTo>
                  <a:lnTo>
                    <a:pt x="10" y="194"/>
                  </a:lnTo>
                  <a:lnTo>
                    <a:pt x="23" y="200"/>
                  </a:lnTo>
                  <a:lnTo>
                    <a:pt x="41" y="192"/>
                  </a:lnTo>
                  <a:lnTo>
                    <a:pt x="52" y="176"/>
                  </a:lnTo>
                  <a:lnTo>
                    <a:pt x="72" y="153"/>
                  </a:lnTo>
                  <a:lnTo>
                    <a:pt x="95" y="122"/>
                  </a:lnTo>
                  <a:lnTo>
                    <a:pt x="128" y="91"/>
                  </a:lnTo>
                  <a:lnTo>
                    <a:pt x="163" y="58"/>
                  </a:lnTo>
                  <a:lnTo>
                    <a:pt x="205" y="31"/>
                  </a:lnTo>
                  <a:lnTo>
                    <a:pt x="250" y="10"/>
                  </a:lnTo>
                  <a:lnTo>
                    <a:pt x="300" y="2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1618" y="2361"/>
              <a:ext cx="159" cy="105"/>
            </a:xfrm>
            <a:custGeom>
              <a:avLst/>
              <a:gdLst>
                <a:gd name="T0" fmla="*/ 1 w 254"/>
                <a:gd name="T1" fmla="*/ 0 h 169"/>
                <a:gd name="T2" fmla="*/ 1 w 254"/>
                <a:gd name="T3" fmla="*/ 0 h 169"/>
                <a:gd name="T4" fmla="*/ 1 w 254"/>
                <a:gd name="T5" fmla="*/ 0 h 169"/>
                <a:gd name="T6" fmla="*/ 1 w 254"/>
                <a:gd name="T7" fmla="*/ 1 h 169"/>
                <a:gd name="T8" fmla="*/ 1 w 254"/>
                <a:gd name="T9" fmla="*/ 1 h 169"/>
                <a:gd name="T10" fmla="*/ 1 w 254"/>
                <a:gd name="T11" fmla="*/ 1 h 169"/>
                <a:gd name="T12" fmla="*/ 1 w 254"/>
                <a:gd name="T13" fmla="*/ 1 h 169"/>
                <a:gd name="T14" fmla="*/ 1 w 254"/>
                <a:gd name="T15" fmla="*/ 1 h 169"/>
                <a:gd name="T16" fmla="*/ 1 w 254"/>
                <a:gd name="T17" fmla="*/ 1 h 169"/>
                <a:gd name="T18" fmla="*/ 0 w 254"/>
                <a:gd name="T19" fmla="*/ 1 h 169"/>
                <a:gd name="T20" fmla="*/ 0 w 254"/>
                <a:gd name="T21" fmla="*/ 1 h 169"/>
                <a:gd name="T22" fmla="*/ 1 w 254"/>
                <a:gd name="T23" fmla="*/ 1 h 169"/>
                <a:gd name="T24" fmla="*/ 1 w 254"/>
                <a:gd name="T25" fmla="*/ 1 h 169"/>
                <a:gd name="T26" fmla="*/ 1 w 254"/>
                <a:gd name="T27" fmla="*/ 1 h 169"/>
                <a:gd name="T28" fmla="*/ 1 w 254"/>
                <a:gd name="T29" fmla="*/ 1 h 169"/>
                <a:gd name="T30" fmla="*/ 1 w 254"/>
                <a:gd name="T31" fmla="*/ 1 h 169"/>
                <a:gd name="T32" fmla="*/ 1 w 254"/>
                <a:gd name="T33" fmla="*/ 1 h 169"/>
                <a:gd name="T34" fmla="*/ 1 w 254"/>
                <a:gd name="T35" fmla="*/ 1 h 169"/>
                <a:gd name="T36" fmla="*/ 1 w 254"/>
                <a:gd name="T37" fmla="*/ 1 h 169"/>
                <a:gd name="T38" fmla="*/ 1 w 254"/>
                <a:gd name="T39" fmla="*/ 1 h 169"/>
                <a:gd name="T40" fmla="*/ 1 w 254"/>
                <a:gd name="T41" fmla="*/ 1 h 169"/>
                <a:gd name="T42" fmla="*/ 1 w 254"/>
                <a:gd name="T43" fmla="*/ 1 h 169"/>
                <a:gd name="T44" fmla="*/ 1 w 254"/>
                <a:gd name="T45" fmla="*/ 0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4"/>
                <a:gd name="T70" fmla="*/ 0 h 169"/>
                <a:gd name="T71" fmla="*/ 254 w 254"/>
                <a:gd name="T72" fmla="*/ 169 h 16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4" h="169">
                  <a:moveTo>
                    <a:pt x="254" y="0"/>
                  </a:moveTo>
                  <a:lnTo>
                    <a:pt x="242" y="0"/>
                  </a:lnTo>
                  <a:lnTo>
                    <a:pt x="215" y="0"/>
                  </a:lnTo>
                  <a:lnTo>
                    <a:pt x="176" y="4"/>
                  </a:lnTo>
                  <a:lnTo>
                    <a:pt x="133" y="11"/>
                  </a:lnTo>
                  <a:lnTo>
                    <a:pt x="87" y="21"/>
                  </a:lnTo>
                  <a:lnTo>
                    <a:pt x="48" y="39"/>
                  </a:lnTo>
                  <a:lnTo>
                    <a:pt x="17" y="60"/>
                  </a:lnTo>
                  <a:lnTo>
                    <a:pt x="5" y="89"/>
                  </a:lnTo>
                  <a:lnTo>
                    <a:pt x="0" y="116"/>
                  </a:lnTo>
                  <a:lnTo>
                    <a:pt x="0" y="139"/>
                  </a:lnTo>
                  <a:lnTo>
                    <a:pt x="1" y="153"/>
                  </a:lnTo>
                  <a:lnTo>
                    <a:pt x="7" y="165"/>
                  </a:lnTo>
                  <a:lnTo>
                    <a:pt x="21" y="169"/>
                  </a:lnTo>
                  <a:lnTo>
                    <a:pt x="34" y="163"/>
                  </a:lnTo>
                  <a:lnTo>
                    <a:pt x="42" y="151"/>
                  </a:lnTo>
                  <a:lnTo>
                    <a:pt x="60" y="132"/>
                  </a:lnTo>
                  <a:lnTo>
                    <a:pt x="81" y="105"/>
                  </a:lnTo>
                  <a:lnTo>
                    <a:pt x="110" y="77"/>
                  </a:lnTo>
                  <a:lnTo>
                    <a:pt x="139" y="48"/>
                  </a:lnTo>
                  <a:lnTo>
                    <a:pt x="176" y="25"/>
                  </a:lnTo>
                  <a:lnTo>
                    <a:pt x="213" y="8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1624" y="2364"/>
              <a:ext cx="131" cy="86"/>
            </a:xfrm>
            <a:custGeom>
              <a:avLst/>
              <a:gdLst>
                <a:gd name="T0" fmla="*/ 1 w 210"/>
                <a:gd name="T1" fmla="*/ 0 h 139"/>
                <a:gd name="T2" fmla="*/ 1 w 210"/>
                <a:gd name="T3" fmla="*/ 0 h 139"/>
                <a:gd name="T4" fmla="*/ 1 w 210"/>
                <a:gd name="T5" fmla="*/ 1 h 139"/>
                <a:gd name="T6" fmla="*/ 1 w 210"/>
                <a:gd name="T7" fmla="*/ 1 h 139"/>
                <a:gd name="T8" fmla="*/ 1 w 210"/>
                <a:gd name="T9" fmla="*/ 1 h 139"/>
                <a:gd name="T10" fmla="*/ 1 w 210"/>
                <a:gd name="T11" fmla="*/ 1 h 139"/>
                <a:gd name="T12" fmla="*/ 1 w 210"/>
                <a:gd name="T13" fmla="*/ 1 h 139"/>
                <a:gd name="T14" fmla="*/ 1 w 210"/>
                <a:gd name="T15" fmla="*/ 1 h 139"/>
                <a:gd name="T16" fmla="*/ 1 w 210"/>
                <a:gd name="T17" fmla="*/ 1 h 139"/>
                <a:gd name="T18" fmla="*/ 1 w 210"/>
                <a:gd name="T19" fmla="*/ 1 h 139"/>
                <a:gd name="T20" fmla="*/ 0 w 210"/>
                <a:gd name="T21" fmla="*/ 1 h 139"/>
                <a:gd name="T22" fmla="*/ 0 w 210"/>
                <a:gd name="T23" fmla="*/ 1 h 139"/>
                <a:gd name="T24" fmla="*/ 1 w 210"/>
                <a:gd name="T25" fmla="*/ 1 h 139"/>
                <a:gd name="T26" fmla="*/ 1 w 210"/>
                <a:gd name="T27" fmla="*/ 1 h 139"/>
                <a:gd name="T28" fmla="*/ 1 w 210"/>
                <a:gd name="T29" fmla="*/ 1 h 139"/>
                <a:gd name="T30" fmla="*/ 1 w 210"/>
                <a:gd name="T31" fmla="*/ 1 h 139"/>
                <a:gd name="T32" fmla="*/ 1 w 210"/>
                <a:gd name="T33" fmla="*/ 1 h 139"/>
                <a:gd name="T34" fmla="*/ 1 w 210"/>
                <a:gd name="T35" fmla="*/ 1 h 139"/>
                <a:gd name="T36" fmla="*/ 1 w 210"/>
                <a:gd name="T37" fmla="*/ 1 h 139"/>
                <a:gd name="T38" fmla="*/ 1 w 210"/>
                <a:gd name="T39" fmla="*/ 1 h 139"/>
                <a:gd name="T40" fmla="*/ 1 w 210"/>
                <a:gd name="T41" fmla="*/ 1 h 139"/>
                <a:gd name="T42" fmla="*/ 1 w 210"/>
                <a:gd name="T43" fmla="*/ 1 h 139"/>
                <a:gd name="T44" fmla="*/ 1 w 210"/>
                <a:gd name="T45" fmla="*/ 0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0"/>
                <a:gd name="T70" fmla="*/ 0 h 139"/>
                <a:gd name="T71" fmla="*/ 210 w 210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0" h="139">
                  <a:moveTo>
                    <a:pt x="210" y="0"/>
                  </a:moveTo>
                  <a:lnTo>
                    <a:pt x="200" y="0"/>
                  </a:lnTo>
                  <a:lnTo>
                    <a:pt x="179" y="2"/>
                  </a:lnTo>
                  <a:lnTo>
                    <a:pt x="146" y="7"/>
                  </a:lnTo>
                  <a:lnTo>
                    <a:pt x="111" y="17"/>
                  </a:lnTo>
                  <a:lnTo>
                    <a:pt x="72" y="27"/>
                  </a:lnTo>
                  <a:lnTo>
                    <a:pt x="41" y="42"/>
                  </a:lnTo>
                  <a:lnTo>
                    <a:pt x="18" y="60"/>
                  </a:lnTo>
                  <a:lnTo>
                    <a:pt x="8" y="85"/>
                  </a:lnTo>
                  <a:lnTo>
                    <a:pt x="2" y="104"/>
                  </a:lnTo>
                  <a:lnTo>
                    <a:pt x="0" y="120"/>
                  </a:lnTo>
                  <a:lnTo>
                    <a:pt x="0" y="130"/>
                  </a:lnTo>
                  <a:lnTo>
                    <a:pt x="6" y="137"/>
                  </a:lnTo>
                  <a:lnTo>
                    <a:pt x="14" y="139"/>
                  </a:lnTo>
                  <a:lnTo>
                    <a:pt x="25" y="137"/>
                  </a:lnTo>
                  <a:lnTo>
                    <a:pt x="31" y="126"/>
                  </a:lnTo>
                  <a:lnTo>
                    <a:pt x="47" y="110"/>
                  </a:lnTo>
                  <a:lnTo>
                    <a:pt x="66" y="89"/>
                  </a:lnTo>
                  <a:lnTo>
                    <a:pt x="91" y="66"/>
                  </a:lnTo>
                  <a:lnTo>
                    <a:pt x="117" y="42"/>
                  </a:lnTo>
                  <a:lnTo>
                    <a:pt x="148" y="21"/>
                  </a:lnTo>
                  <a:lnTo>
                    <a:pt x="177" y="6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1630" y="2369"/>
              <a:ext cx="102" cy="67"/>
            </a:xfrm>
            <a:custGeom>
              <a:avLst/>
              <a:gdLst>
                <a:gd name="T0" fmla="*/ 1 w 163"/>
                <a:gd name="T1" fmla="*/ 0 h 109"/>
                <a:gd name="T2" fmla="*/ 1 w 163"/>
                <a:gd name="T3" fmla="*/ 0 h 109"/>
                <a:gd name="T4" fmla="*/ 1 w 163"/>
                <a:gd name="T5" fmla="*/ 1 h 109"/>
                <a:gd name="T6" fmla="*/ 1 w 163"/>
                <a:gd name="T7" fmla="*/ 1 h 109"/>
                <a:gd name="T8" fmla="*/ 1 w 163"/>
                <a:gd name="T9" fmla="*/ 1 h 109"/>
                <a:gd name="T10" fmla="*/ 1 w 163"/>
                <a:gd name="T11" fmla="*/ 1 h 109"/>
                <a:gd name="T12" fmla="*/ 1 w 163"/>
                <a:gd name="T13" fmla="*/ 1 h 109"/>
                <a:gd name="T14" fmla="*/ 1 w 163"/>
                <a:gd name="T15" fmla="*/ 1 h 109"/>
                <a:gd name="T16" fmla="*/ 1 w 163"/>
                <a:gd name="T17" fmla="*/ 1 h 109"/>
                <a:gd name="T18" fmla="*/ 0 w 163"/>
                <a:gd name="T19" fmla="*/ 1 h 109"/>
                <a:gd name="T20" fmla="*/ 1 w 163"/>
                <a:gd name="T21" fmla="*/ 1 h 109"/>
                <a:gd name="T22" fmla="*/ 1 w 163"/>
                <a:gd name="T23" fmla="*/ 1 h 109"/>
                <a:gd name="T24" fmla="*/ 1 w 163"/>
                <a:gd name="T25" fmla="*/ 1 h 109"/>
                <a:gd name="T26" fmla="*/ 1 w 163"/>
                <a:gd name="T27" fmla="*/ 1 h 109"/>
                <a:gd name="T28" fmla="*/ 1 w 163"/>
                <a:gd name="T29" fmla="*/ 1 h 109"/>
                <a:gd name="T30" fmla="*/ 1 w 163"/>
                <a:gd name="T31" fmla="*/ 1 h 109"/>
                <a:gd name="T32" fmla="*/ 1 w 163"/>
                <a:gd name="T33" fmla="*/ 1 h 109"/>
                <a:gd name="T34" fmla="*/ 1 w 163"/>
                <a:gd name="T35" fmla="*/ 1 h 109"/>
                <a:gd name="T36" fmla="*/ 1 w 163"/>
                <a:gd name="T37" fmla="*/ 1 h 109"/>
                <a:gd name="T38" fmla="*/ 1 w 163"/>
                <a:gd name="T39" fmla="*/ 1 h 109"/>
                <a:gd name="T40" fmla="*/ 1 w 163"/>
                <a:gd name="T41" fmla="*/ 1 h 109"/>
                <a:gd name="T42" fmla="*/ 1 w 163"/>
                <a:gd name="T43" fmla="*/ 1 h 109"/>
                <a:gd name="T44" fmla="*/ 1 w 163"/>
                <a:gd name="T45" fmla="*/ 0 h 1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3"/>
                <a:gd name="T70" fmla="*/ 0 h 109"/>
                <a:gd name="T71" fmla="*/ 163 w 163"/>
                <a:gd name="T72" fmla="*/ 109 h 1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3" h="109">
                  <a:moveTo>
                    <a:pt x="163" y="0"/>
                  </a:moveTo>
                  <a:lnTo>
                    <a:pt x="155" y="0"/>
                  </a:lnTo>
                  <a:lnTo>
                    <a:pt x="138" y="4"/>
                  </a:lnTo>
                  <a:lnTo>
                    <a:pt x="112" y="10"/>
                  </a:lnTo>
                  <a:lnTo>
                    <a:pt x="85" y="20"/>
                  </a:lnTo>
                  <a:lnTo>
                    <a:pt x="56" y="30"/>
                  </a:lnTo>
                  <a:lnTo>
                    <a:pt x="31" y="41"/>
                  </a:lnTo>
                  <a:lnTo>
                    <a:pt x="12" y="55"/>
                  </a:lnTo>
                  <a:lnTo>
                    <a:pt x="4" y="70"/>
                  </a:lnTo>
                  <a:lnTo>
                    <a:pt x="0" y="82"/>
                  </a:lnTo>
                  <a:lnTo>
                    <a:pt x="2" y="94"/>
                  </a:lnTo>
                  <a:lnTo>
                    <a:pt x="2" y="101"/>
                  </a:lnTo>
                  <a:lnTo>
                    <a:pt x="6" y="107"/>
                  </a:lnTo>
                  <a:lnTo>
                    <a:pt x="12" y="109"/>
                  </a:lnTo>
                  <a:lnTo>
                    <a:pt x="19" y="107"/>
                  </a:lnTo>
                  <a:lnTo>
                    <a:pt x="25" y="99"/>
                  </a:lnTo>
                  <a:lnTo>
                    <a:pt x="37" y="86"/>
                  </a:lnTo>
                  <a:lnTo>
                    <a:pt x="52" y="68"/>
                  </a:lnTo>
                  <a:lnTo>
                    <a:pt x="74" y="51"/>
                  </a:lnTo>
                  <a:lnTo>
                    <a:pt x="95" y="30"/>
                  </a:lnTo>
                  <a:lnTo>
                    <a:pt x="118" y="14"/>
                  </a:lnTo>
                  <a:lnTo>
                    <a:pt x="140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1822" y="2343"/>
              <a:ext cx="399" cy="149"/>
            </a:xfrm>
            <a:custGeom>
              <a:avLst/>
              <a:gdLst>
                <a:gd name="T0" fmla="*/ 1 w 638"/>
                <a:gd name="T1" fmla="*/ 1 h 242"/>
                <a:gd name="T2" fmla="*/ 1 w 638"/>
                <a:gd name="T3" fmla="*/ 1 h 242"/>
                <a:gd name="T4" fmla="*/ 1 w 638"/>
                <a:gd name="T5" fmla="*/ 1 h 242"/>
                <a:gd name="T6" fmla="*/ 1 w 638"/>
                <a:gd name="T7" fmla="*/ 1 h 242"/>
                <a:gd name="T8" fmla="*/ 1 w 638"/>
                <a:gd name="T9" fmla="*/ 1 h 242"/>
                <a:gd name="T10" fmla="*/ 1 w 638"/>
                <a:gd name="T11" fmla="*/ 1 h 242"/>
                <a:gd name="T12" fmla="*/ 1 w 638"/>
                <a:gd name="T13" fmla="*/ 0 h 242"/>
                <a:gd name="T14" fmla="*/ 1 w 638"/>
                <a:gd name="T15" fmla="*/ 1 h 242"/>
                <a:gd name="T16" fmla="*/ 1 w 638"/>
                <a:gd name="T17" fmla="*/ 1 h 242"/>
                <a:gd name="T18" fmla="*/ 1 w 638"/>
                <a:gd name="T19" fmla="*/ 1 h 242"/>
                <a:gd name="T20" fmla="*/ 1 w 638"/>
                <a:gd name="T21" fmla="*/ 1 h 242"/>
                <a:gd name="T22" fmla="*/ 1 w 638"/>
                <a:gd name="T23" fmla="*/ 1 h 242"/>
                <a:gd name="T24" fmla="*/ 1 w 638"/>
                <a:gd name="T25" fmla="*/ 1 h 242"/>
                <a:gd name="T26" fmla="*/ 0 w 638"/>
                <a:gd name="T27" fmla="*/ 1 h 242"/>
                <a:gd name="T28" fmla="*/ 1 w 638"/>
                <a:gd name="T29" fmla="*/ 1 h 242"/>
                <a:gd name="T30" fmla="*/ 1 w 638"/>
                <a:gd name="T31" fmla="*/ 1 h 242"/>
                <a:gd name="T32" fmla="*/ 1 w 638"/>
                <a:gd name="T33" fmla="*/ 1 h 242"/>
                <a:gd name="T34" fmla="*/ 1 w 638"/>
                <a:gd name="T35" fmla="*/ 1 h 242"/>
                <a:gd name="T36" fmla="*/ 1 w 638"/>
                <a:gd name="T37" fmla="*/ 1 h 242"/>
                <a:gd name="T38" fmla="*/ 1 w 638"/>
                <a:gd name="T39" fmla="*/ 1 h 242"/>
                <a:gd name="T40" fmla="*/ 1 w 638"/>
                <a:gd name="T41" fmla="*/ 1 h 242"/>
                <a:gd name="T42" fmla="*/ 1 w 638"/>
                <a:gd name="T43" fmla="*/ 1 h 242"/>
                <a:gd name="T44" fmla="*/ 1 w 638"/>
                <a:gd name="T45" fmla="*/ 1 h 242"/>
                <a:gd name="T46" fmla="*/ 1 w 638"/>
                <a:gd name="T47" fmla="*/ 1 h 242"/>
                <a:gd name="T48" fmla="*/ 1 w 638"/>
                <a:gd name="T49" fmla="*/ 1 h 242"/>
                <a:gd name="T50" fmla="*/ 1 w 638"/>
                <a:gd name="T51" fmla="*/ 1 h 242"/>
                <a:gd name="T52" fmla="*/ 1 w 638"/>
                <a:gd name="T53" fmla="*/ 1 h 242"/>
                <a:gd name="T54" fmla="*/ 1 w 638"/>
                <a:gd name="T55" fmla="*/ 1 h 242"/>
                <a:gd name="T56" fmla="*/ 1 w 638"/>
                <a:gd name="T57" fmla="*/ 1 h 242"/>
                <a:gd name="T58" fmla="*/ 1 w 638"/>
                <a:gd name="T59" fmla="*/ 1 h 242"/>
                <a:gd name="T60" fmla="*/ 1 w 638"/>
                <a:gd name="T61" fmla="*/ 1 h 242"/>
                <a:gd name="T62" fmla="*/ 1 w 638"/>
                <a:gd name="T63" fmla="*/ 1 h 242"/>
                <a:gd name="T64" fmla="*/ 1 w 638"/>
                <a:gd name="T65" fmla="*/ 1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8"/>
                <a:gd name="T100" fmla="*/ 0 h 242"/>
                <a:gd name="T101" fmla="*/ 638 w 638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8" h="242">
                  <a:moveTo>
                    <a:pt x="439" y="60"/>
                  </a:moveTo>
                  <a:lnTo>
                    <a:pt x="423" y="54"/>
                  </a:lnTo>
                  <a:lnTo>
                    <a:pt x="386" y="44"/>
                  </a:lnTo>
                  <a:lnTo>
                    <a:pt x="334" y="31"/>
                  </a:lnTo>
                  <a:lnTo>
                    <a:pt x="272" y="17"/>
                  </a:lnTo>
                  <a:lnTo>
                    <a:pt x="206" y="6"/>
                  </a:lnTo>
                  <a:lnTo>
                    <a:pt x="146" y="0"/>
                  </a:lnTo>
                  <a:lnTo>
                    <a:pt x="97" y="2"/>
                  </a:lnTo>
                  <a:lnTo>
                    <a:pt x="68" y="17"/>
                  </a:lnTo>
                  <a:lnTo>
                    <a:pt x="49" y="37"/>
                  </a:lnTo>
                  <a:lnTo>
                    <a:pt x="31" y="58"/>
                  </a:lnTo>
                  <a:lnTo>
                    <a:pt x="16" y="79"/>
                  </a:lnTo>
                  <a:lnTo>
                    <a:pt x="6" y="103"/>
                  </a:lnTo>
                  <a:lnTo>
                    <a:pt x="0" y="122"/>
                  </a:lnTo>
                  <a:lnTo>
                    <a:pt x="4" y="141"/>
                  </a:lnTo>
                  <a:lnTo>
                    <a:pt x="16" y="155"/>
                  </a:lnTo>
                  <a:lnTo>
                    <a:pt x="39" y="165"/>
                  </a:lnTo>
                  <a:lnTo>
                    <a:pt x="86" y="172"/>
                  </a:lnTo>
                  <a:lnTo>
                    <a:pt x="167" y="188"/>
                  </a:lnTo>
                  <a:lnTo>
                    <a:pt x="268" y="203"/>
                  </a:lnTo>
                  <a:lnTo>
                    <a:pt x="377" y="223"/>
                  </a:lnTo>
                  <a:lnTo>
                    <a:pt x="479" y="234"/>
                  </a:lnTo>
                  <a:lnTo>
                    <a:pt x="565" y="242"/>
                  </a:lnTo>
                  <a:lnTo>
                    <a:pt x="621" y="240"/>
                  </a:lnTo>
                  <a:lnTo>
                    <a:pt x="638" y="227"/>
                  </a:lnTo>
                  <a:lnTo>
                    <a:pt x="625" y="203"/>
                  </a:lnTo>
                  <a:lnTo>
                    <a:pt x="607" y="180"/>
                  </a:lnTo>
                  <a:lnTo>
                    <a:pt x="584" y="157"/>
                  </a:lnTo>
                  <a:lnTo>
                    <a:pt x="561" y="134"/>
                  </a:lnTo>
                  <a:lnTo>
                    <a:pt x="530" y="110"/>
                  </a:lnTo>
                  <a:lnTo>
                    <a:pt x="501" y="91"/>
                  </a:lnTo>
                  <a:lnTo>
                    <a:pt x="470" y="74"/>
                  </a:lnTo>
                  <a:lnTo>
                    <a:pt x="439" y="60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1856" y="2354"/>
              <a:ext cx="333" cy="125"/>
            </a:xfrm>
            <a:custGeom>
              <a:avLst/>
              <a:gdLst>
                <a:gd name="T0" fmla="*/ 1 w 531"/>
                <a:gd name="T1" fmla="*/ 1 h 206"/>
                <a:gd name="T2" fmla="*/ 1 w 531"/>
                <a:gd name="T3" fmla="*/ 1 h 206"/>
                <a:gd name="T4" fmla="*/ 1 w 531"/>
                <a:gd name="T5" fmla="*/ 1 h 206"/>
                <a:gd name="T6" fmla="*/ 1 w 531"/>
                <a:gd name="T7" fmla="*/ 1 h 206"/>
                <a:gd name="T8" fmla="*/ 1 w 531"/>
                <a:gd name="T9" fmla="*/ 1 h 206"/>
                <a:gd name="T10" fmla="*/ 1 w 531"/>
                <a:gd name="T11" fmla="*/ 1 h 206"/>
                <a:gd name="T12" fmla="*/ 1 w 531"/>
                <a:gd name="T13" fmla="*/ 0 h 206"/>
                <a:gd name="T14" fmla="*/ 1 w 531"/>
                <a:gd name="T15" fmla="*/ 1 h 206"/>
                <a:gd name="T16" fmla="*/ 1 w 531"/>
                <a:gd name="T17" fmla="*/ 1 h 206"/>
                <a:gd name="T18" fmla="*/ 1 w 531"/>
                <a:gd name="T19" fmla="*/ 1 h 206"/>
                <a:gd name="T20" fmla="*/ 1 w 531"/>
                <a:gd name="T21" fmla="*/ 1 h 206"/>
                <a:gd name="T22" fmla="*/ 1 w 531"/>
                <a:gd name="T23" fmla="*/ 1 h 206"/>
                <a:gd name="T24" fmla="*/ 1 w 531"/>
                <a:gd name="T25" fmla="*/ 1 h 206"/>
                <a:gd name="T26" fmla="*/ 0 w 531"/>
                <a:gd name="T27" fmla="*/ 1 h 206"/>
                <a:gd name="T28" fmla="*/ 1 w 531"/>
                <a:gd name="T29" fmla="*/ 1 h 206"/>
                <a:gd name="T30" fmla="*/ 1 w 531"/>
                <a:gd name="T31" fmla="*/ 1 h 206"/>
                <a:gd name="T32" fmla="*/ 1 w 531"/>
                <a:gd name="T33" fmla="*/ 1 h 206"/>
                <a:gd name="T34" fmla="*/ 1 w 531"/>
                <a:gd name="T35" fmla="*/ 1 h 206"/>
                <a:gd name="T36" fmla="*/ 1 w 531"/>
                <a:gd name="T37" fmla="*/ 1 h 206"/>
                <a:gd name="T38" fmla="*/ 1 w 531"/>
                <a:gd name="T39" fmla="*/ 1 h 206"/>
                <a:gd name="T40" fmla="*/ 1 w 531"/>
                <a:gd name="T41" fmla="*/ 1 h 206"/>
                <a:gd name="T42" fmla="*/ 1 w 531"/>
                <a:gd name="T43" fmla="*/ 1 h 206"/>
                <a:gd name="T44" fmla="*/ 1 w 531"/>
                <a:gd name="T45" fmla="*/ 1 h 206"/>
                <a:gd name="T46" fmla="*/ 1 w 531"/>
                <a:gd name="T47" fmla="*/ 1 h 206"/>
                <a:gd name="T48" fmla="*/ 1 w 531"/>
                <a:gd name="T49" fmla="*/ 1 h 206"/>
                <a:gd name="T50" fmla="*/ 1 w 531"/>
                <a:gd name="T51" fmla="*/ 1 h 206"/>
                <a:gd name="T52" fmla="*/ 1 w 531"/>
                <a:gd name="T53" fmla="*/ 1 h 206"/>
                <a:gd name="T54" fmla="*/ 1 w 531"/>
                <a:gd name="T55" fmla="*/ 1 h 206"/>
                <a:gd name="T56" fmla="*/ 1 w 531"/>
                <a:gd name="T57" fmla="*/ 1 h 206"/>
                <a:gd name="T58" fmla="*/ 1 w 531"/>
                <a:gd name="T59" fmla="*/ 1 h 206"/>
                <a:gd name="T60" fmla="*/ 1 w 531"/>
                <a:gd name="T61" fmla="*/ 1 h 206"/>
                <a:gd name="T62" fmla="*/ 1 w 531"/>
                <a:gd name="T63" fmla="*/ 1 h 206"/>
                <a:gd name="T64" fmla="*/ 1 w 531"/>
                <a:gd name="T65" fmla="*/ 1 h 2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1"/>
                <a:gd name="T100" fmla="*/ 0 h 206"/>
                <a:gd name="T101" fmla="*/ 531 w 531"/>
                <a:gd name="T102" fmla="*/ 206 h 2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1" h="206">
                  <a:moveTo>
                    <a:pt x="364" y="55"/>
                  </a:moveTo>
                  <a:lnTo>
                    <a:pt x="351" y="51"/>
                  </a:lnTo>
                  <a:lnTo>
                    <a:pt x="320" y="41"/>
                  </a:lnTo>
                  <a:lnTo>
                    <a:pt x="275" y="29"/>
                  </a:lnTo>
                  <a:lnTo>
                    <a:pt x="225" y="18"/>
                  </a:lnTo>
                  <a:lnTo>
                    <a:pt x="170" y="6"/>
                  </a:lnTo>
                  <a:lnTo>
                    <a:pt x="122" y="0"/>
                  </a:lnTo>
                  <a:lnTo>
                    <a:pt x="81" y="2"/>
                  </a:lnTo>
                  <a:lnTo>
                    <a:pt x="58" y="14"/>
                  </a:lnTo>
                  <a:lnTo>
                    <a:pt x="40" y="29"/>
                  </a:lnTo>
                  <a:lnTo>
                    <a:pt x="25" y="49"/>
                  </a:lnTo>
                  <a:lnTo>
                    <a:pt x="11" y="68"/>
                  </a:lnTo>
                  <a:lnTo>
                    <a:pt x="4" y="88"/>
                  </a:lnTo>
                  <a:lnTo>
                    <a:pt x="0" y="103"/>
                  </a:lnTo>
                  <a:lnTo>
                    <a:pt x="2" y="120"/>
                  </a:lnTo>
                  <a:lnTo>
                    <a:pt x="11" y="132"/>
                  </a:lnTo>
                  <a:lnTo>
                    <a:pt x="33" y="140"/>
                  </a:lnTo>
                  <a:lnTo>
                    <a:pt x="71" y="148"/>
                  </a:lnTo>
                  <a:lnTo>
                    <a:pt x="139" y="161"/>
                  </a:lnTo>
                  <a:lnTo>
                    <a:pt x="221" y="175"/>
                  </a:lnTo>
                  <a:lnTo>
                    <a:pt x="312" y="190"/>
                  </a:lnTo>
                  <a:lnTo>
                    <a:pt x="397" y="200"/>
                  </a:lnTo>
                  <a:lnTo>
                    <a:pt x="469" y="206"/>
                  </a:lnTo>
                  <a:lnTo>
                    <a:pt x="516" y="204"/>
                  </a:lnTo>
                  <a:lnTo>
                    <a:pt x="531" y="192"/>
                  </a:lnTo>
                  <a:lnTo>
                    <a:pt x="519" y="171"/>
                  </a:lnTo>
                  <a:lnTo>
                    <a:pt x="504" y="153"/>
                  </a:lnTo>
                  <a:lnTo>
                    <a:pt x="486" y="132"/>
                  </a:lnTo>
                  <a:lnTo>
                    <a:pt x="465" y="115"/>
                  </a:lnTo>
                  <a:lnTo>
                    <a:pt x="440" y="95"/>
                  </a:lnTo>
                  <a:lnTo>
                    <a:pt x="417" y="80"/>
                  </a:lnTo>
                  <a:lnTo>
                    <a:pt x="389" y="64"/>
                  </a:lnTo>
                  <a:lnTo>
                    <a:pt x="364" y="55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1889" y="2368"/>
              <a:ext cx="267" cy="98"/>
            </a:xfrm>
            <a:custGeom>
              <a:avLst/>
              <a:gdLst>
                <a:gd name="T0" fmla="*/ 1 w 427"/>
                <a:gd name="T1" fmla="*/ 1 h 159"/>
                <a:gd name="T2" fmla="*/ 1 w 427"/>
                <a:gd name="T3" fmla="*/ 1 h 159"/>
                <a:gd name="T4" fmla="*/ 1 w 427"/>
                <a:gd name="T5" fmla="*/ 1 h 159"/>
                <a:gd name="T6" fmla="*/ 1 w 427"/>
                <a:gd name="T7" fmla="*/ 1 h 159"/>
                <a:gd name="T8" fmla="*/ 1 w 427"/>
                <a:gd name="T9" fmla="*/ 1 h 159"/>
                <a:gd name="T10" fmla="*/ 1 w 427"/>
                <a:gd name="T11" fmla="*/ 1 h 159"/>
                <a:gd name="T12" fmla="*/ 1 w 427"/>
                <a:gd name="T13" fmla="*/ 0 h 159"/>
                <a:gd name="T14" fmla="*/ 1 w 427"/>
                <a:gd name="T15" fmla="*/ 0 h 159"/>
                <a:gd name="T16" fmla="*/ 1 w 427"/>
                <a:gd name="T17" fmla="*/ 1 h 159"/>
                <a:gd name="T18" fmla="*/ 1 w 427"/>
                <a:gd name="T19" fmla="*/ 1 h 159"/>
                <a:gd name="T20" fmla="*/ 1 w 427"/>
                <a:gd name="T21" fmla="*/ 1 h 159"/>
                <a:gd name="T22" fmla="*/ 1 w 427"/>
                <a:gd name="T23" fmla="*/ 1 h 159"/>
                <a:gd name="T24" fmla="*/ 1 w 427"/>
                <a:gd name="T25" fmla="*/ 1 h 159"/>
                <a:gd name="T26" fmla="*/ 0 w 427"/>
                <a:gd name="T27" fmla="*/ 1 h 159"/>
                <a:gd name="T28" fmla="*/ 1 w 427"/>
                <a:gd name="T29" fmla="*/ 1 h 159"/>
                <a:gd name="T30" fmla="*/ 1 w 427"/>
                <a:gd name="T31" fmla="*/ 1 h 159"/>
                <a:gd name="T32" fmla="*/ 1 w 427"/>
                <a:gd name="T33" fmla="*/ 1 h 159"/>
                <a:gd name="T34" fmla="*/ 1 w 427"/>
                <a:gd name="T35" fmla="*/ 1 h 159"/>
                <a:gd name="T36" fmla="*/ 1 w 427"/>
                <a:gd name="T37" fmla="*/ 1 h 159"/>
                <a:gd name="T38" fmla="*/ 1 w 427"/>
                <a:gd name="T39" fmla="*/ 1 h 159"/>
                <a:gd name="T40" fmla="*/ 1 w 427"/>
                <a:gd name="T41" fmla="*/ 1 h 159"/>
                <a:gd name="T42" fmla="*/ 1 w 427"/>
                <a:gd name="T43" fmla="*/ 1 h 159"/>
                <a:gd name="T44" fmla="*/ 1 w 427"/>
                <a:gd name="T45" fmla="*/ 1 h 159"/>
                <a:gd name="T46" fmla="*/ 1 w 427"/>
                <a:gd name="T47" fmla="*/ 1 h 159"/>
                <a:gd name="T48" fmla="*/ 1 w 427"/>
                <a:gd name="T49" fmla="*/ 1 h 159"/>
                <a:gd name="T50" fmla="*/ 1 w 427"/>
                <a:gd name="T51" fmla="*/ 1 h 159"/>
                <a:gd name="T52" fmla="*/ 1 w 427"/>
                <a:gd name="T53" fmla="*/ 1 h 159"/>
                <a:gd name="T54" fmla="*/ 1 w 427"/>
                <a:gd name="T55" fmla="*/ 1 h 159"/>
                <a:gd name="T56" fmla="*/ 1 w 427"/>
                <a:gd name="T57" fmla="*/ 1 h 159"/>
                <a:gd name="T58" fmla="*/ 1 w 427"/>
                <a:gd name="T59" fmla="*/ 1 h 159"/>
                <a:gd name="T60" fmla="*/ 1 w 427"/>
                <a:gd name="T61" fmla="*/ 1 h 159"/>
                <a:gd name="T62" fmla="*/ 1 w 427"/>
                <a:gd name="T63" fmla="*/ 1 h 159"/>
                <a:gd name="T64" fmla="*/ 1 w 427"/>
                <a:gd name="T65" fmla="*/ 1 h 1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59"/>
                <a:gd name="T101" fmla="*/ 427 w 427"/>
                <a:gd name="T102" fmla="*/ 159 h 1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59">
                  <a:moveTo>
                    <a:pt x="295" y="42"/>
                  </a:moveTo>
                  <a:lnTo>
                    <a:pt x="285" y="38"/>
                  </a:lnTo>
                  <a:lnTo>
                    <a:pt x="260" y="31"/>
                  </a:lnTo>
                  <a:lnTo>
                    <a:pt x="223" y="21"/>
                  </a:lnTo>
                  <a:lnTo>
                    <a:pt x="184" y="13"/>
                  </a:lnTo>
                  <a:lnTo>
                    <a:pt x="140" y="3"/>
                  </a:lnTo>
                  <a:lnTo>
                    <a:pt x="99" y="0"/>
                  </a:lnTo>
                  <a:lnTo>
                    <a:pt x="66" y="0"/>
                  </a:lnTo>
                  <a:lnTo>
                    <a:pt x="47" y="9"/>
                  </a:lnTo>
                  <a:lnTo>
                    <a:pt x="33" y="21"/>
                  </a:lnTo>
                  <a:lnTo>
                    <a:pt x="21" y="36"/>
                  </a:lnTo>
                  <a:lnTo>
                    <a:pt x="10" y="52"/>
                  </a:lnTo>
                  <a:lnTo>
                    <a:pt x="4" y="67"/>
                  </a:lnTo>
                  <a:lnTo>
                    <a:pt x="0" y="79"/>
                  </a:lnTo>
                  <a:lnTo>
                    <a:pt x="4" y="93"/>
                  </a:lnTo>
                  <a:lnTo>
                    <a:pt x="10" y="100"/>
                  </a:lnTo>
                  <a:lnTo>
                    <a:pt x="27" y="108"/>
                  </a:lnTo>
                  <a:lnTo>
                    <a:pt x="56" y="112"/>
                  </a:lnTo>
                  <a:lnTo>
                    <a:pt x="111" y="124"/>
                  </a:lnTo>
                  <a:lnTo>
                    <a:pt x="178" y="135"/>
                  </a:lnTo>
                  <a:lnTo>
                    <a:pt x="252" y="147"/>
                  </a:lnTo>
                  <a:lnTo>
                    <a:pt x="320" y="155"/>
                  </a:lnTo>
                  <a:lnTo>
                    <a:pt x="378" y="159"/>
                  </a:lnTo>
                  <a:lnTo>
                    <a:pt x="415" y="157"/>
                  </a:lnTo>
                  <a:lnTo>
                    <a:pt x="427" y="149"/>
                  </a:lnTo>
                  <a:lnTo>
                    <a:pt x="417" y="133"/>
                  </a:lnTo>
                  <a:lnTo>
                    <a:pt x="405" y="118"/>
                  </a:lnTo>
                  <a:lnTo>
                    <a:pt x="390" y="102"/>
                  </a:lnTo>
                  <a:lnTo>
                    <a:pt x="374" y="87"/>
                  </a:lnTo>
                  <a:lnTo>
                    <a:pt x="355" y="71"/>
                  </a:lnTo>
                  <a:lnTo>
                    <a:pt x="336" y="60"/>
                  </a:lnTo>
                  <a:lnTo>
                    <a:pt x="314" y="48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F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1923" y="2380"/>
              <a:ext cx="202" cy="75"/>
            </a:xfrm>
            <a:custGeom>
              <a:avLst/>
              <a:gdLst>
                <a:gd name="T0" fmla="*/ 1 w 322"/>
                <a:gd name="T1" fmla="*/ 1 h 122"/>
                <a:gd name="T2" fmla="*/ 1 w 322"/>
                <a:gd name="T3" fmla="*/ 1 h 122"/>
                <a:gd name="T4" fmla="*/ 1 w 322"/>
                <a:gd name="T5" fmla="*/ 1 h 122"/>
                <a:gd name="T6" fmla="*/ 1 w 322"/>
                <a:gd name="T7" fmla="*/ 1 h 122"/>
                <a:gd name="T8" fmla="*/ 1 w 322"/>
                <a:gd name="T9" fmla="*/ 1 h 122"/>
                <a:gd name="T10" fmla="*/ 1 w 322"/>
                <a:gd name="T11" fmla="*/ 1 h 122"/>
                <a:gd name="T12" fmla="*/ 1 w 322"/>
                <a:gd name="T13" fmla="*/ 0 h 122"/>
                <a:gd name="T14" fmla="*/ 1 w 322"/>
                <a:gd name="T15" fmla="*/ 0 h 122"/>
                <a:gd name="T16" fmla="*/ 1 w 322"/>
                <a:gd name="T17" fmla="*/ 1 h 122"/>
                <a:gd name="T18" fmla="*/ 1 w 322"/>
                <a:gd name="T19" fmla="*/ 1 h 122"/>
                <a:gd name="T20" fmla="*/ 1 w 322"/>
                <a:gd name="T21" fmla="*/ 1 h 122"/>
                <a:gd name="T22" fmla="*/ 1 w 322"/>
                <a:gd name="T23" fmla="*/ 1 h 122"/>
                <a:gd name="T24" fmla="*/ 1 w 322"/>
                <a:gd name="T25" fmla="*/ 1 h 122"/>
                <a:gd name="T26" fmla="*/ 0 w 322"/>
                <a:gd name="T27" fmla="*/ 1 h 122"/>
                <a:gd name="T28" fmla="*/ 1 w 322"/>
                <a:gd name="T29" fmla="*/ 1 h 122"/>
                <a:gd name="T30" fmla="*/ 1 w 322"/>
                <a:gd name="T31" fmla="*/ 1 h 122"/>
                <a:gd name="T32" fmla="*/ 1 w 322"/>
                <a:gd name="T33" fmla="*/ 1 h 122"/>
                <a:gd name="T34" fmla="*/ 1 w 322"/>
                <a:gd name="T35" fmla="*/ 1 h 122"/>
                <a:gd name="T36" fmla="*/ 1 w 322"/>
                <a:gd name="T37" fmla="*/ 1 h 122"/>
                <a:gd name="T38" fmla="*/ 1 w 322"/>
                <a:gd name="T39" fmla="*/ 1 h 122"/>
                <a:gd name="T40" fmla="*/ 1 w 322"/>
                <a:gd name="T41" fmla="*/ 1 h 122"/>
                <a:gd name="T42" fmla="*/ 1 w 322"/>
                <a:gd name="T43" fmla="*/ 1 h 122"/>
                <a:gd name="T44" fmla="*/ 1 w 322"/>
                <a:gd name="T45" fmla="*/ 1 h 122"/>
                <a:gd name="T46" fmla="*/ 1 w 322"/>
                <a:gd name="T47" fmla="*/ 1 h 122"/>
                <a:gd name="T48" fmla="*/ 1 w 322"/>
                <a:gd name="T49" fmla="*/ 1 h 122"/>
                <a:gd name="T50" fmla="*/ 1 w 322"/>
                <a:gd name="T51" fmla="*/ 1 h 122"/>
                <a:gd name="T52" fmla="*/ 1 w 322"/>
                <a:gd name="T53" fmla="*/ 1 h 122"/>
                <a:gd name="T54" fmla="*/ 1 w 322"/>
                <a:gd name="T55" fmla="*/ 1 h 122"/>
                <a:gd name="T56" fmla="*/ 1 w 322"/>
                <a:gd name="T57" fmla="*/ 1 h 122"/>
                <a:gd name="T58" fmla="*/ 1 w 322"/>
                <a:gd name="T59" fmla="*/ 1 h 122"/>
                <a:gd name="T60" fmla="*/ 1 w 322"/>
                <a:gd name="T61" fmla="*/ 1 h 122"/>
                <a:gd name="T62" fmla="*/ 1 w 322"/>
                <a:gd name="T63" fmla="*/ 1 h 122"/>
                <a:gd name="T64" fmla="*/ 1 w 322"/>
                <a:gd name="T65" fmla="*/ 1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2"/>
                <a:gd name="T100" fmla="*/ 0 h 122"/>
                <a:gd name="T101" fmla="*/ 322 w 322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2" h="122">
                  <a:moveTo>
                    <a:pt x="221" y="31"/>
                  </a:moveTo>
                  <a:lnTo>
                    <a:pt x="214" y="27"/>
                  </a:lnTo>
                  <a:lnTo>
                    <a:pt x="194" y="23"/>
                  </a:lnTo>
                  <a:lnTo>
                    <a:pt x="167" y="15"/>
                  </a:lnTo>
                  <a:lnTo>
                    <a:pt x="138" y="10"/>
                  </a:lnTo>
                  <a:lnTo>
                    <a:pt x="105" y="2"/>
                  </a:lnTo>
                  <a:lnTo>
                    <a:pt x="76" y="0"/>
                  </a:lnTo>
                  <a:lnTo>
                    <a:pt x="51" y="0"/>
                  </a:lnTo>
                  <a:lnTo>
                    <a:pt x="37" y="8"/>
                  </a:lnTo>
                  <a:lnTo>
                    <a:pt x="26" y="15"/>
                  </a:lnTo>
                  <a:lnTo>
                    <a:pt x="18" y="27"/>
                  </a:lnTo>
                  <a:lnTo>
                    <a:pt x="8" y="39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10" y="76"/>
                  </a:lnTo>
                  <a:lnTo>
                    <a:pt x="22" y="81"/>
                  </a:lnTo>
                  <a:lnTo>
                    <a:pt x="45" y="85"/>
                  </a:lnTo>
                  <a:lnTo>
                    <a:pt x="86" y="93"/>
                  </a:lnTo>
                  <a:lnTo>
                    <a:pt x="134" y="103"/>
                  </a:lnTo>
                  <a:lnTo>
                    <a:pt x="190" y="112"/>
                  </a:lnTo>
                  <a:lnTo>
                    <a:pt x="241" y="118"/>
                  </a:lnTo>
                  <a:lnTo>
                    <a:pt x="285" y="122"/>
                  </a:lnTo>
                  <a:lnTo>
                    <a:pt x="313" y="122"/>
                  </a:lnTo>
                  <a:lnTo>
                    <a:pt x="322" y="116"/>
                  </a:lnTo>
                  <a:lnTo>
                    <a:pt x="314" y="103"/>
                  </a:lnTo>
                  <a:lnTo>
                    <a:pt x="305" y="91"/>
                  </a:lnTo>
                  <a:lnTo>
                    <a:pt x="293" y="77"/>
                  </a:lnTo>
                  <a:lnTo>
                    <a:pt x="282" y="66"/>
                  </a:lnTo>
                  <a:lnTo>
                    <a:pt x="266" y="54"/>
                  </a:lnTo>
                  <a:lnTo>
                    <a:pt x="252" y="45"/>
                  </a:lnTo>
                  <a:lnTo>
                    <a:pt x="237" y="35"/>
                  </a:lnTo>
                  <a:lnTo>
                    <a:pt x="221" y="3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1958" y="2391"/>
              <a:ext cx="133" cy="50"/>
            </a:xfrm>
            <a:custGeom>
              <a:avLst/>
              <a:gdLst>
                <a:gd name="T0" fmla="*/ 1 w 213"/>
                <a:gd name="T1" fmla="*/ 1 h 84"/>
                <a:gd name="T2" fmla="*/ 1 w 213"/>
                <a:gd name="T3" fmla="*/ 1 h 84"/>
                <a:gd name="T4" fmla="*/ 1 w 213"/>
                <a:gd name="T5" fmla="*/ 1 h 84"/>
                <a:gd name="T6" fmla="*/ 1 w 213"/>
                <a:gd name="T7" fmla="*/ 1 h 84"/>
                <a:gd name="T8" fmla="*/ 1 w 213"/>
                <a:gd name="T9" fmla="*/ 1 h 84"/>
                <a:gd name="T10" fmla="*/ 1 w 213"/>
                <a:gd name="T11" fmla="*/ 1 h 84"/>
                <a:gd name="T12" fmla="*/ 1 w 213"/>
                <a:gd name="T13" fmla="*/ 0 h 84"/>
                <a:gd name="T14" fmla="*/ 1 w 213"/>
                <a:gd name="T15" fmla="*/ 0 h 84"/>
                <a:gd name="T16" fmla="*/ 1 w 213"/>
                <a:gd name="T17" fmla="*/ 1 h 84"/>
                <a:gd name="T18" fmla="*/ 1 w 213"/>
                <a:gd name="T19" fmla="*/ 1 h 84"/>
                <a:gd name="T20" fmla="*/ 1 w 213"/>
                <a:gd name="T21" fmla="*/ 1 h 84"/>
                <a:gd name="T22" fmla="*/ 0 w 213"/>
                <a:gd name="T23" fmla="*/ 1 h 84"/>
                <a:gd name="T24" fmla="*/ 1 w 213"/>
                <a:gd name="T25" fmla="*/ 1 h 84"/>
                <a:gd name="T26" fmla="*/ 1 w 213"/>
                <a:gd name="T27" fmla="*/ 1 h 84"/>
                <a:gd name="T28" fmla="*/ 1 w 213"/>
                <a:gd name="T29" fmla="*/ 1 h 84"/>
                <a:gd name="T30" fmla="*/ 1 w 213"/>
                <a:gd name="T31" fmla="*/ 1 h 84"/>
                <a:gd name="T32" fmla="*/ 1 w 213"/>
                <a:gd name="T33" fmla="*/ 1 h 84"/>
                <a:gd name="T34" fmla="*/ 1 w 213"/>
                <a:gd name="T35" fmla="*/ 1 h 84"/>
                <a:gd name="T36" fmla="*/ 1 w 213"/>
                <a:gd name="T37" fmla="*/ 1 h 84"/>
                <a:gd name="T38" fmla="*/ 1 w 213"/>
                <a:gd name="T39" fmla="*/ 1 h 84"/>
                <a:gd name="T40" fmla="*/ 1 w 213"/>
                <a:gd name="T41" fmla="*/ 1 h 84"/>
                <a:gd name="T42" fmla="*/ 1 w 213"/>
                <a:gd name="T43" fmla="*/ 1 h 84"/>
                <a:gd name="T44" fmla="*/ 1 w 213"/>
                <a:gd name="T45" fmla="*/ 1 h 84"/>
                <a:gd name="T46" fmla="*/ 1 w 213"/>
                <a:gd name="T47" fmla="*/ 1 h 84"/>
                <a:gd name="T48" fmla="*/ 1 w 213"/>
                <a:gd name="T49" fmla="*/ 1 h 84"/>
                <a:gd name="T50" fmla="*/ 1 w 213"/>
                <a:gd name="T51" fmla="*/ 1 h 84"/>
                <a:gd name="T52" fmla="*/ 1 w 213"/>
                <a:gd name="T53" fmla="*/ 1 h 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3"/>
                <a:gd name="T82" fmla="*/ 0 h 84"/>
                <a:gd name="T83" fmla="*/ 213 w 213"/>
                <a:gd name="T84" fmla="*/ 84 h 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3" h="84">
                  <a:moveTo>
                    <a:pt x="147" y="22"/>
                  </a:moveTo>
                  <a:lnTo>
                    <a:pt x="141" y="20"/>
                  </a:lnTo>
                  <a:lnTo>
                    <a:pt x="129" y="16"/>
                  </a:lnTo>
                  <a:lnTo>
                    <a:pt x="110" y="12"/>
                  </a:lnTo>
                  <a:lnTo>
                    <a:pt x="89" y="8"/>
                  </a:lnTo>
                  <a:lnTo>
                    <a:pt x="65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21" y="6"/>
                  </a:lnTo>
                  <a:lnTo>
                    <a:pt x="7" y="20"/>
                  </a:lnTo>
                  <a:lnTo>
                    <a:pt x="2" y="37"/>
                  </a:lnTo>
                  <a:lnTo>
                    <a:pt x="0" y="51"/>
                  </a:lnTo>
                  <a:lnTo>
                    <a:pt x="13" y="59"/>
                  </a:lnTo>
                  <a:lnTo>
                    <a:pt x="27" y="60"/>
                  </a:lnTo>
                  <a:lnTo>
                    <a:pt x="54" y="64"/>
                  </a:lnTo>
                  <a:lnTo>
                    <a:pt x="85" y="70"/>
                  </a:lnTo>
                  <a:lnTo>
                    <a:pt x="124" y="78"/>
                  </a:lnTo>
                  <a:lnTo>
                    <a:pt x="159" y="80"/>
                  </a:lnTo>
                  <a:lnTo>
                    <a:pt x="188" y="84"/>
                  </a:lnTo>
                  <a:lnTo>
                    <a:pt x="207" y="84"/>
                  </a:lnTo>
                  <a:lnTo>
                    <a:pt x="213" y="80"/>
                  </a:lnTo>
                  <a:lnTo>
                    <a:pt x="203" y="62"/>
                  </a:lnTo>
                  <a:lnTo>
                    <a:pt x="188" y="45"/>
                  </a:lnTo>
                  <a:lnTo>
                    <a:pt x="176" y="37"/>
                  </a:lnTo>
                  <a:lnTo>
                    <a:pt x="166" y="29"/>
                  </a:lnTo>
                  <a:lnTo>
                    <a:pt x="157" y="24"/>
                  </a:lnTo>
                  <a:lnTo>
                    <a:pt x="147" y="22"/>
                  </a:lnTo>
                  <a:close/>
                </a:path>
              </a:pathLst>
            </a:custGeom>
            <a:solidFill>
              <a:srgbClr val="FF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2188" y="2422"/>
              <a:ext cx="256" cy="147"/>
            </a:xfrm>
            <a:custGeom>
              <a:avLst/>
              <a:gdLst>
                <a:gd name="T0" fmla="*/ 1 w 409"/>
                <a:gd name="T1" fmla="*/ 1 h 240"/>
                <a:gd name="T2" fmla="*/ 1 w 409"/>
                <a:gd name="T3" fmla="*/ 1 h 240"/>
                <a:gd name="T4" fmla="*/ 1 w 409"/>
                <a:gd name="T5" fmla="*/ 1 h 240"/>
                <a:gd name="T6" fmla="*/ 1 w 409"/>
                <a:gd name="T7" fmla="*/ 1 h 240"/>
                <a:gd name="T8" fmla="*/ 1 w 409"/>
                <a:gd name="T9" fmla="*/ 1 h 240"/>
                <a:gd name="T10" fmla="*/ 1 w 409"/>
                <a:gd name="T11" fmla="*/ 1 h 240"/>
                <a:gd name="T12" fmla="*/ 1 w 409"/>
                <a:gd name="T13" fmla="*/ 1 h 240"/>
                <a:gd name="T14" fmla="*/ 1 w 409"/>
                <a:gd name="T15" fmla="*/ 1 h 240"/>
                <a:gd name="T16" fmla="*/ 1 w 409"/>
                <a:gd name="T17" fmla="*/ 1 h 240"/>
                <a:gd name="T18" fmla="*/ 1 w 409"/>
                <a:gd name="T19" fmla="*/ 1 h 240"/>
                <a:gd name="T20" fmla="*/ 1 w 409"/>
                <a:gd name="T21" fmla="*/ 1 h 240"/>
                <a:gd name="T22" fmla="*/ 1 w 409"/>
                <a:gd name="T23" fmla="*/ 1 h 240"/>
                <a:gd name="T24" fmla="*/ 1 w 409"/>
                <a:gd name="T25" fmla="*/ 1 h 240"/>
                <a:gd name="T26" fmla="*/ 1 w 409"/>
                <a:gd name="T27" fmla="*/ 1 h 240"/>
                <a:gd name="T28" fmla="*/ 1 w 409"/>
                <a:gd name="T29" fmla="*/ 1 h 240"/>
                <a:gd name="T30" fmla="*/ 1 w 409"/>
                <a:gd name="T31" fmla="*/ 1 h 240"/>
                <a:gd name="T32" fmla="*/ 1 w 409"/>
                <a:gd name="T33" fmla="*/ 1 h 240"/>
                <a:gd name="T34" fmla="*/ 1 w 409"/>
                <a:gd name="T35" fmla="*/ 1 h 240"/>
                <a:gd name="T36" fmla="*/ 1 w 409"/>
                <a:gd name="T37" fmla="*/ 1 h 240"/>
                <a:gd name="T38" fmla="*/ 1 w 409"/>
                <a:gd name="T39" fmla="*/ 1 h 240"/>
                <a:gd name="T40" fmla="*/ 1 w 409"/>
                <a:gd name="T41" fmla="*/ 1 h 240"/>
                <a:gd name="T42" fmla="*/ 1 w 409"/>
                <a:gd name="T43" fmla="*/ 1 h 240"/>
                <a:gd name="T44" fmla="*/ 1 w 409"/>
                <a:gd name="T45" fmla="*/ 1 h 240"/>
                <a:gd name="T46" fmla="*/ 0 w 409"/>
                <a:gd name="T47" fmla="*/ 1 h 240"/>
                <a:gd name="T48" fmla="*/ 1 w 409"/>
                <a:gd name="T49" fmla="*/ 1 h 240"/>
                <a:gd name="T50" fmla="*/ 1 w 409"/>
                <a:gd name="T51" fmla="*/ 1 h 240"/>
                <a:gd name="T52" fmla="*/ 1 w 409"/>
                <a:gd name="T53" fmla="*/ 1 h 240"/>
                <a:gd name="T54" fmla="*/ 1 w 409"/>
                <a:gd name="T55" fmla="*/ 1 h 240"/>
                <a:gd name="T56" fmla="*/ 1 w 409"/>
                <a:gd name="T57" fmla="*/ 1 h 240"/>
                <a:gd name="T58" fmla="*/ 1 w 409"/>
                <a:gd name="T59" fmla="*/ 1 h 240"/>
                <a:gd name="T60" fmla="*/ 1 w 409"/>
                <a:gd name="T61" fmla="*/ 0 h 240"/>
                <a:gd name="T62" fmla="*/ 1 w 409"/>
                <a:gd name="T63" fmla="*/ 0 h 240"/>
                <a:gd name="T64" fmla="*/ 1 w 409"/>
                <a:gd name="T65" fmla="*/ 1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9"/>
                <a:gd name="T100" fmla="*/ 0 h 240"/>
                <a:gd name="T101" fmla="*/ 409 w 409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9" h="240">
                  <a:moveTo>
                    <a:pt x="210" y="4"/>
                  </a:moveTo>
                  <a:lnTo>
                    <a:pt x="217" y="4"/>
                  </a:lnTo>
                  <a:lnTo>
                    <a:pt x="241" y="11"/>
                  </a:lnTo>
                  <a:lnTo>
                    <a:pt x="274" y="21"/>
                  </a:lnTo>
                  <a:lnTo>
                    <a:pt x="312" y="35"/>
                  </a:lnTo>
                  <a:lnTo>
                    <a:pt x="349" y="50"/>
                  </a:lnTo>
                  <a:lnTo>
                    <a:pt x="380" y="70"/>
                  </a:lnTo>
                  <a:lnTo>
                    <a:pt x="402" y="91"/>
                  </a:lnTo>
                  <a:lnTo>
                    <a:pt x="409" y="114"/>
                  </a:lnTo>
                  <a:lnTo>
                    <a:pt x="403" y="135"/>
                  </a:lnTo>
                  <a:lnTo>
                    <a:pt x="398" y="159"/>
                  </a:lnTo>
                  <a:lnTo>
                    <a:pt x="388" y="182"/>
                  </a:lnTo>
                  <a:lnTo>
                    <a:pt x="380" y="205"/>
                  </a:lnTo>
                  <a:lnTo>
                    <a:pt x="369" y="221"/>
                  </a:lnTo>
                  <a:lnTo>
                    <a:pt x="357" y="234"/>
                  </a:lnTo>
                  <a:lnTo>
                    <a:pt x="341" y="240"/>
                  </a:lnTo>
                  <a:lnTo>
                    <a:pt x="328" y="240"/>
                  </a:lnTo>
                  <a:lnTo>
                    <a:pt x="297" y="227"/>
                  </a:lnTo>
                  <a:lnTo>
                    <a:pt x="248" y="205"/>
                  </a:lnTo>
                  <a:lnTo>
                    <a:pt x="188" y="178"/>
                  </a:lnTo>
                  <a:lnTo>
                    <a:pt x="128" y="149"/>
                  </a:lnTo>
                  <a:lnTo>
                    <a:pt x="70" y="116"/>
                  </a:lnTo>
                  <a:lnTo>
                    <a:pt x="25" y="87"/>
                  </a:lnTo>
                  <a:lnTo>
                    <a:pt x="0" y="64"/>
                  </a:lnTo>
                  <a:lnTo>
                    <a:pt x="6" y="48"/>
                  </a:lnTo>
                  <a:lnTo>
                    <a:pt x="25" y="35"/>
                  </a:lnTo>
                  <a:lnTo>
                    <a:pt x="49" y="23"/>
                  </a:lnTo>
                  <a:lnTo>
                    <a:pt x="74" y="13"/>
                  </a:lnTo>
                  <a:lnTo>
                    <a:pt x="101" y="8"/>
                  </a:lnTo>
                  <a:lnTo>
                    <a:pt x="128" y="2"/>
                  </a:lnTo>
                  <a:lnTo>
                    <a:pt x="155" y="0"/>
                  </a:lnTo>
                  <a:lnTo>
                    <a:pt x="182" y="0"/>
                  </a:lnTo>
                  <a:lnTo>
                    <a:pt x="210" y="4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2211" y="2430"/>
              <a:ext cx="213" cy="123"/>
            </a:xfrm>
            <a:custGeom>
              <a:avLst/>
              <a:gdLst>
                <a:gd name="T0" fmla="*/ 1 w 339"/>
                <a:gd name="T1" fmla="*/ 1 h 202"/>
                <a:gd name="T2" fmla="*/ 1 w 339"/>
                <a:gd name="T3" fmla="*/ 1 h 202"/>
                <a:gd name="T4" fmla="*/ 1 w 339"/>
                <a:gd name="T5" fmla="*/ 1 h 202"/>
                <a:gd name="T6" fmla="*/ 1 w 339"/>
                <a:gd name="T7" fmla="*/ 1 h 202"/>
                <a:gd name="T8" fmla="*/ 1 w 339"/>
                <a:gd name="T9" fmla="*/ 1 h 202"/>
                <a:gd name="T10" fmla="*/ 1 w 339"/>
                <a:gd name="T11" fmla="*/ 1 h 202"/>
                <a:gd name="T12" fmla="*/ 1 w 339"/>
                <a:gd name="T13" fmla="*/ 1 h 202"/>
                <a:gd name="T14" fmla="*/ 1 w 339"/>
                <a:gd name="T15" fmla="*/ 1 h 202"/>
                <a:gd name="T16" fmla="*/ 1 w 339"/>
                <a:gd name="T17" fmla="*/ 1 h 202"/>
                <a:gd name="T18" fmla="*/ 1 w 339"/>
                <a:gd name="T19" fmla="*/ 1 h 202"/>
                <a:gd name="T20" fmla="*/ 1 w 339"/>
                <a:gd name="T21" fmla="*/ 1 h 202"/>
                <a:gd name="T22" fmla="*/ 1 w 339"/>
                <a:gd name="T23" fmla="*/ 1 h 202"/>
                <a:gd name="T24" fmla="*/ 1 w 339"/>
                <a:gd name="T25" fmla="*/ 1 h 202"/>
                <a:gd name="T26" fmla="*/ 1 w 339"/>
                <a:gd name="T27" fmla="*/ 1 h 202"/>
                <a:gd name="T28" fmla="*/ 1 w 339"/>
                <a:gd name="T29" fmla="*/ 1 h 202"/>
                <a:gd name="T30" fmla="*/ 1 w 339"/>
                <a:gd name="T31" fmla="*/ 1 h 202"/>
                <a:gd name="T32" fmla="*/ 1 w 339"/>
                <a:gd name="T33" fmla="*/ 1 h 202"/>
                <a:gd name="T34" fmla="*/ 1 w 339"/>
                <a:gd name="T35" fmla="*/ 1 h 202"/>
                <a:gd name="T36" fmla="*/ 1 w 339"/>
                <a:gd name="T37" fmla="*/ 1 h 202"/>
                <a:gd name="T38" fmla="*/ 1 w 339"/>
                <a:gd name="T39" fmla="*/ 1 h 202"/>
                <a:gd name="T40" fmla="*/ 1 w 339"/>
                <a:gd name="T41" fmla="*/ 1 h 202"/>
                <a:gd name="T42" fmla="*/ 1 w 339"/>
                <a:gd name="T43" fmla="*/ 1 h 202"/>
                <a:gd name="T44" fmla="*/ 1 w 339"/>
                <a:gd name="T45" fmla="*/ 1 h 202"/>
                <a:gd name="T46" fmla="*/ 0 w 339"/>
                <a:gd name="T47" fmla="*/ 1 h 202"/>
                <a:gd name="T48" fmla="*/ 1 w 339"/>
                <a:gd name="T49" fmla="*/ 1 h 202"/>
                <a:gd name="T50" fmla="*/ 1 w 339"/>
                <a:gd name="T51" fmla="*/ 1 h 202"/>
                <a:gd name="T52" fmla="*/ 1 w 339"/>
                <a:gd name="T53" fmla="*/ 1 h 202"/>
                <a:gd name="T54" fmla="*/ 1 w 339"/>
                <a:gd name="T55" fmla="*/ 1 h 202"/>
                <a:gd name="T56" fmla="*/ 1 w 339"/>
                <a:gd name="T57" fmla="*/ 1 h 202"/>
                <a:gd name="T58" fmla="*/ 1 w 339"/>
                <a:gd name="T59" fmla="*/ 1 h 202"/>
                <a:gd name="T60" fmla="*/ 1 w 339"/>
                <a:gd name="T61" fmla="*/ 0 h 202"/>
                <a:gd name="T62" fmla="*/ 1 w 339"/>
                <a:gd name="T63" fmla="*/ 0 h 202"/>
                <a:gd name="T64" fmla="*/ 1 w 339"/>
                <a:gd name="T65" fmla="*/ 1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9"/>
                <a:gd name="T100" fmla="*/ 0 h 202"/>
                <a:gd name="T101" fmla="*/ 339 w 339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9" h="202">
                  <a:moveTo>
                    <a:pt x="171" y="4"/>
                  </a:moveTo>
                  <a:lnTo>
                    <a:pt x="176" y="4"/>
                  </a:lnTo>
                  <a:lnTo>
                    <a:pt x="196" y="10"/>
                  </a:lnTo>
                  <a:lnTo>
                    <a:pt x="223" y="18"/>
                  </a:lnTo>
                  <a:lnTo>
                    <a:pt x="258" y="31"/>
                  </a:lnTo>
                  <a:lnTo>
                    <a:pt x="289" y="43"/>
                  </a:lnTo>
                  <a:lnTo>
                    <a:pt x="316" y="60"/>
                  </a:lnTo>
                  <a:lnTo>
                    <a:pt x="333" y="78"/>
                  </a:lnTo>
                  <a:lnTo>
                    <a:pt x="339" y="97"/>
                  </a:lnTo>
                  <a:lnTo>
                    <a:pt x="333" y="115"/>
                  </a:lnTo>
                  <a:lnTo>
                    <a:pt x="328" y="134"/>
                  </a:lnTo>
                  <a:lnTo>
                    <a:pt x="320" y="154"/>
                  </a:lnTo>
                  <a:lnTo>
                    <a:pt x="314" y="173"/>
                  </a:lnTo>
                  <a:lnTo>
                    <a:pt x="302" y="186"/>
                  </a:lnTo>
                  <a:lnTo>
                    <a:pt x="293" y="198"/>
                  </a:lnTo>
                  <a:lnTo>
                    <a:pt x="281" y="202"/>
                  </a:lnTo>
                  <a:lnTo>
                    <a:pt x="269" y="200"/>
                  </a:lnTo>
                  <a:lnTo>
                    <a:pt x="244" y="188"/>
                  </a:lnTo>
                  <a:lnTo>
                    <a:pt x="204" y="171"/>
                  </a:lnTo>
                  <a:lnTo>
                    <a:pt x="155" y="148"/>
                  </a:lnTo>
                  <a:lnTo>
                    <a:pt x="105" y="124"/>
                  </a:lnTo>
                  <a:lnTo>
                    <a:pt x="56" y="97"/>
                  </a:lnTo>
                  <a:lnTo>
                    <a:pt x="19" y="74"/>
                  </a:lnTo>
                  <a:lnTo>
                    <a:pt x="0" y="53"/>
                  </a:lnTo>
                  <a:lnTo>
                    <a:pt x="4" y="41"/>
                  </a:lnTo>
                  <a:lnTo>
                    <a:pt x="19" y="29"/>
                  </a:lnTo>
                  <a:lnTo>
                    <a:pt x="39" y="20"/>
                  </a:lnTo>
                  <a:lnTo>
                    <a:pt x="58" y="12"/>
                  </a:lnTo>
                  <a:lnTo>
                    <a:pt x="81" y="8"/>
                  </a:lnTo>
                  <a:lnTo>
                    <a:pt x="103" y="2"/>
                  </a:lnTo>
                  <a:lnTo>
                    <a:pt x="126" y="0"/>
                  </a:lnTo>
                  <a:lnTo>
                    <a:pt x="147" y="0"/>
                  </a:lnTo>
                  <a:lnTo>
                    <a:pt x="171" y="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2233" y="2439"/>
              <a:ext cx="171" cy="101"/>
            </a:xfrm>
            <a:custGeom>
              <a:avLst/>
              <a:gdLst>
                <a:gd name="T0" fmla="*/ 1 w 273"/>
                <a:gd name="T1" fmla="*/ 1 h 163"/>
                <a:gd name="T2" fmla="*/ 1 w 273"/>
                <a:gd name="T3" fmla="*/ 1 h 163"/>
                <a:gd name="T4" fmla="*/ 1 w 273"/>
                <a:gd name="T5" fmla="*/ 1 h 163"/>
                <a:gd name="T6" fmla="*/ 1 w 273"/>
                <a:gd name="T7" fmla="*/ 1 h 163"/>
                <a:gd name="T8" fmla="*/ 1 w 273"/>
                <a:gd name="T9" fmla="*/ 1 h 163"/>
                <a:gd name="T10" fmla="*/ 1 w 273"/>
                <a:gd name="T11" fmla="*/ 1 h 163"/>
                <a:gd name="T12" fmla="*/ 1 w 273"/>
                <a:gd name="T13" fmla="*/ 1 h 163"/>
                <a:gd name="T14" fmla="*/ 1 w 273"/>
                <a:gd name="T15" fmla="*/ 1 h 163"/>
                <a:gd name="T16" fmla="*/ 1 w 273"/>
                <a:gd name="T17" fmla="*/ 1 h 163"/>
                <a:gd name="T18" fmla="*/ 1 w 273"/>
                <a:gd name="T19" fmla="*/ 1 h 163"/>
                <a:gd name="T20" fmla="*/ 1 w 273"/>
                <a:gd name="T21" fmla="*/ 1 h 163"/>
                <a:gd name="T22" fmla="*/ 1 w 273"/>
                <a:gd name="T23" fmla="*/ 1 h 163"/>
                <a:gd name="T24" fmla="*/ 1 w 273"/>
                <a:gd name="T25" fmla="*/ 1 h 163"/>
                <a:gd name="T26" fmla="*/ 1 w 273"/>
                <a:gd name="T27" fmla="*/ 1 h 163"/>
                <a:gd name="T28" fmla="*/ 1 w 273"/>
                <a:gd name="T29" fmla="*/ 1 h 163"/>
                <a:gd name="T30" fmla="*/ 1 w 273"/>
                <a:gd name="T31" fmla="*/ 1 h 163"/>
                <a:gd name="T32" fmla="*/ 1 w 273"/>
                <a:gd name="T33" fmla="*/ 1 h 163"/>
                <a:gd name="T34" fmla="*/ 1 w 273"/>
                <a:gd name="T35" fmla="*/ 1 h 163"/>
                <a:gd name="T36" fmla="*/ 1 w 273"/>
                <a:gd name="T37" fmla="*/ 1 h 163"/>
                <a:gd name="T38" fmla="*/ 1 w 273"/>
                <a:gd name="T39" fmla="*/ 1 h 163"/>
                <a:gd name="T40" fmla="*/ 1 w 273"/>
                <a:gd name="T41" fmla="*/ 1 h 163"/>
                <a:gd name="T42" fmla="*/ 1 w 273"/>
                <a:gd name="T43" fmla="*/ 1 h 163"/>
                <a:gd name="T44" fmla="*/ 1 w 273"/>
                <a:gd name="T45" fmla="*/ 1 h 163"/>
                <a:gd name="T46" fmla="*/ 0 w 273"/>
                <a:gd name="T47" fmla="*/ 1 h 163"/>
                <a:gd name="T48" fmla="*/ 1 w 273"/>
                <a:gd name="T49" fmla="*/ 1 h 163"/>
                <a:gd name="T50" fmla="*/ 1 w 273"/>
                <a:gd name="T51" fmla="*/ 1 h 163"/>
                <a:gd name="T52" fmla="*/ 1 w 273"/>
                <a:gd name="T53" fmla="*/ 1 h 163"/>
                <a:gd name="T54" fmla="*/ 1 w 273"/>
                <a:gd name="T55" fmla="*/ 1 h 163"/>
                <a:gd name="T56" fmla="*/ 1 w 273"/>
                <a:gd name="T57" fmla="*/ 1 h 163"/>
                <a:gd name="T58" fmla="*/ 1 w 273"/>
                <a:gd name="T59" fmla="*/ 1 h 163"/>
                <a:gd name="T60" fmla="*/ 1 w 273"/>
                <a:gd name="T61" fmla="*/ 1 h 163"/>
                <a:gd name="T62" fmla="*/ 1 w 273"/>
                <a:gd name="T63" fmla="*/ 0 h 163"/>
                <a:gd name="T64" fmla="*/ 1 w 273"/>
                <a:gd name="T65" fmla="*/ 1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3"/>
                <a:gd name="T100" fmla="*/ 0 h 163"/>
                <a:gd name="T101" fmla="*/ 273 w 27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3" h="163">
                  <a:moveTo>
                    <a:pt x="141" y="4"/>
                  </a:moveTo>
                  <a:lnTo>
                    <a:pt x="145" y="4"/>
                  </a:lnTo>
                  <a:lnTo>
                    <a:pt x="163" y="8"/>
                  </a:lnTo>
                  <a:lnTo>
                    <a:pt x="182" y="13"/>
                  </a:lnTo>
                  <a:lnTo>
                    <a:pt x="209" y="25"/>
                  </a:lnTo>
                  <a:lnTo>
                    <a:pt x="233" y="35"/>
                  </a:lnTo>
                  <a:lnTo>
                    <a:pt x="256" y="48"/>
                  </a:lnTo>
                  <a:lnTo>
                    <a:pt x="269" y="60"/>
                  </a:lnTo>
                  <a:lnTo>
                    <a:pt x="273" y="77"/>
                  </a:lnTo>
                  <a:lnTo>
                    <a:pt x="269" y="91"/>
                  </a:lnTo>
                  <a:lnTo>
                    <a:pt x="266" y="108"/>
                  </a:lnTo>
                  <a:lnTo>
                    <a:pt x="260" y="124"/>
                  </a:lnTo>
                  <a:lnTo>
                    <a:pt x="254" y="139"/>
                  </a:lnTo>
                  <a:lnTo>
                    <a:pt x="246" y="149"/>
                  </a:lnTo>
                  <a:lnTo>
                    <a:pt x="238" y="159"/>
                  </a:lnTo>
                  <a:lnTo>
                    <a:pt x="229" y="163"/>
                  </a:lnTo>
                  <a:lnTo>
                    <a:pt x="219" y="163"/>
                  </a:lnTo>
                  <a:lnTo>
                    <a:pt x="198" y="153"/>
                  </a:lnTo>
                  <a:lnTo>
                    <a:pt x="167" y="138"/>
                  </a:lnTo>
                  <a:lnTo>
                    <a:pt x="128" y="120"/>
                  </a:lnTo>
                  <a:lnTo>
                    <a:pt x="87" y="101"/>
                  </a:lnTo>
                  <a:lnTo>
                    <a:pt x="48" y="77"/>
                  </a:lnTo>
                  <a:lnTo>
                    <a:pt x="17" y="60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17" y="23"/>
                  </a:lnTo>
                  <a:lnTo>
                    <a:pt x="33" y="15"/>
                  </a:lnTo>
                  <a:lnTo>
                    <a:pt x="50" y="10"/>
                  </a:lnTo>
                  <a:lnTo>
                    <a:pt x="70" y="6"/>
                  </a:lnTo>
                  <a:lnTo>
                    <a:pt x="87" y="2"/>
                  </a:lnTo>
                  <a:lnTo>
                    <a:pt x="107" y="2"/>
                  </a:lnTo>
                  <a:lnTo>
                    <a:pt x="124" y="0"/>
                  </a:lnTo>
                  <a:lnTo>
                    <a:pt x="141" y="4"/>
                  </a:lnTo>
                  <a:close/>
                </a:path>
              </a:pathLst>
            </a:custGeom>
            <a:solidFill>
              <a:srgbClr val="F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2255" y="2449"/>
              <a:ext cx="130" cy="75"/>
            </a:xfrm>
            <a:custGeom>
              <a:avLst/>
              <a:gdLst>
                <a:gd name="T0" fmla="*/ 1 w 207"/>
                <a:gd name="T1" fmla="*/ 1 h 123"/>
                <a:gd name="T2" fmla="*/ 1 w 207"/>
                <a:gd name="T3" fmla="*/ 1 h 123"/>
                <a:gd name="T4" fmla="*/ 1 w 207"/>
                <a:gd name="T5" fmla="*/ 1 h 123"/>
                <a:gd name="T6" fmla="*/ 1 w 207"/>
                <a:gd name="T7" fmla="*/ 1 h 123"/>
                <a:gd name="T8" fmla="*/ 1 w 207"/>
                <a:gd name="T9" fmla="*/ 1 h 123"/>
                <a:gd name="T10" fmla="*/ 1 w 207"/>
                <a:gd name="T11" fmla="*/ 1 h 123"/>
                <a:gd name="T12" fmla="*/ 1 w 207"/>
                <a:gd name="T13" fmla="*/ 1 h 123"/>
                <a:gd name="T14" fmla="*/ 1 w 207"/>
                <a:gd name="T15" fmla="*/ 1 h 123"/>
                <a:gd name="T16" fmla="*/ 1 w 207"/>
                <a:gd name="T17" fmla="*/ 1 h 123"/>
                <a:gd name="T18" fmla="*/ 1 w 207"/>
                <a:gd name="T19" fmla="*/ 1 h 123"/>
                <a:gd name="T20" fmla="*/ 1 w 207"/>
                <a:gd name="T21" fmla="*/ 1 h 123"/>
                <a:gd name="T22" fmla="*/ 1 w 207"/>
                <a:gd name="T23" fmla="*/ 1 h 123"/>
                <a:gd name="T24" fmla="*/ 1 w 207"/>
                <a:gd name="T25" fmla="*/ 1 h 123"/>
                <a:gd name="T26" fmla="*/ 1 w 207"/>
                <a:gd name="T27" fmla="*/ 1 h 123"/>
                <a:gd name="T28" fmla="*/ 1 w 207"/>
                <a:gd name="T29" fmla="*/ 1 h 123"/>
                <a:gd name="T30" fmla="*/ 1 w 207"/>
                <a:gd name="T31" fmla="*/ 1 h 123"/>
                <a:gd name="T32" fmla="*/ 1 w 207"/>
                <a:gd name="T33" fmla="*/ 1 h 123"/>
                <a:gd name="T34" fmla="*/ 1 w 207"/>
                <a:gd name="T35" fmla="*/ 1 h 123"/>
                <a:gd name="T36" fmla="*/ 1 w 207"/>
                <a:gd name="T37" fmla="*/ 1 h 123"/>
                <a:gd name="T38" fmla="*/ 1 w 207"/>
                <a:gd name="T39" fmla="*/ 1 h 123"/>
                <a:gd name="T40" fmla="*/ 1 w 207"/>
                <a:gd name="T41" fmla="*/ 1 h 123"/>
                <a:gd name="T42" fmla="*/ 0 w 207"/>
                <a:gd name="T43" fmla="*/ 1 h 123"/>
                <a:gd name="T44" fmla="*/ 1 w 207"/>
                <a:gd name="T45" fmla="*/ 1 h 123"/>
                <a:gd name="T46" fmla="*/ 1 w 207"/>
                <a:gd name="T47" fmla="*/ 1 h 123"/>
                <a:gd name="T48" fmla="*/ 1 w 207"/>
                <a:gd name="T49" fmla="*/ 1 h 123"/>
                <a:gd name="T50" fmla="*/ 1 w 207"/>
                <a:gd name="T51" fmla="*/ 1 h 123"/>
                <a:gd name="T52" fmla="*/ 1 w 207"/>
                <a:gd name="T53" fmla="*/ 1 h 123"/>
                <a:gd name="T54" fmla="*/ 1 w 207"/>
                <a:gd name="T55" fmla="*/ 0 h 123"/>
                <a:gd name="T56" fmla="*/ 1 w 207"/>
                <a:gd name="T57" fmla="*/ 0 h 123"/>
                <a:gd name="T58" fmla="*/ 1 w 207"/>
                <a:gd name="T59" fmla="*/ 0 h 123"/>
                <a:gd name="T60" fmla="*/ 1 w 207"/>
                <a:gd name="T61" fmla="*/ 1 h 1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7"/>
                <a:gd name="T94" fmla="*/ 0 h 123"/>
                <a:gd name="T95" fmla="*/ 207 w 207"/>
                <a:gd name="T96" fmla="*/ 123 h 1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7" h="123">
                  <a:moveTo>
                    <a:pt x="106" y="4"/>
                  </a:moveTo>
                  <a:lnTo>
                    <a:pt x="110" y="4"/>
                  </a:lnTo>
                  <a:lnTo>
                    <a:pt x="122" y="8"/>
                  </a:lnTo>
                  <a:lnTo>
                    <a:pt x="137" y="12"/>
                  </a:lnTo>
                  <a:lnTo>
                    <a:pt x="157" y="20"/>
                  </a:lnTo>
                  <a:lnTo>
                    <a:pt x="174" y="26"/>
                  </a:lnTo>
                  <a:lnTo>
                    <a:pt x="192" y="35"/>
                  </a:lnTo>
                  <a:lnTo>
                    <a:pt x="201" y="47"/>
                  </a:lnTo>
                  <a:lnTo>
                    <a:pt x="207" y="59"/>
                  </a:lnTo>
                  <a:lnTo>
                    <a:pt x="203" y="68"/>
                  </a:lnTo>
                  <a:lnTo>
                    <a:pt x="201" y="80"/>
                  </a:lnTo>
                  <a:lnTo>
                    <a:pt x="196" y="91"/>
                  </a:lnTo>
                  <a:lnTo>
                    <a:pt x="192" y="103"/>
                  </a:lnTo>
                  <a:lnTo>
                    <a:pt x="178" y="119"/>
                  </a:lnTo>
                  <a:lnTo>
                    <a:pt x="163" y="123"/>
                  </a:lnTo>
                  <a:lnTo>
                    <a:pt x="147" y="115"/>
                  </a:lnTo>
                  <a:lnTo>
                    <a:pt x="124" y="105"/>
                  </a:lnTo>
                  <a:lnTo>
                    <a:pt x="95" y="90"/>
                  </a:lnTo>
                  <a:lnTo>
                    <a:pt x="66" y="76"/>
                  </a:lnTo>
                  <a:lnTo>
                    <a:pt x="35" y="59"/>
                  </a:lnTo>
                  <a:lnTo>
                    <a:pt x="13" y="45"/>
                  </a:lnTo>
                  <a:lnTo>
                    <a:pt x="0" y="31"/>
                  </a:lnTo>
                  <a:lnTo>
                    <a:pt x="4" y="26"/>
                  </a:lnTo>
                  <a:lnTo>
                    <a:pt x="11" y="18"/>
                  </a:lnTo>
                  <a:lnTo>
                    <a:pt x="25" y="12"/>
                  </a:lnTo>
                  <a:lnTo>
                    <a:pt x="37" y="6"/>
                  </a:lnTo>
                  <a:lnTo>
                    <a:pt x="52" y="4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91" y="0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2279" y="2457"/>
              <a:ext cx="89" cy="51"/>
            </a:xfrm>
            <a:custGeom>
              <a:avLst/>
              <a:gdLst>
                <a:gd name="T0" fmla="*/ 1 w 141"/>
                <a:gd name="T1" fmla="*/ 1 h 81"/>
                <a:gd name="T2" fmla="*/ 1 w 141"/>
                <a:gd name="T3" fmla="*/ 1 h 81"/>
                <a:gd name="T4" fmla="*/ 1 w 141"/>
                <a:gd name="T5" fmla="*/ 1 h 81"/>
                <a:gd name="T6" fmla="*/ 1 w 141"/>
                <a:gd name="T7" fmla="*/ 1 h 81"/>
                <a:gd name="T8" fmla="*/ 1 w 141"/>
                <a:gd name="T9" fmla="*/ 1 h 81"/>
                <a:gd name="T10" fmla="*/ 1 w 141"/>
                <a:gd name="T11" fmla="*/ 1 h 81"/>
                <a:gd name="T12" fmla="*/ 1 w 141"/>
                <a:gd name="T13" fmla="*/ 1 h 81"/>
                <a:gd name="T14" fmla="*/ 1 w 141"/>
                <a:gd name="T15" fmla="*/ 1 h 81"/>
                <a:gd name="T16" fmla="*/ 1 w 141"/>
                <a:gd name="T17" fmla="*/ 1 h 81"/>
                <a:gd name="T18" fmla="*/ 1 w 141"/>
                <a:gd name="T19" fmla="*/ 1 h 81"/>
                <a:gd name="T20" fmla="*/ 1 w 141"/>
                <a:gd name="T21" fmla="*/ 1 h 81"/>
                <a:gd name="T22" fmla="*/ 1 w 141"/>
                <a:gd name="T23" fmla="*/ 1 h 81"/>
                <a:gd name="T24" fmla="*/ 1 w 141"/>
                <a:gd name="T25" fmla="*/ 1 h 81"/>
                <a:gd name="T26" fmla="*/ 1 w 141"/>
                <a:gd name="T27" fmla="*/ 1 h 81"/>
                <a:gd name="T28" fmla="*/ 1 w 141"/>
                <a:gd name="T29" fmla="*/ 1 h 81"/>
                <a:gd name="T30" fmla="*/ 1 w 141"/>
                <a:gd name="T31" fmla="*/ 1 h 81"/>
                <a:gd name="T32" fmla="*/ 1 w 141"/>
                <a:gd name="T33" fmla="*/ 1 h 81"/>
                <a:gd name="T34" fmla="*/ 1 w 141"/>
                <a:gd name="T35" fmla="*/ 1 h 81"/>
                <a:gd name="T36" fmla="*/ 1 w 141"/>
                <a:gd name="T37" fmla="*/ 1 h 81"/>
                <a:gd name="T38" fmla="*/ 0 w 141"/>
                <a:gd name="T39" fmla="*/ 1 h 81"/>
                <a:gd name="T40" fmla="*/ 1 w 141"/>
                <a:gd name="T41" fmla="*/ 1 h 81"/>
                <a:gd name="T42" fmla="*/ 1 w 141"/>
                <a:gd name="T43" fmla="*/ 1 h 81"/>
                <a:gd name="T44" fmla="*/ 1 w 141"/>
                <a:gd name="T45" fmla="*/ 1 h 81"/>
                <a:gd name="T46" fmla="*/ 1 w 141"/>
                <a:gd name="T47" fmla="*/ 0 h 81"/>
                <a:gd name="T48" fmla="*/ 1 w 141"/>
                <a:gd name="T49" fmla="*/ 1 h 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"/>
                <a:gd name="T76" fmla="*/ 0 h 81"/>
                <a:gd name="T77" fmla="*/ 141 w 141"/>
                <a:gd name="T78" fmla="*/ 81 h 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" h="81">
                  <a:moveTo>
                    <a:pt x="69" y="4"/>
                  </a:moveTo>
                  <a:lnTo>
                    <a:pt x="71" y="4"/>
                  </a:lnTo>
                  <a:lnTo>
                    <a:pt x="79" y="6"/>
                  </a:lnTo>
                  <a:lnTo>
                    <a:pt x="91" y="8"/>
                  </a:lnTo>
                  <a:lnTo>
                    <a:pt x="106" y="14"/>
                  </a:lnTo>
                  <a:lnTo>
                    <a:pt x="118" y="17"/>
                  </a:lnTo>
                  <a:lnTo>
                    <a:pt x="129" y="23"/>
                  </a:lnTo>
                  <a:lnTo>
                    <a:pt x="137" y="31"/>
                  </a:lnTo>
                  <a:lnTo>
                    <a:pt x="141" y="41"/>
                  </a:lnTo>
                  <a:lnTo>
                    <a:pt x="135" y="54"/>
                  </a:lnTo>
                  <a:lnTo>
                    <a:pt x="129" y="70"/>
                  </a:lnTo>
                  <a:lnTo>
                    <a:pt x="120" y="79"/>
                  </a:lnTo>
                  <a:lnTo>
                    <a:pt x="110" y="81"/>
                  </a:lnTo>
                  <a:lnTo>
                    <a:pt x="98" y="76"/>
                  </a:lnTo>
                  <a:lnTo>
                    <a:pt x="83" y="70"/>
                  </a:lnTo>
                  <a:lnTo>
                    <a:pt x="64" y="60"/>
                  </a:lnTo>
                  <a:lnTo>
                    <a:pt x="44" y="52"/>
                  </a:lnTo>
                  <a:lnTo>
                    <a:pt x="23" y="41"/>
                  </a:lnTo>
                  <a:lnTo>
                    <a:pt x="9" y="33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17" y="8"/>
                  </a:lnTo>
                  <a:lnTo>
                    <a:pt x="34" y="2"/>
                  </a:lnTo>
                  <a:lnTo>
                    <a:pt x="52" y="0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rgbClr val="FF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AutoShape 33"/>
            <p:cNvSpPr>
              <a:spLocks noChangeArrowheads="1"/>
            </p:cNvSpPr>
            <p:nvPr/>
          </p:nvSpPr>
          <p:spPr bwMode="auto">
            <a:xfrm>
              <a:off x="1716" y="553"/>
              <a:ext cx="2567" cy="27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ru-RU" sz="24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7" name="Rectangle 34"/>
          <p:cNvSpPr>
            <a:spLocks noGrp="1" noChangeArrowheads="1"/>
          </p:cNvSpPr>
          <p:nvPr>
            <p:ph idx="1"/>
          </p:nvPr>
        </p:nvSpPr>
        <p:spPr bwMode="auto">
          <a:xfrm>
            <a:off x="467544" y="1412776"/>
            <a:ext cx="8183562" cy="394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</a:t>
            </a:r>
            <a:br>
              <a:rPr lang="ru-RU" sz="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 внимание</a:t>
            </a:r>
            <a:r>
              <a:rPr lang="ru-RU" sz="7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!</a:t>
            </a:r>
          </a:p>
          <a:p>
            <a:pPr algn="ctr">
              <a:buNone/>
              <a:defRPr/>
            </a:pPr>
            <a:endParaRPr lang="ru-RU" sz="3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buNone/>
              <a:defRPr/>
            </a:pPr>
            <a:endParaRPr lang="ru-RU" sz="3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buNone/>
              <a:defRPr/>
            </a:pPr>
            <a:endParaRPr lang="ru-RU" sz="3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66407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effectLst/>
              </a:rPr>
              <a:t>Современный урок – 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a:t>
            </a:r>
            <a:endParaRPr lang="ru-RU" sz="3600" dirty="0">
              <a:effectLst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68863"/>
            <a:ext cx="24479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95129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116013" y="857250"/>
            <a:ext cx="7764462" cy="545207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600" b="1" dirty="0" smtClean="0"/>
              <a:t>Особое место в образовательном процессе занимает система УУД учащихся: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3600" b="1" i="1" dirty="0" smtClean="0">
                <a:solidFill>
                  <a:srgbClr val="FF0000"/>
                </a:solidFill>
              </a:rPr>
              <a:t>коммуникативные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FF0000"/>
                </a:solidFill>
              </a:rPr>
              <a:t>  познавательные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FF0000"/>
                </a:solidFill>
              </a:rPr>
              <a:t>  личностные  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FF0000"/>
                </a:solidFill>
              </a:rPr>
              <a:t> регулятивные       </a:t>
            </a:r>
          </a:p>
          <a:p>
            <a:pPr marL="0" indent="0" algn="ctr" eaLnBrk="1" hangingPunct="1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    </a:t>
            </a:r>
          </a:p>
          <a:p>
            <a:pPr algn="ctr" eaLnBrk="1" hangingPunct="1">
              <a:buFont typeface="Wingdings" pitchFamily="2" charset="2"/>
              <a:buChar char="ü"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endParaRPr lang="ru-RU" dirty="0" smtClean="0"/>
          </a:p>
        </p:txBody>
      </p:sp>
      <p:sp>
        <p:nvSpPr>
          <p:cNvPr id="23555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23556" name="Picture 4" descr="j0408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68863"/>
            <a:ext cx="20050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7220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7C8B4-1AF8-4CF3-967A-F5C0CF1348E8}" type="datetime1">
              <a:rPr lang="ru-RU" smtClean="0">
                <a:solidFill>
                  <a:srgbClr val="4F271C">
                    <a:shade val="50000"/>
                  </a:srgbClr>
                </a:solidFill>
              </a:rPr>
              <a:t>27.10.2014</a:t>
            </a:fld>
            <a:endParaRPr lang="ru-RU">
              <a:solidFill>
                <a:srgbClr val="4F271C">
                  <a:shade val="50000"/>
                </a:srgbClr>
              </a:solidFill>
            </a:endParaRPr>
          </a:p>
        </p:txBody>
      </p:sp>
      <p:pic>
        <p:nvPicPr>
          <p:cNvPr id="3" name="Содержимое 3" descr="482558_html_2fb525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977" y="105030"/>
            <a:ext cx="8712968" cy="65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6175524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/>
              </a:rPr>
              <a:t>Учебная ситуация </a:t>
            </a:r>
            <a:r>
              <a:rPr lang="ru-RU" dirty="0" smtClean="0"/>
              <a:t>– </a:t>
            </a:r>
            <a:r>
              <a:rPr lang="ru-RU" sz="3600" b="1" i="1" dirty="0" smtClean="0">
                <a:effectLst/>
              </a:rPr>
              <a:t>это такая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 или предлагают свое описание, частично запоминают.    </a:t>
            </a:r>
            <a:endParaRPr lang="ru-RU" sz="3600" b="1" i="1" dirty="0">
              <a:effectLst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86066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88" y="1196752"/>
            <a:ext cx="7313612" cy="4968551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>Создание учебной ситуации должно строится с учетом: </a:t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002060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alibri" charset="-52"/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возраста ребенка;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специфики учебного предмета;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меры </a:t>
            </a:r>
            <a:r>
              <a:rPr lang="ru-RU" b="1" i="1" dirty="0" err="1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сформированности</a:t>
            </a: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  <a:t> универсальных учебных действий учащихся;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r>
              <a:rPr lang="ru-RU" b="1" i="1" dirty="0" smtClean="0">
                <a:solidFill>
                  <a:srgbClr val="DE0CB1"/>
                </a:solidFill>
                <a:latin typeface="Calibri" charset="-52"/>
              </a:rPr>
              <a:t/>
            </a:r>
            <a:br>
              <a:rPr lang="ru-RU" b="1" i="1" dirty="0" smtClean="0">
                <a:solidFill>
                  <a:srgbClr val="DE0CB1"/>
                </a:solidFill>
                <a:latin typeface="Calibri" charset="-52"/>
              </a:rPr>
            </a:br>
            <a:endParaRPr lang="ru-RU" b="1" i="1" dirty="0" smtClean="0">
              <a:solidFill>
                <a:srgbClr val="DE0CB1"/>
              </a:solidFill>
              <a:latin typeface="Calibri" charset="-52"/>
            </a:endParaRPr>
          </a:p>
        </p:txBody>
      </p:sp>
      <p:pic>
        <p:nvPicPr>
          <p:cNvPr id="34819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55562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43246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813852"/>
              </p:ext>
            </p:extLst>
          </p:nvPr>
        </p:nvGraphicFramePr>
        <p:xfrm>
          <a:off x="285720" y="1346708"/>
          <a:ext cx="8643998" cy="4915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683"/>
                <a:gridCol w="2930729"/>
                <a:gridCol w="3357586"/>
              </a:tblGrid>
              <a:tr h="7249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 изменений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Традиционная деятельность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учителя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Деятельность учителя, работающего по ФГОС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598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Подготовка уроку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Учитель пользуется жестко структурным конспектом урока.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Учитель пользуется сценарным планом урока</a:t>
                      </a:r>
                      <a:r>
                        <a:rPr lang="ru-RU" sz="18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b="1" i="1" dirty="0"/>
                    </a:p>
                  </a:txBody>
                  <a:tcPr/>
                </a:tc>
              </a:tr>
              <a:tr h="150616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Основные этапы урока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Объяснение и закрепление учебного материала.</a:t>
                      </a:r>
                    </a:p>
                    <a:p>
                      <a:pPr algn="ctr"/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Большое количество времени занимает речь учителя.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Самостоятельная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деятельность обучающихся.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056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Главная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цель учителя на уроке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Успеть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выполнить все, что запланировано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Организовать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деятельность детей: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 поиску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и обработке информации;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обобщению способов действия;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постановке учебной задачи;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813852"/>
              </p:ext>
            </p:extLst>
          </p:nvPr>
        </p:nvGraphicFramePr>
        <p:xfrm>
          <a:off x="214282" y="1500173"/>
          <a:ext cx="8715436" cy="511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151"/>
                <a:gridCol w="2954950"/>
                <a:gridCol w="3385335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 изменений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Традиционная деятельность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учителя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Деятельность учителя, работающего по ФГОС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Формулировка заданий для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Формулировки: решите, спишите, сравните, найдите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Формулировки: проанализируйте, докажите, выразите</a:t>
                      </a:r>
                      <a:r>
                        <a:rPr lang="ru-RU" sz="1600" b="1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символом, создайте схему или модель, измените, придумайте. </a:t>
                      </a: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071571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Форма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Преимущественно фронтальная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Преимущественно групповая и /или индивидуальная</a:t>
                      </a:r>
                    </a:p>
                  </a:txBody>
                  <a:tcPr/>
                </a:tc>
              </a:tr>
              <a:tr h="16182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Взаимодействие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с родителями обучающихся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Родители не включены в образовательный процесс.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Информированность родителей обучающихся. Они имеют возможность участвовать в образовательном процессе.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Шаблон оформления 'Надпись крупным планом'">
  <a:themeElements>
    <a:clrScheme name="Шаблон оформления 'Надпись крупным планом'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'Надпись крупным планом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Надпись крупным планом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761</Words>
  <Application>Microsoft Office PowerPoint</Application>
  <PresentationFormat>Экран (4:3)</PresentationFormat>
  <Paragraphs>149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Шаблон оформления 'Надпись крупным планом'</vt:lpstr>
      <vt:lpstr>1_Равновесие</vt:lpstr>
      <vt:lpstr>2_Равновесие</vt:lpstr>
      <vt:lpstr>Равновесие</vt:lpstr>
      <vt:lpstr>Трек</vt:lpstr>
      <vt:lpstr>Презентация PowerPoint</vt:lpstr>
      <vt:lpstr>Урок есть часть жизни ребенка, и проживание этой жизни должно совершаться на уровне высокой культуры. Урок – главная составная часть учебного процесса. Учебная деятельность учителя и учащегося в значительной мере  сосредотачивается на уроке.</vt:lpstr>
      <vt:lpstr>Современный урок – 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vt:lpstr>
      <vt:lpstr>Презентация PowerPoint</vt:lpstr>
      <vt:lpstr>Презентация PowerPoint</vt:lpstr>
      <vt:lpstr>Учебная ситуация – это такая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 или предлагают свое описание, частично запоминают.    </vt:lpstr>
      <vt:lpstr>   Создание учебной ситуации должно строится с учетом:   возраста ребенка;  специфики учебного предмета;  меры сформированности универсальных учебных действий учащихся;     </vt:lpstr>
      <vt:lpstr>Характеристика деятельности педагога, работающего по ФГОС</vt:lpstr>
      <vt:lpstr>Характеристика деятельности педагога, работающего по ФГОС</vt:lpstr>
      <vt:lpstr>Характеристика деятельности педагога, работающего по ФГОС</vt:lpstr>
      <vt:lpstr>Структура урока в рамках деятельностного подхода.  1.Организационный момент. Цель: включение учащихся в деятельность на личностно - значимом уровне.  «Хочу, потому что могу». </vt:lpstr>
      <vt:lpstr>II. Актуализация знаний. Цель: повторение изученного материала, необходимого для «открытия нового знания», и выявление затруднений в индивидуальной деятельности каждого учащегося.  III. Постановка учебной задачи.               Цель: обсуждение затруднений  («Почему возникли затруднения?»,  «Чего мы ещё не знаем?»);  проговаривание цели урока в виде вопроса, на который предстоит ответить, или в виде темы урока. </vt:lpstr>
      <vt:lpstr>IV. «Открытие нового знания»  (построение проекта выхода из затруднения).  Этап изучения новых знаний и способов действий.  V. Первичное закрепление.  Этап закрепления  знаний и способов действий  Цель: проговаривание нового знания,  запись в виде опорного сигнала.  VI. Самоанализ и самоконтроль  Этап  применения  знаний и способов действий  Цель: каждый для себя должен сделать вывод о том, что он уже умеет. </vt:lpstr>
      <vt:lpstr>VII.  Включение нового знания  в систему знаний и повторение.   VIII.   Рефлексия. Цель: осознание учащимися своей УД, самооценка результатов деятельности своей и всего класса. </vt:lpstr>
      <vt:lpstr>Презентация PowerPoint</vt:lpstr>
      <vt:lpstr>Презентация PowerPoint</vt:lpstr>
      <vt:lpstr>Современный урок – это урок, характеризующийся следующими признаками:  - главной целью урока является развитие каждой личности, в процессе обучения и воспитания;  - на уроке реализуется  личностно – ориентированный подход к обучению;  - на уроке реализуется деятельностный подход;  - организация урока динамична и вариативна;  - на уроке используются современные педагогические технологии;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Учитель</cp:lastModifiedBy>
  <cp:revision>44</cp:revision>
  <dcterms:created xsi:type="dcterms:W3CDTF">2013-03-26T15:59:35Z</dcterms:created>
  <dcterms:modified xsi:type="dcterms:W3CDTF">2014-10-27T00:14:19Z</dcterms:modified>
</cp:coreProperties>
</file>