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BE23B-C0D5-479F-BEEF-35BDFC39DBE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B70EBB-4CC3-41F5-833F-74A952AC75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>Выполнила:</a:t>
            </a:r>
          </a:p>
          <a:p>
            <a:pPr algn="r"/>
            <a:r>
              <a:rPr lang="ru-RU" sz="2000" dirty="0"/>
              <a:t>Воспитатель ГПД</a:t>
            </a:r>
          </a:p>
          <a:p>
            <a:pPr algn="r"/>
            <a:r>
              <a:rPr lang="ru-RU" sz="2000" dirty="0" err="1"/>
              <a:t>Алахвердян</a:t>
            </a:r>
            <a:r>
              <a:rPr lang="ru-RU" sz="2000" dirty="0"/>
              <a:t> Н.Е.</a:t>
            </a:r>
          </a:p>
          <a:p>
            <a:pPr algn="r"/>
            <a:r>
              <a:rPr lang="ru-RU" sz="2000" dirty="0"/>
              <a:t>МОУ НОШ№1</a:t>
            </a:r>
          </a:p>
          <a:p>
            <a:pPr algn="r"/>
            <a:r>
              <a:rPr lang="ru-RU" sz="2000" dirty="0" err="1"/>
              <a:t>г.Тверь</a:t>
            </a:r>
            <a:endParaRPr lang="ru-RU" sz="2000" dirty="0"/>
          </a:p>
          <a:p>
            <a:pPr algn="r"/>
            <a:r>
              <a:rPr lang="ru-RU" sz="2000" dirty="0"/>
              <a:t>2013-2014у.г. 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031335" cy="3809391"/>
          </a:xfrm>
        </p:spPr>
        <p:txBody>
          <a:bodyPr>
            <a:noAutofit/>
          </a:bodyPr>
          <a:lstStyle/>
          <a:p>
            <a:r>
              <a:rPr lang="ru-RU" sz="4000" b="1" i="1" dirty="0"/>
              <a:t>Использование информационных технологий в процессе духовно-нравственного воспитания младших школьников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8741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Основными целями информатизации </a:t>
            </a:r>
            <a:r>
              <a:rPr lang="ru-RU" sz="2000" b="1" dirty="0" err="1"/>
              <a:t>внеучебной</a:t>
            </a:r>
            <a:r>
              <a:rPr lang="ru-RU" sz="2000" b="1" dirty="0"/>
              <a:t> и внеурочной деятельности школьников являются:</a:t>
            </a:r>
          </a:p>
          <a:p>
            <a:pPr lvl="0"/>
            <a:r>
              <a:rPr lang="ru-RU" dirty="0" smtClean="0"/>
              <a:t>-формирование </a:t>
            </a:r>
            <a:r>
              <a:rPr lang="ru-RU" dirty="0"/>
              <a:t>отношения к компьютеру как к инструменту для общения, обучения, самовыражения, творчества (презентации по компьютеру);</a:t>
            </a:r>
          </a:p>
          <a:p>
            <a:pPr lvl="0"/>
            <a:r>
              <a:rPr lang="ru-RU" dirty="0" smtClean="0"/>
              <a:t>-развитие </a:t>
            </a:r>
            <a:r>
              <a:rPr lang="ru-RU" dirty="0"/>
              <a:t>творческого, самостоятельного мышления школьников, формирование умений и навыков самостоятельного поиска, анализа и оценки информации, овладение навыками использования информационных технологий (презентации «Моя детская организация», «Знаки дорожного движения»);</a:t>
            </a:r>
          </a:p>
          <a:p>
            <a:pPr lvl="0"/>
            <a:r>
              <a:rPr lang="ru-RU" dirty="0" smtClean="0"/>
              <a:t>-развитие </a:t>
            </a:r>
            <a:r>
              <a:rPr lang="ru-RU" dirty="0"/>
              <a:t>познавательной и творческой активности школьников;</a:t>
            </a:r>
          </a:p>
          <a:p>
            <a:pPr lvl="0"/>
            <a:r>
              <a:rPr lang="ru-RU" dirty="0" smtClean="0"/>
              <a:t>-формирование </a:t>
            </a:r>
            <a:r>
              <a:rPr lang="ru-RU" dirty="0"/>
              <a:t>устойчивого познавательного интереса школьников к интеллектуально-творческой деятельности (символы государства);</a:t>
            </a:r>
          </a:p>
          <a:p>
            <a:pPr lvl="0"/>
            <a:r>
              <a:rPr lang="ru-RU" dirty="0" smtClean="0"/>
              <a:t>-развитие </a:t>
            </a:r>
            <a:r>
              <a:rPr lang="ru-RU" dirty="0"/>
              <a:t>внимания, памяти, воображения, восприятия, мышления, сообразительности;</a:t>
            </a:r>
          </a:p>
          <a:p>
            <a:pPr lvl="0"/>
            <a:r>
              <a:rPr lang="ru-RU" dirty="0" smtClean="0"/>
              <a:t>-повышение </a:t>
            </a:r>
            <a:r>
              <a:rPr lang="ru-RU" dirty="0"/>
              <a:t>воспитательного воздействия всех форм внеурочной деятельности (Азбука прав человека, уроки патриотизма и гражданственности);</a:t>
            </a:r>
          </a:p>
          <a:p>
            <a:pPr lvl="0"/>
            <a:r>
              <a:rPr lang="ru-RU" dirty="0" smtClean="0"/>
              <a:t>-организация </a:t>
            </a:r>
            <a:r>
              <a:rPr lang="ru-RU" dirty="0"/>
              <a:t>эффективного информационного взаимодействия учителей, школьников и родителей;</a:t>
            </a:r>
          </a:p>
          <a:p>
            <a:pPr lvl="0"/>
            <a:r>
              <a:rPr lang="ru-RU" dirty="0" smtClean="0"/>
              <a:t>-развитие </a:t>
            </a:r>
            <a:r>
              <a:rPr lang="ru-RU" dirty="0"/>
              <a:t>способности свободного культурного общения;</a:t>
            </a:r>
          </a:p>
          <a:p>
            <a:pPr lvl="0"/>
            <a:r>
              <a:rPr lang="ru-RU" dirty="0" smtClean="0"/>
              <a:t>-обучение </a:t>
            </a:r>
            <a:r>
              <a:rPr lang="ru-RU" dirty="0"/>
              <a:t>методам конструктивного взаимодействия и взаимопонимания;</a:t>
            </a:r>
          </a:p>
          <a:p>
            <a:pPr lvl="0"/>
            <a:r>
              <a:rPr lang="ru-RU" dirty="0" smtClean="0"/>
              <a:t>-всестороннее </a:t>
            </a:r>
            <a:r>
              <a:rPr lang="ru-RU" dirty="0"/>
              <a:t>развитие личности ребенка;</a:t>
            </a:r>
          </a:p>
          <a:p>
            <a:pPr lvl="0"/>
            <a:r>
              <a:rPr lang="ru-RU" dirty="0" smtClean="0"/>
              <a:t>-организации </a:t>
            </a:r>
            <a:r>
              <a:rPr lang="ru-RU" dirty="0"/>
              <a:t>содержательно досуга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74238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77048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роведение </a:t>
            </a:r>
            <a:r>
              <a:rPr lang="ru-RU" sz="2800" b="1" dirty="0"/>
              <a:t>родительских собраний с демонстрацией слайд – презентации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«Поощрение и наказание в семье, как метод воспитания»;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«Последствия курения и алкоголя»;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«Воспитываем патриотов»;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«Организация летнего отдыха» и другие.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534623"/>
            <a:ext cx="6516216" cy="4342427"/>
          </a:xfrm>
        </p:spPr>
      </p:pic>
    </p:spTree>
    <p:extLst>
      <p:ext uri="{BB962C8B-B14F-4D97-AF65-F5344CB8AC3E}">
        <p14:creationId xmlns:p14="http://schemas.microsoft.com/office/powerpoint/2010/main" val="23302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 использовании ИКТ в духовно-нравственном воспитании детей педагог ставит перед собой 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первоначальных представлений о духовно-нравственных ценностях (честь, семья, любовь, добро, совесть, верность), ознакомление с ними на основе противопоставления позитивного и негативного поведения людей;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воспитание положительного отношения к духовно-нравственным ценностям и желания поступать в соответствии с ними;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нравственных умений и привычек (справедливо оценить свои поступки и поступки людей, быть послушными, вежливыми, приветливыми со всеми, доброжелательными). </a:t>
            </a:r>
          </a:p>
        </p:txBody>
      </p:sp>
    </p:spTree>
    <p:extLst>
      <p:ext uri="{BB962C8B-B14F-4D97-AF65-F5344CB8AC3E}">
        <p14:creationId xmlns:p14="http://schemas.microsoft.com/office/powerpoint/2010/main" val="326142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64442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/>
              <a:t>Направления, по которым мы </a:t>
            </a:r>
            <a:r>
              <a:rPr lang="ru-RU" sz="2800" b="1" dirty="0" smtClean="0"/>
              <a:t>работаем, используя информационные технологии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Нравственно-правовое воспитание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Художественная деятельность и эстетическое воспитание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здорового образа жизни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 Познавательная деятельность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Работа с родителями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" y="3926597"/>
            <a:ext cx="4426738" cy="294625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27784" cy="3907085"/>
          </a:xfrm>
        </p:spPr>
      </p:pic>
    </p:spTree>
    <p:extLst>
      <p:ext uri="{BB962C8B-B14F-4D97-AF65-F5344CB8AC3E}">
        <p14:creationId xmlns:p14="http://schemas.microsoft.com/office/powerpoint/2010/main" val="293227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89844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r>
              <a:rPr lang="ru-RU" sz="2800" b="1" dirty="0"/>
              <a:t>Достоинства мероприятий с использованием ИКТ </a:t>
            </a:r>
            <a:r>
              <a:rPr lang="ru-RU" dirty="0"/>
              <a:t>– </a:t>
            </a:r>
            <a:r>
              <a:rPr lang="ru-RU" sz="2000" i="1" dirty="0"/>
              <a:t>создание эффекта присутствия (Я это видел!), у обучающихся появляется интерес, желание видеть и узнать больше. Мероприятия, проведённые с использованием ИКТ, позволяют наглядно продемонстрировать дополнительные материалы: иллюстрации, музыкальное сопровождение, графические таблицы. Такие мероприятия отличаются особой погруженностью учеников в работу, дети не успевают отвлечься, расслабиться, не замечая при этом, по их словам, как пролетело время. А это позволяет создать атмосферу успешности для большинства </a:t>
            </a:r>
            <a:r>
              <a:rPr lang="ru-RU" sz="2000" i="1" dirty="0" smtClean="0"/>
              <a:t>учеников.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6218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4502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Цель</a:t>
            </a:r>
            <a:r>
              <a:rPr lang="ru-RU" sz="2000" dirty="0"/>
              <a:t> информатизации состоит в глобальной интенсификации интеллектуальной деятельности за счет использования новых информационных технологий: компьютерных и телекоммуникационных.</a:t>
            </a:r>
          </a:p>
          <a:p>
            <a:pPr algn="ctr"/>
            <a:r>
              <a:rPr lang="ru-RU" sz="2000" dirty="0"/>
              <a:t>Информационные технологии предоставляют возможность:            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построить открытую систему воспитания, обеспечивающую каждому индивиду собственную траекторию воспитания;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вовлечь </a:t>
            </a:r>
            <a:r>
              <a:rPr lang="ru-RU" sz="2000" dirty="0"/>
              <a:t>в процесс активного воспитания категории детей, отличающихся способностями;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использовать специфические свойства компьютера, позволяющие индивидуализировать воспитательный процесс и обратиться к принципиально новым познавательным средствам;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интенсифицировать все уровни воспитательного процесса.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3716338"/>
            <a:ext cx="2124075" cy="3141662"/>
          </a:xfrm>
        </p:spPr>
      </p:pic>
    </p:spTree>
    <p:extLst>
      <p:ext uri="{BB962C8B-B14F-4D97-AF65-F5344CB8AC3E}">
        <p14:creationId xmlns:p14="http://schemas.microsoft.com/office/powerpoint/2010/main" val="176223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6606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Актуальными задачами</a:t>
            </a:r>
            <a:r>
              <a:rPr lang="ru-RU" sz="2800" dirty="0">
                <a:latin typeface="+mj-lt"/>
              </a:rPr>
              <a:t> на сегодняшний день являются: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использование современных информационно-коммуникативных технологий, их интеграция в воспитательный процесс с целью повышения качества воспитания;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и развитие информационной культуры школьников;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подготовка пользователей единой информационной системы.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709327"/>
            <a:ext cx="4427985" cy="3148673"/>
          </a:xfrm>
        </p:spPr>
      </p:pic>
    </p:spTree>
    <p:extLst>
      <p:ext uri="{BB962C8B-B14F-4D97-AF65-F5344CB8AC3E}">
        <p14:creationId xmlns:p14="http://schemas.microsoft.com/office/powerpoint/2010/main" val="307714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4499992" cy="3468293"/>
          </a:xfrm>
        </p:spPr>
        <p:txBody>
          <a:bodyPr/>
          <a:lstStyle/>
          <a:p>
            <a:r>
              <a:rPr lang="ru-RU" sz="3600" dirty="0" smtClean="0"/>
              <a:t>Причины применения икт в воспитательной работе</a:t>
            </a:r>
            <a:endParaRPr lang="ru-RU" sz="3600" dirty="0"/>
          </a:p>
        </p:txBody>
      </p:sp>
      <p:sp>
        <p:nvSpPr>
          <p:cNvPr id="2" name="Под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8000" dirty="0"/>
              <a:t>Во-первых, сформирован заказ на включение такой деятельности в систему образования</a:t>
            </a:r>
            <a:r>
              <a:rPr lang="ru-RU" sz="8000" dirty="0" smtClean="0"/>
              <a:t>;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8000" dirty="0" smtClean="0"/>
              <a:t> </a:t>
            </a:r>
            <a:r>
              <a:rPr lang="ru-RU" sz="8000" dirty="0"/>
              <a:t>во-вторых, педагогические причины обусловлены необходимостью поиска средств повышения эффективности образования; </a:t>
            </a:r>
            <a:endParaRPr lang="ru-RU" sz="80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8000" dirty="0" smtClean="0"/>
              <a:t>в-третьих</a:t>
            </a:r>
            <a:r>
              <a:rPr lang="ru-RU" sz="8000" dirty="0"/>
              <a:t>, ИКТ позволяет усилить мотивацию не только учения, но и других полезных для развития личности дел, и вовлечь учащихся в активную деятельность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НГ\Мои фото\Новая папка\Изображение 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" y="3447567"/>
            <a:ext cx="5116036" cy="33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16633"/>
            <a:ext cx="3636085" cy="1008112"/>
          </a:xfrm>
        </p:spPr>
        <p:txBody>
          <a:bodyPr/>
          <a:lstStyle/>
          <a:p>
            <a:r>
              <a:rPr lang="ru-RU" dirty="0" smtClean="0"/>
              <a:t>Школьник: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32435"/>
            <a:ext cx="5456535" cy="409240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464425" cy="2304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-активный участник учебного- воспитательного     процесса;</a:t>
            </a:r>
          </a:p>
          <a:p>
            <a:r>
              <a:rPr lang="ru-RU" sz="2000" dirty="0" smtClean="0"/>
              <a:t>-партнер педагога(помогает в подготовке и проведении уроков и внеклассных мероприятий);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366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4475180" cy="1124743"/>
          </a:xfrm>
        </p:spPr>
        <p:txBody>
          <a:bodyPr/>
          <a:lstStyle/>
          <a:p>
            <a:pPr algn="ctr"/>
            <a:r>
              <a:rPr lang="ru-RU" sz="3600" dirty="0" smtClean="0"/>
              <a:t>Педагог: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539"/>
            <a:ext cx="6176615" cy="463246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63888" y="620688"/>
            <a:ext cx="5580111" cy="172819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-имеет </a:t>
            </a:r>
            <a:r>
              <a:rPr lang="ru-RU" sz="1800" dirty="0"/>
              <a:t>возможность использовать электронные учебники, электронные энциклопедии и </a:t>
            </a:r>
            <a:r>
              <a:rPr lang="ru-RU" sz="1800" dirty="0" smtClean="0"/>
              <a:t>Интернет-ресурсы;</a:t>
            </a:r>
          </a:p>
          <a:p>
            <a:r>
              <a:rPr lang="ru-RU" sz="1800" dirty="0" smtClean="0"/>
              <a:t>-</a:t>
            </a:r>
            <a:r>
              <a:rPr lang="ru-RU" sz="1800" dirty="0"/>
              <a:t>п</a:t>
            </a:r>
            <a:r>
              <a:rPr lang="ru-RU" sz="1800" dirty="0" smtClean="0"/>
              <a:t>оиск </a:t>
            </a:r>
            <a:r>
              <a:rPr lang="ru-RU" sz="1800" dirty="0"/>
              <a:t>и подготовка информации к беседам, тренингам, круглым столам стали намного проще с помощью ИКТ.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8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69847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Использование ИКТ в воспитательной работе способствует: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повышению </a:t>
            </a:r>
            <a:r>
              <a:rPr lang="ru-RU" dirty="0"/>
              <a:t>и стимулированию интереса у школьников;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активизации </a:t>
            </a:r>
            <a:r>
              <a:rPr lang="ru-RU" dirty="0"/>
              <a:t>мыслительной деятельности и эффективности </a:t>
            </a:r>
            <a:r>
              <a:rPr lang="ru-RU" dirty="0" smtClean="0"/>
              <a:t>  воспитания </a:t>
            </a:r>
            <a:r>
              <a:rPr lang="ru-RU" dirty="0"/>
              <a:t>тех или иных качеств личности благодаря интерактивности;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моделированию </a:t>
            </a:r>
            <a:r>
              <a:rPr lang="ru-RU" dirty="0"/>
              <a:t>процессов, явлений, сложных для демонстрации в реальности, но необходимых для создания полноценного зрительного ряда;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предоставлению </a:t>
            </a:r>
            <a:r>
              <a:rPr lang="ru-RU" dirty="0"/>
              <a:t>ученикам возможности самостоятельного поиска материалов, опубликованных в Интернете для подготовки докладов, рефератов, составления сценариев; помощь в поисках ответов на проблемные вопросы;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созданию </a:t>
            </a:r>
            <a:r>
              <a:rPr lang="ru-RU" dirty="0"/>
              <a:t>огромного поля для развития креативных способностей, формирования общей и информационной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19203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745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Использование информационных технологий имеет положительные аспекты: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Подготовка и организация презентаций;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Посещение сайтов научно-популярных журналов;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Участие в творческих конкурсах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104365"/>
            <a:ext cx="5004048" cy="3752048"/>
          </a:xfrm>
        </p:spPr>
      </p:pic>
    </p:spTree>
    <p:extLst>
      <p:ext uri="{BB962C8B-B14F-4D97-AF65-F5344CB8AC3E}">
        <p14:creationId xmlns:p14="http://schemas.microsoft.com/office/powerpoint/2010/main" val="162076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67504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нашем классе в прошлом году с использованием Икт были проведены следующие классные мероприятия</a:t>
            </a:r>
            <a:r>
              <a:rPr lang="ru-RU" sz="2400" b="1" dirty="0" smtClean="0"/>
              <a:t>:</a:t>
            </a:r>
          </a:p>
          <a:p>
            <a:endParaRPr lang="ru-RU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«О красоте и мужестве»;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«Урок доброты»;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«Страна вежливых слов»;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«Новогоднее настроение»;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«Книга поможет везде: в учёбе, отдыхе, труде»;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«Войны священные страницы»;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«Олимпийский огонь».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159945"/>
            <a:ext cx="4932040" cy="3698055"/>
          </a:xfrm>
        </p:spPr>
      </p:pic>
    </p:spTree>
    <p:extLst>
      <p:ext uri="{BB962C8B-B14F-4D97-AF65-F5344CB8AC3E}">
        <p14:creationId xmlns:p14="http://schemas.microsoft.com/office/powerpoint/2010/main" val="116485996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801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Использование информационных технологий в процессе духовно-нравственного воспитания младших школьников </vt:lpstr>
      <vt:lpstr>Презентация PowerPoint</vt:lpstr>
      <vt:lpstr>Презентация PowerPoint</vt:lpstr>
      <vt:lpstr>Причины применения икт в воспитательной работе</vt:lpstr>
      <vt:lpstr>Школьник:</vt:lpstr>
      <vt:lpstr>Педагог: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мими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в процессе духовно-нравственного воспитания младших школьников </dc:title>
  <dc:creator>ми</dc:creator>
  <cp:lastModifiedBy>ми</cp:lastModifiedBy>
  <cp:revision>13</cp:revision>
  <dcterms:created xsi:type="dcterms:W3CDTF">2014-08-25T16:08:00Z</dcterms:created>
  <dcterms:modified xsi:type="dcterms:W3CDTF">2014-08-26T16:25:14Z</dcterms:modified>
</cp:coreProperties>
</file>