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82" r:id="rId2"/>
    <p:sldId id="312" r:id="rId3"/>
    <p:sldId id="256" r:id="rId4"/>
    <p:sldId id="257" r:id="rId5"/>
    <p:sldId id="288" r:id="rId6"/>
    <p:sldId id="258" r:id="rId7"/>
    <p:sldId id="289" r:id="rId8"/>
    <p:sldId id="283" r:id="rId9"/>
    <p:sldId id="290" r:id="rId10"/>
    <p:sldId id="260" r:id="rId11"/>
    <p:sldId id="291" r:id="rId12"/>
    <p:sldId id="261" r:id="rId13"/>
    <p:sldId id="292" r:id="rId14"/>
    <p:sldId id="262" r:id="rId15"/>
    <p:sldId id="293" r:id="rId16"/>
    <p:sldId id="263" r:id="rId17"/>
    <p:sldId id="294" r:id="rId18"/>
    <p:sldId id="264" r:id="rId19"/>
    <p:sldId id="295" r:id="rId20"/>
    <p:sldId id="265" r:id="rId21"/>
    <p:sldId id="296" r:id="rId22"/>
    <p:sldId id="266" r:id="rId23"/>
    <p:sldId id="297" r:id="rId24"/>
    <p:sldId id="267" r:id="rId25"/>
    <p:sldId id="298" r:id="rId26"/>
    <p:sldId id="268" r:id="rId27"/>
    <p:sldId id="299" r:id="rId28"/>
    <p:sldId id="269" r:id="rId29"/>
    <p:sldId id="300" r:id="rId30"/>
    <p:sldId id="270" r:id="rId31"/>
    <p:sldId id="301" r:id="rId32"/>
    <p:sldId id="271" r:id="rId33"/>
    <p:sldId id="302" r:id="rId34"/>
    <p:sldId id="272" r:id="rId35"/>
    <p:sldId id="284" r:id="rId36"/>
    <p:sldId id="273" r:id="rId37"/>
    <p:sldId id="285" r:id="rId38"/>
    <p:sldId id="275" r:id="rId39"/>
    <p:sldId id="287" r:id="rId40"/>
    <p:sldId id="276" r:id="rId41"/>
    <p:sldId id="308" r:id="rId42"/>
    <p:sldId id="274" r:id="rId43"/>
    <p:sldId id="286" r:id="rId44"/>
    <p:sldId id="309" r:id="rId45"/>
    <p:sldId id="310" r:id="rId46"/>
    <p:sldId id="311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0066"/>
    <a:srgbClr val="BAE4D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089" autoAdjust="0"/>
    <p:restoredTop sz="91887" autoAdjust="0"/>
  </p:normalViewPr>
  <p:slideViewPr>
    <p:cSldViewPr>
      <p:cViewPr varScale="1">
        <p:scale>
          <a:sx n="68" d="100"/>
          <a:sy n="68" d="100"/>
        </p:scale>
        <p:origin x="-4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962"/>
    </p:cViewPr>
  </p:sorterViewPr>
  <p:notesViewPr>
    <p:cSldViewPr>
      <p:cViewPr varScale="1">
        <p:scale>
          <a:sx n="41" d="100"/>
          <a:sy n="41" d="100"/>
        </p:scale>
        <p:origin x="-1470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1AFF6C-3509-468E-A71D-6AD55E3E02D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BB5268DC-7AF3-488F-9FED-DCBC5BDF2604}">
      <dgm:prSet phldrT="[Текст]" phldr="1"/>
      <dgm:spPr/>
      <dgm:t>
        <a:bodyPr/>
        <a:lstStyle/>
        <a:p>
          <a:endParaRPr lang="ru-RU"/>
        </a:p>
      </dgm:t>
    </dgm:pt>
    <dgm:pt modelId="{C88D5E8E-720A-40CB-9D2F-F15E1883D99C}" type="parTrans" cxnId="{2F3DFFE8-2B1D-47DA-A6DB-472A1562C5F2}">
      <dgm:prSet/>
      <dgm:spPr/>
      <dgm:t>
        <a:bodyPr/>
        <a:lstStyle/>
        <a:p>
          <a:endParaRPr lang="ru-RU"/>
        </a:p>
      </dgm:t>
    </dgm:pt>
    <dgm:pt modelId="{D40E393D-AF7E-4B26-8570-E01578ED55B1}" type="sibTrans" cxnId="{2F3DFFE8-2B1D-47DA-A6DB-472A1562C5F2}">
      <dgm:prSet/>
      <dgm:spPr/>
      <dgm:t>
        <a:bodyPr/>
        <a:lstStyle/>
        <a:p>
          <a:endParaRPr lang="ru-RU"/>
        </a:p>
      </dgm:t>
    </dgm:pt>
    <dgm:pt modelId="{414EA9D8-7CE5-4471-B7B2-DFCB4F4F1EF5}">
      <dgm:prSet phldrT="[Текст]" phldr="1"/>
      <dgm:spPr/>
      <dgm:t>
        <a:bodyPr/>
        <a:lstStyle/>
        <a:p>
          <a:endParaRPr lang="ru-RU"/>
        </a:p>
      </dgm:t>
    </dgm:pt>
    <dgm:pt modelId="{6309150B-DA42-4137-89AC-2859C18AD3F0}" type="parTrans" cxnId="{545B5939-ACD4-430D-A9D5-A20CFCC3FA06}">
      <dgm:prSet/>
      <dgm:spPr/>
      <dgm:t>
        <a:bodyPr/>
        <a:lstStyle/>
        <a:p>
          <a:endParaRPr lang="ru-RU"/>
        </a:p>
      </dgm:t>
    </dgm:pt>
    <dgm:pt modelId="{58598607-ED53-421E-B2CF-B82BB5414327}" type="sibTrans" cxnId="{545B5939-ACD4-430D-A9D5-A20CFCC3FA06}">
      <dgm:prSet/>
      <dgm:spPr/>
      <dgm:t>
        <a:bodyPr/>
        <a:lstStyle/>
        <a:p>
          <a:endParaRPr lang="ru-RU"/>
        </a:p>
      </dgm:t>
    </dgm:pt>
    <dgm:pt modelId="{6E136B2B-865E-4DE5-8D72-F6F83E79D608}">
      <dgm:prSet phldrT="[Текст]" phldr="1"/>
      <dgm:spPr/>
      <dgm:t>
        <a:bodyPr/>
        <a:lstStyle/>
        <a:p>
          <a:endParaRPr lang="ru-RU"/>
        </a:p>
      </dgm:t>
    </dgm:pt>
    <dgm:pt modelId="{92E373AC-03C3-488C-9A8D-DFB91730BF3C}" type="parTrans" cxnId="{2EE9A1E6-9C54-4488-88DC-9017CCDD0A1E}">
      <dgm:prSet/>
      <dgm:spPr/>
      <dgm:t>
        <a:bodyPr/>
        <a:lstStyle/>
        <a:p>
          <a:endParaRPr lang="ru-RU"/>
        </a:p>
      </dgm:t>
    </dgm:pt>
    <dgm:pt modelId="{48DC5A6F-8D44-407B-97DB-5B882C26288A}" type="sibTrans" cxnId="{2EE9A1E6-9C54-4488-88DC-9017CCDD0A1E}">
      <dgm:prSet/>
      <dgm:spPr/>
      <dgm:t>
        <a:bodyPr/>
        <a:lstStyle/>
        <a:p>
          <a:endParaRPr lang="ru-RU"/>
        </a:p>
      </dgm:t>
    </dgm:pt>
    <dgm:pt modelId="{6679F4E1-6E79-4849-B1E9-CCBEEE8B243E}">
      <dgm:prSet phldrT="[Текст]" phldr="1"/>
      <dgm:spPr/>
      <dgm:t>
        <a:bodyPr/>
        <a:lstStyle/>
        <a:p>
          <a:endParaRPr lang="ru-RU"/>
        </a:p>
      </dgm:t>
    </dgm:pt>
    <dgm:pt modelId="{0921AE67-7263-4407-A122-3464EC327E82}" type="parTrans" cxnId="{C38A815A-FCE8-45BB-8D38-31986251451A}">
      <dgm:prSet/>
      <dgm:spPr/>
      <dgm:t>
        <a:bodyPr/>
        <a:lstStyle/>
        <a:p>
          <a:endParaRPr lang="ru-RU"/>
        </a:p>
      </dgm:t>
    </dgm:pt>
    <dgm:pt modelId="{9505F78F-3C0E-40F4-97E6-4ABE0CDE09F8}" type="sibTrans" cxnId="{C38A815A-FCE8-45BB-8D38-31986251451A}">
      <dgm:prSet/>
      <dgm:spPr/>
      <dgm:t>
        <a:bodyPr/>
        <a:lstStyle/>
        <a:p>
          <a:endParaRPr lang="ru-RU"/>
        </a:p>
      </dgm:t>
    </dgm:pt>
    <dgm:pt modelId="{0697A3CE-C199-4776-889B-114FF711D3C7}">
      <dgm:prSet phldrT="[Текст]" phldr="1"/>
      <dgm:spPr/>
      <dgm:t>
        <a:bodyPr/>
        <a:lstStyle/>
        <a:p>
          <a:endParaRPr lang="ru-RU"/>
        </a:p>
      </dgm:t>
    </dgm:pt>
    <dgm:pt modelId="{8AB5FEEC-A8DC-449F-9E6C-9188E8DBB482}" type="parTrans" cxnId="{4245946E-8228-4A49-9503-E30DEFCDE1BC}">
      <dgm:prSet/>
      <dgm:spPr/>
      <dgm:t>
        <a:bodyPr/>
        <a:lstStyle/>
        <a:p>
          <a:endParaRPr lang="ru-RU"/>
        </a:p>
      </dgm:t>
    </dgm:pt>
    <dgm:pt modelId="{6A440C22-9650-4BDD-9353-498569ADD360}" type="sibTrans" cxnId="{4245946E-8228-4A49-9503-E30DEFCDE1BC}">
      <dgm:prSet/>
      <dgm:spPr/>
      <dgm:t>
        <a:bodyPr/>
        <a:lstStyle/>
        <a:p>
          <a:endParaRPr lang="ru-RU"/>
        </a:p>
      </dgm:t>
    </dgm:pt>
    <dgm:pt modelId="{2155F57D-6AD4-4CF7-9348-5061DEA484A3}" type="pres">
      <dgm:prSet presAssocID="{9D1AFF6C-3509-468E-A71D-6AD55E3E02D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4982C3-9E31-4D5F-97B7-7D896D108E4A}" type="pres">
      <dgm:prSet presAssocID="{BB5268DC-7AF3-488F-9FED-DCBC5BDF260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3F786-4A9A-42FF-9BB4-7372199B07BA}" type="pres">
      <dgm:prSet presAssocID="{D40E393D-AF7E-4B26-8570-E01578ED55B1}" presName="sibTrans" presStyleCnt="0"/>
      <dgm:spPr/>
    </dgm:pt>
    <dgm:pt modelId="{655C4638-892C-4E36-82BF-B1026E2800B3}" type="pres">
      <dgm:prSet presAssocID="{414EA9D8-7CE5-4471-B7B2-DFCB4F4F1EF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6C92A-84CC-40BB-8D40-DB24AC57998E}" type="pres">
      <dgm:prSet presAssocID="{58598607-ED53-421E-B2CF-B82BB5414327}" presName="sibTrans" presStyleCnt="0"/>
      <dgm:spPr/>
    </dgm:pt>
    <dgm:pt modelId="{62D9A7BE-94AB-4958-AC72-68223CA980A6}" type="pres">
      <dgm:prSet presAssocID="{6E136B2B-865E-4DE5-8D72-F6F83E79D60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55724-E03B-4FE3-BBCC-F911BFC5F9F8}" type="pres">
      <dgm:prSet presAssocID="{48DC5A6F-8D44-407B-97DB-5B882C26288A}" presName="sibTrans" presStyleCnt="0"/>
      <dgm:spPr/>
    </dgm:pt>
    <dgm:pt modelId="{26F81675-F950-4202-8CF8-1229490F3DED}" type="pres">
      <dgm:prSet presAssocID="{6679F4E1-6E79-4849-B1E9-CCBEEE8B243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52F8A1-3CB1-4773-B260-A70207EEC6E4}" type="pres">
      <dgm:prSet presAssocID="{9505F78F-3C0E-40F4-97E6-4ABE0CDE09F8}" presName="sibTrans" presStyleCnt="0"/>
      <dgm:spPr/>
    </dgm:pt>
    <dgm:pt modelId="{E90939CA-BF47-4646-8623-E131CEAA4D55}" type="pres">
      <dgm:prSet presAssocID="{0697A3CE-C199-4776-889B-114FF711D3C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4575CB-5E9C-4CA2-A797-7FC0E4AE0456}" type="presOf" srcId="{6679F4E1-6E79-4849-B1E9-CCBEEE8B243E}" destId="{26F81675-F950-4202-8CF8-1229490F3DED}" srcOrd="0" destOrd="0" presId="urn:microsoft.com/office/officeart/2005/8/layout/default"/>
    <dgm:cxn modelId="{A9DAAC15-E591-406F-9B25-1E557F0EC00E}" type="presOf" srcId="{9D1AFF6C-3509-468E-A71D-6AD55E3E02D9}" destId="{2155F57D-6AD4-4CF7-9348-5061DEA484A3}" srcOrd="0" destOrd="0" presId="urn:microsoft.com/office/officeart/2005/8/layout/default"/>
    <dgm:cxn modelId="{2EE9A1E6-9C54-4488-88DC-9017CCDD0A1E}" srcId="{9D1AFF6C-3509-468E-A71D-6AD55E3E02D9}" destId="{6E136B2B-865E-4DE5-8D72-F6F83E79D608}" srcOrd="2" destOrd="0" parTransId="{92E373AC-03C3-488C-9A8D-DFB91730BF3C}" sibTransId="{48DC5A6F-8D44-407B-97DB-5B882C26288A}"/>
    <dgm:cxn modelId="{01D62989-D27B-4DF1-A7F1-9B0BB902650A}" type="presOf" srcId="{0697A3CE-C199-4776-889B-114FF711D3C7}" destId="{E90939CA-BF47-4646-8623-E131CEAA4D55}" srcOrd="0" destOrd="0" presId="urn:microsoft.com/office/officeart/2005/8/layout/default"/>
    <dgm:cxn modelId="{8552F180-06BE-4651-8640-7F7273EAEDA2}" type="presOf" srcId="{6E136B2B-865E-4DE5-8D72-F6F83E79D608}" destId="{62D9A7BE-94AB-4958-AC72-68223CA980A6}" srcOrd="0" destOrd="0" presId="urn:microsoft.com/office/officeart/2005/8/layout/default"/>
    <dgm:cxn modelId="{545B5939-ACD4-430D-A9D5-A20CFCC3FA06}" srcId="{9D1AFF6C-3509-468E-A71D-6AD55E3E02D9}" destId="{414EA9D8-7CE5-4471-B7B2-DFCB4F4F1EF5}" srcOrd="1" destOrd="0" parTransId="{6309150B-DA42-4137-89AC-2859C18AD3F0}" sibTransId="{58598607-ED53-421E-B2CF-B82BB5414327}"/>
    <dgm:cxn modelId="{2F3DFFE8-2B1D-47DA-A6DB-472A1562C5F2}" srcId="{9D1AFF6C-3509-468E-A71D-6AD55E3E02D9}" destId="{BB5268DC-7AF3-488F-9FED-DCBC5BDF2604}" srcOrd="0" destOrd="0" parTransId="{C88D5E8E-720A-40CB-9D2F-F15E1883D99C}" sibTransId="{D40E393D-AF7E-4B26-8570-E01578ED55B1}"/>
    <dgm:cxn modelId="{4245946E-8228-4A49-9503-E30DEFCDE1BC}" srcId="{9D1AFF6C-3509-468E-A71D-6AD55E3E02D9}" destId="{0697A3CE-C199-4776-889B-114FF711D3C7}" srcOrd="4" destOrd="0" parTransId="{8AB5FEEC-A8DC-449F-9E6C-9188E8DBB482}" sibTransId="{6A440C22-9650-4BDD-9353-498569ADD360}"/>
    <dgm:cxn modelId="{C38A815A-FCE8-45BB-8D38-31986251451A}" srcId="{9D1AFF6C-3509-468E-A71D-6AD55E3E02D9}" destId="{6679F4E1-6E79-4849-B1E9-CCBEEE8B243E}" srcOrd="3" destOrd="0" parTransId="{0921AE67-7263-4407-A122-3464EC327E82}" sibTransId="{9505F78F-3C0E-40F4-97E6-4ABE0CDE09F8}"/>
    <dgm:cxn modelId="{C285EDE6-25C2-4596-8A22-6E4ACCFE7356}" type="presOf" srcId="{414EA9D8-7CE5-4471-B7B2-DFCB4F4F1EF5}" destId="{655C4638-892C-4E36-82BF-B1026E2800B3}" srcOrd="0" destOrd="0" presId="urn:microsoft.com/office/officeart/2005/8/layout/default"/>
    <dgm:cxn modelId="{BBC42542-AEC7-4FB2-A31C-B0EA6FD08A93}" type="presOf" srcId="{BB5268DC-7AF3-488F-9FED-DCBC5BDF2604}" destId="{354982C3-9E31-4D5F-97B7-7D896D108E4A}" srcOrd="0" destOrd="0" presId="urn:microsoft.com/office/officeart/2005/8/layout/default"/>
    <dgm:cxn modelId="{12FA9C84-D5A3-482E-A3BA-E170B3540B2A}" type="presParOf" srcId="{2155F57D-6AD4-4CF7-9348-5061DEA484A3}" destId="{354982C3-9E31-4D5F-97B7-7D896D108E4A}" srcOrd="0" destOrd="0" presId="urn:microsoft.com/office/officeart/2005/8/layout/default"/>
    <dgm:cxn modelId="{DBB28B78-9E31-48C1-9DFB-0D1E573AE546}" type="presParOf" srcId="{2155F57D-6AD4-4CF7-9348-5061DEA484A3}" destId="{5153F786-4A9A-42FF-9BB4-7372199B07BA}" srcOrd="1" destOrd="0" presId="urn:microsoft.com/office/officeart/2005/8/layout/default"/>
    <dgm:cxn modelId="{3DCF404A-AFE0-42B0-921D-A2690ECE7807}" type="presParOf" srcId="{2155F57D-6AD4-4CF7-9348-5061DEA484A3}" destId="{655C4638-892C-4E36-82BF-B1026E2800B3}" srcOrd="2" destOrd="0" presId="urn:microsoft.com/office/officeart/2005/8/layout/default"/>
    <dgm:cxn modelId="{E136C57E-EB6F-4812-A435-BC73A11ED894}" type="presParOf" srcId="{2155F57D-6AD4-4CF7-9348-5061DEA484A3}" destId="{D9D6C92A-84CC-40BB-8D40-DB24AC57998E}" srcOrd="3" destOrd="0" presId="urn:microsoft.com/office/officeart/2005/8/layout/default"/>
    <dgm:cxn modelId="{3A8616B3-725C-40DE-AD8E-660D58B36EA7}" type="presParOf" srcId="{2155F57D-6AD4-4CF7-9348-5061DEA484A3}" destId="{62D9A7BE-94AB-4958-AC72-68223CA980A6}" srcOrd="4" destOrd="0" presId="urn:microsoft.com/office/officeart/2005/8/layout/default"/>
    <dgm:cxn modelId="{E1408BB5-882C-4C05-BAC2-9BE236B38371}" type="presParOf" srcId="{2155F57D-6AD4-4CF7-9348-5061DEA484A3}" destId="{FAF55724-E03B-4FE3-BBCC-F911BFC5F9F8}" srcOrd="5" destOrd="0" presId="urn:microsoft.com/office/officeart/2005/8/layout/default"/>
    <dgm:cxn modelId="{1F296D9E-B9D2-4100-91F4-9DC6642750EA}" type="presParOf" srcId="{2155F57D-6AD4-4CF7-9348-5061DEA484A3}" destId="{26F81675-F950-4202-8CF8-1229490F3DED}" srcOrd="6" destOrd="0" presId="urn:microsoft.com/office/officeart/2005/8/layout/default"/>
    <dgm:cxn modelId="{A5AF9731-9BE4-47E4-8E81-0581E2D3DD5F}" type="presParOf" srcId="{2155F57D-6AD4-4CF7-9348-5061DEA484A3}" destId="{5952F8A1-3CB1-4773-B260-A70207EEC6E4}" srcOrd="7" destOrd="0" presId="urn:microsoft.com/office/officeart/2005/8/layout/default"/>
    <dgm:cxn modelId="{84B078B8-4C79-4E37-8B00-8817CA0B784C}" type="presParOf" srcId="{2155F57D-6AD4-4CF7-9348-5061DEA484A3}" destId="{E90939CA-BF47-4646-8623-E131CEAA4D55}" srcOrd="8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3AEE6DC-3234-4009-95C4-BD9EF6484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6A14B-3FD8-4CED-A4C8-209FD87E3E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1ED0C-8552-49AE-8125-D435E41F5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996FB-B3AA-4DC3-9B71-5E241C2CD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8ABA0-5A2D-468F-B6FF-8B7736EC6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618B-7826-4BFB-8EB1-49CD73D32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1AB19-7098-4593-869D-F90B63E4F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7B130-B672-41A7-A48B-8353D5F7D8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1A904-50BB-4285-87DA-057849BFF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FFBE3-ABCC-49D4-BAD2-66EAA6DF4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00B15-29EC-44E3-AB08-CCE4F4DB7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0ACB-860F-4610-ACA7-2ECAA23B3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9AB018E-6EB4-4CF8-9986-7E6FAEA63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ransition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etstolica.ru:8080/index.php/%D0%A4%D0%B0%D0%B9%D0%BB:Adansonia_digitata_MS_10040.jpg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forum.portal.edu.ro/uploads/post-30-1248263189.jpg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en.academic.ru/pictures/enwiki/107/king_island_tasm.jpg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ightseen.turistua.com/pictures/obj/pict235x175/ajers_rok-61718.jpg" TargetMode="External"/><Relationship Id="rId7" Type="http://schemas.openxmlformats.org/officeDocument/2006/relationships/image" Target="../media/image1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hyperlink" Target="http://cloud.pleasetakemeto.com/photos/ims-australia/u/uluru-ayers-rock/gallery_678/uluru-ayers-rock-37934.jpg" TargetMode="Externa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akistantannins.files.wordpress.com/2010/09/eucalyptus-camaldulensis-2.jpg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hyperlink" Target="http://lifeglobe.net/media/entry/1189/5_3.jpg" TargetMode="Externa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australia-tour.info/wp-content/uploads/Australia_Flinders_River.jpg" TargetMode="Externa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0/38/110/38110457_Antarkticheskaya_nauchnaya_stanciya_Molodezhnaya_.jpg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resursafun.ro/watermark.php?src=ZGF0YV9maWxlcy9yZXNvdXJjZXMvMTcyOS9sYXJnZV83LmpwZw==" TargetMode="Externa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navy.su/gallery/33/yarkin/05.jpg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38.xml"/><Relationship Id="rId18" Type="http://schemas.openxmlformats.org/officeDocument/2006/relationships/slide" Target="slide12.xml"/><Relationship Id="rId3" Type="http://schemas.openxmlformats.org/officeDocument/2006/relationships/slide" Target="slide14.xml"/><Relationship Id="rId21" Type="http://schemas.openxmlformats.org/officeDocument/2006/relationships/slide" Target="slide42.xml"/><Relationship Id="rId7" Type="http://schemas.openxmlformats.org/officeDocument/2006/relationships/slide" Target="slide16.xml"/><Relationship Id="rId12" Type="http://schemas.openxmlformats.org/officeDocument/2006/relationships/slide" Target="slide28.xml"/><Relationship Id="rId17" Type="http://schemas.openxmlformats.org/officeDocument/2006/relationships/slide" Target="slide40.xml"/><Relationship Id="rId2" Type="http://schemas.openxmlformats.org/officeDocument/2006/relationships/slide" Target="slide4.xml"/><Relationship Id="rId16" Type="http://schemas.openxmlformats.org/officeDocument/2006/relationships/slide" Target="slide30.xml"/><Relationship Id="rId20" Type="http://schemas.openxmlformats.org/officeDocument/2006/relationships/slide" Target="slide3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8.xml"/><Relationship Id="rId5" Type="http://schemas.openxmlformats.org/officeDocument/2006/relationships/slide" Target="slide34.xml"/><Relationship Id="rId15" Type="http://schemas.openxmlformats.org/officeDocument/2006/relationships/slide" Target="slide20.xml"/><Relationship Id="rId10" Type="http://schemas.openxmlformats.org/officeDocument/2006/relationships/slide" Target="slide8.xml"/><Relationship Id="rId19" Type="http://schemas.openxmlformats.org/officeDocument/2006/relationships/slide" Target="slide22.xml"/><Relationship Id="rId4" Type="http://schemas.openxmlformats.org/officeDocument/2006/relationships/slide" Target="slide24.xml"/><Relationship Id="rId9" Type="http://schemas.openxmlformats.org/officeDocument/2006/relationships/slide" Target="slide36.xml"/><Relationship Id="rId14" Type="http://schemas.openxmlformats.org/officeDocument/2006/relationships/slide" Target="slide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obukhoff.su/photos/albums/userpics/10001/15.jpg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tarctica.ac.uk/about_bas/events/south_georgia/images/bas_10009232.jpg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5/Hernando_de_Magallanes_del_museo_Madrid.jpg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forexaw.com/TERMs/Nature/img243334_1-2_Savanna.jpg" TargetMode="Externa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upload.wikimedia.org/wikipedia/commons/0/06/CristobalColon.jpg" TargetMode="Externa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etstolica.ru:8080/index.php/%D0%A4%D0%B0%D0%B9%D0%BB:David_Livingstone.jpg" TargetMode="Externa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27.media.tumblr.com/tumblr_kyay1nDJVA1qb0zsio2_500.jpg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fotoholiday.ru/d/51410/d/_014.jpg" TargetMode="Externa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orldgeo.ru/i/samerica_m.gif%20-%20&#1070;.&#1040;&#1084;&#1077;&#1088;&#1080;&#1082;&#1072;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4282" y="1000108"/>
            <a:ext cx="7772400" cy="14700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ru-RU" sz="4000" b="1" i="1" cap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ПУТЕШЕСТВИЕ ПО ЮЖНЫМ МАТЕРИКАМ</a:t>
            </a:r>
            <a:r>
              <a:rPr lang="ru-RU" b="1" i="1" cap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b="1" i="1" cap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b="1" i="1" cap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br>
              <a:rPr lang="ru-RU" b="1" i="1" cap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b="1" i="1" cap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b="1" i="1" cap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b="1" i="1" cap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b="1" i="1" cap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i="1" cap="none" dirty="0" smtClean="0">
                <a:effectLst/>
              </a:rPr>
              <a:t>игра – викторина по географии</a:t>
            </a:r>
            <a:endParaRPr lang="ru-RU" i="1" cap="none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14313" y="5548313"/>
            <a:ext cx="8501062" cy="1309687"/>
          </a:xfrm>
        </p:spPr>
        <p:txBody>
          <a:bodyPr/>
          <a:lstStyle/>
          <a:p>
            <a:pPr eaLnBrk="1" hangingPunct="1">
              <a:defRPr/>
            </a:pPr>
            <a:endParaRPr lang="ru-RU" sz="3200" dirty="0" smtClean="0">
              <a:latin typeface="Arial" charset="0"/>
            </a:endParaRPr>
          </a:p>
          <a:p>
            <a:pPr eaLnBrk="1" hangingPunct="1">
              <a:defRPr/>
            </a:pPr>
            <a:endParaRPr lang="ru-RU" dirty="0" smtClean="0">
              <a:latin typeface="Arial" charset="0"/>
            </a:endParaRPr>
          </a:p>
          <a:p>
            <a:pPr eaLnBrk="1" hangingPunct="1">
              <a:defRPr/>
            </a:pPr>
            <a:endParaRPr lang="ru-RU" dirty="0" smtClean="0">
              <a:latin typeface="Arial" charset="0"/>
            </a:endParaRPr>
          </a:p>
          <a:p>
            <a:pPr eaLnBrk="1" hangingPunct="1">
              <a:defRPr/>
            </a:pPr>
            <a:endParaRPr lang="ru-RU" dirty="0" smtClean="0">
              <a:latin typeface="Arial" charset="0"/>
            </a:endParaRPr>
          </a:p>
          <a:p>
            <a:pPr eaLnBrk="1" hangingPunct="1">
              <a:defRPr/>
            </a:pPr>
            <a:endParaRPr lang="ru-RU" dirty="0" smtClean="0">
              <a:latin typeface="Arial" charset="0"/>
            </a:endParaRPr>
          </a:p>
          <a:p>
            <a:pPr eaLnBrk="1" hangingPunct="1">
              <a:defRPr/>
            </a:pPr>
            <a:endParaRPr lang="ru-RU" dirty="0" smtClean="0">
              <a:latin typeface="Arial" charset="0"/>
            </a:endParaRPr>
          </a:p>
          <a:p>
            <a:pPr eaLnBrk="1" hangingPunct="1">
              <a:defRPr/>
            </a:pPr>
            <a:endParaRPr lang="ru-RU" dirty="0" smtClean="0">
              <a:latin typeface="Arial" charset="0"/>
            </a:endParaRPr>
          </a:p>
          <a:p>
            <a:pPr eaLnBrk="1" hangingPunct="1">
              <a:defRPr/>
            </a:pPr>
            <a:endParaRPr lang="ru-RU" dirty="0" smtClean="0">
              <a:latin typeface="Arial" charset="0"/>
            </a:endParaRPr>
          </a:p>
          <a:p>
            <a:pPr eaLnBrk="1" hangingPunct="1">
              <a:defRPr/>
            </a:pPr>
            <a:r>
              <a:rPr lang="ru-RU" dirty="0" smtClean="0">
                <a:latin typeface="Arial" charset="0"/>
              </a:rPr>
              <a:t>Берзина Н.В., учитель географии </a:t>
            </a:r>
          </a:p>
          <a:p>
            <a:pPr eaLnBrk="1" hangingPunct="1">
              <a:defRPr/>
            </a:pPr>
            <a:r>
              <a:rPr lang="ru-RU" dirty="0" smtClean="0">
                <a:latin typeface="Arial" charset="0"/>
              </a:rPr>
              <a:t>МОУ ВСОШ №2 г. Твери Тверской области</a:t>
            </a:r>
          </a:p>
          <a:p>
            <a:pPr eaLnBrk="1" hangingPunct="1">
              <a:defRPr/>
            </a:pPr>
            <a:endParaRPr lang="ru-RU" sz="3200" b="1" i="1" dirty="0" smtClean="0">
              <a:solidFill>
                <a:schemeClr val="accent2"/>
              </a:solidFill>
            </a:endParaRPr>
          </a:p>
        </p:txBody>
      </p:sp>
      <p:pic>
        <p:nvPicPr>
          <p:cNvPr id="13316" name="Picture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857364"/>
            <a:ext cx="2305050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26A14B-3FD8-4CED-A4C8-209FD87E3EB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428604"/>
            <a:ext cx="8458200" cy="7858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ru-RU" sz="4400" cap="none" dirty="0" smtClean="0"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АФРИКА                		40</a:t>
            </a:r>
          </a:p>
        </p:txBody>
      </p:sp>
      <p:sp>
        <p:nvSpPr>
          <p:cNvPr id="21507" name="Текст 5"/>
          <p:cNvSpPr>
            <a:spLocks noGrp="1"/>
          </p:cNvSpPr>
          <p:nvPr>
            <p:ph type="body" idx="2"/>
          </p:nvPr>
        </p:nvSpPr>
        <p:spPr>
          <a:xfrm>
            <a:off x="323850" y="1143000"/>
            <a:ext cx="8029575" cy="3725863"/>
          </a:xfrm>
        </p:spPr>
        <p:txBody>
          <a:bodyPr/>
          <a:lstStyle/>
          <a:p>
            <a:pPr algn="just"/>
            <a:endParaRPr lang="ru-RU" sz="4400" b="1" dirty="0" smtClean="0">
              <a:latin typeface="Arial" charset="0"/>
            </a:endParaRPr>
          </a:p>
          <a:p>
            <a:pPr algn="just"/>
            <a:r>
              <a:rPr lang="ru-RU" sz="4400" b="1" dirty="0" smtClean="0">
                <a:latin typeface="Arial" charset="0"/>
              </a:rPr>
              <a:t>Не боится огня, </a:t>
            </a:r>
          </a:p>
          <a:p>
            <a:pPr algn="just"/>
            <a:r>
              <a:rPr lang="ru-RU" sz="4400" b="1" dirty="0" smtClean="0">
                <a:latin typeface="Arial" charset="0"/>
              </a:rPr>
              <a:t>а боится слона,</a:t>
            </a:r>
          </a:p>
          <a:p>
            <a:pPr algn="just"/>
            <a:r>
              <a:rPr lang="ru-RU" sz="4400" b="1" dirty="0" smtClean="0">
                <a:latin typeface="Arial" charset="0"/>
              </a:rPr>
              <a:t>его любят обезьяны.</a:t>
            </a:r>
          </a:p>
          <a:p>
            <a:pPr algn="just"/>
            <a:endParaRPr lang="ru-RU" sz="4400" b="1" dirty="0" smtClean="0"/>
          </a:p>
        </p:txBody>
      </p:sp>
      <p:sp>
        <p:nvSpPr>
          <p:cNvPr id="21508" name="Text Box 9"/>
          <p:cNvSpPr txBox="1">
            <a:spLocks noChangeArrowheads="1"/>
          </p:cNvSpPr>
          <p:nvPr/>
        </p:nvSpPr>
        <p:spPr bwMode="auto">
          <a:xfrm>
            <a:off x="214282" y="2500306"/>
            <a:ext cx="86423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6000">
              <a:latin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0B15-29EC-44E3-AB08-CCE4F4DB702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0"/>
            <a:ext cx="900112" cy="620712"/>
          </a:xfrm>
          <a:prstGeom prst="actionButtonHome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1" name="Rectangle 6"/>
          <p:cNvSpPr>
            <a:spLocks noGrp="1"/>
          </p:cNvSpPr>
          <p:nvPr>
            <p:ph type="title" idx="4294967295"/>
          </p:nvPr>
        </p:nvSpPr>
        <p:spPr bwMode="auto">
          <a:xfrm>
            <a:off x="304800" y="457200"/>
            <a:ext cx="5481646" cy="47147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4400" b="1" cap="none" dirty="0" smtClean="0">
                <a:effectLst/>
                <a:latin typeface="Arial" pitchFamily="34" charset="0"/>
                <a:cs typeface="Arial" pitchFamily="34" charset="0"/>
              </a:rPr>
              <a:t>БАОБАБ</a:t>
            </a:r>
          </a:p>
        </p:txBody>
      </p:sp>
      <p:pic>
        <p:nvPicPr>
          <p:cNvPr id="5" name="Рисунок 5" descr="Адансония пальчатая">
            <a:hlinkClick r:id="rId3" tooltip="&quot;Адансония пальчатая&quot;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428736"/>
            <a:ext cx="3643338" cy="392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8ABA0-5A2D-468F-B6FF-8B7736EC66D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14282" y="928670"/>
            <a:ext cx="542928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Плоды баобаба напоминают огурцы или дыни, покрытые толстой мохнатой кожурой. Внутри они заполнены кисловатой мучнистой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мякотью с чёрными семенами. Плоды съедобны. Из-за пристрастия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 ним обезьян (павианов) баобаб прозвали «обезьяньим хлебным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деревом».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214282" y="214290"/>
            <a:ext cx="8686800" cy="6223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ru-RU" sz="4400" cap="none" dirty="0" smtClean="0"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АФРИКА                       	50</a:t>
            </a:r>
          </a:p>
        </p:txBody>
      </p:sp>
      <p:sp>
        <p:nvSpPr>
          <p:cNvPr id="23555" name="Текст 5"/>
          <p:cNvSpPr>
            <a:spLocks noGrp="1"/>
          </p:cNvSpPr>
          <p:nvPr>
            <p:ph type="body" idx="2"/>
          </p:nvPr>
        </p:nvSpPr>
        <p:spPr>
          <a:xfrm>
            <a:off x="642910" y="1285860"/>
            <a:ext cx="7929558" cy="1844675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3600" b="1" dirty="0" smtClean="0">
                <a:latin typeface="Arial" charset="0"/>
              </a:rPr>
              <a:t>Как называют народ,</a:t>
            </a:r>
          </a:p>
          <a:p>
            <a:pPr algn="just">
              <a:lnSpc>
                <a:spcPct val="80000"/>
              </a:lnSpc>
            </a:pPr>
            <a:r>
              <a:rPr lang="ru-RU" sz="3600" b="1" dirty="0" smtClean="0">
                <a:latin typeface="Arial" charset="0"/>
              </a:rPr>
              <a:t>живущий в экваториальных</a:t>
            </a:r>
          </a:p>
          <a:p>
            <a:pPr algn="just">
              <a:lnSpc>
                <a:spcPct val="80000"/>
              </a:lnSpc>
            </a:pPr>
            <a:r>
              <a:rPr lang="ru-RU" sz="3600" b="1" dirty="0" smtClean="0">
                <a:latin typeface="Arial" charset="0"/>
              </a:rPr>
              <a:t>влажных лесах?</a:t>
            </a:r>
          </a:p>
          <a:p>
            <a:pPr algn="just"/>
            <a:endParaRPr lang="ru-RU" sz="4400" b="1" dirty="0" smtClean="0"/>
          </a:p>
        </p:txBody>
      </p:sp>
      <p:sp>
        <p:nvSpPr>
          <p:cNvPr id="23556" name="Text Box 9"/>
          <p:cNvSpPr txBox="1">
            <a:spLocks noChangeArrowheads="1"/>
          </p:cNvSpPr>
          <p:nvPr/>
        </p:nvSpPr>
        <p:spPr bwMode="auto">
          <a:xfrm>
            <a:off x="1042988" y="1141413"/>
            <a:ext cx="73453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6000">
              <a:latin typeface="Times New Roman" pitchFamily="18" charset="0"/>
            </a:endParaRPr>
          </a:p>
        </p:txBody>
      </p:sp>
      <p:pic>
        <p:nvPicPr>
          <p:cNvPr id="6" name="Рисунок 4" descr="Картинка 2 из 123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143248"/>
            <a:ext cx="664373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0B15-29EC-44E3-AB08-CCE4F4DB702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0"/>
            <a:ext cx="900112" cy="620712"/>
          </a:xfrm>
          <a:prstGeom prst="actionButtonHome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468313" y="333375"/>
            <a:ext cx="84248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5400">
              <a:latin typeface="Times New Roman" pitchFamily="18" charset="0"/>
            </a:endParaRPr>
          </a:p>
        </p:txBody>
      </p:sp>
      <p:sp>
        <p:nvSpPr>
          <p:cNvPr id="24583" name="Rectangle 7"/>
          <p:cNvSpPr>
            <a:spLocks noGrp="1"/>
          </p:cNvSpPr>
          <p:nvPr>
            <p:ph type="title" idx="4294967295"/>
          </p:nvPr>
        </p:nvSpPr>
        <p:spPr bwMode="auto">
          <a:xfrm>
            <a:off x="250825" y="214290"/>
            <a:ext cx="8893175" cy="50004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200" b="1" cap="none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200" b="1" cap="none" dirty="0" smtClean="0">
                <a:solidFill>
                  <a:schemeClr val="tx1"/>
                </a:solidFill>
                <a:effectLst/>
              </a:rPr>
            </a:br>
            <a:r>
              <a:rPr lang="ru-RU" sz="900" cap="none" dirty="0" smtClean="0">
                <a:solidFill>
                  <a:schemeClr val="tx1"/>
                </a:solidFill>
                <a:effectLst/>
              </a:rPr>
              <a:t>           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3200" b="1" dirty="0" smtClean="0"/>
              <a:t>ПИГМЕИ</a:t>
            </a:r>
            <a:endParaRPr lang="ru-RU" sz="2700" cap="none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14282" y="928670"/>
            <a:ext cx="821537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Пигмеи (греч. – «люди величиной с кулак») – группа низкорослых негроидных народов, обитающих в экваториальных лесах Африки.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Рост от 144 до 150 см для взрослых мужчин, кожа светло-коричневая, волосы курчавые, темные,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губы сравнительно тонкие, крупное туловище, руки и ноги короткие.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Основное занятие – охота и собирательство. Орудие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охоты – лук со стрелами с металлическими наконечниками, причем эти наконечники часто отравлены.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8ABA0-5A2D-468F-B6FF-8B7736EC66D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ru-RU" sz="4400" cap="none" dirty="0" smtClean="0"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АВСТРАЛИЯ      			10</a:t>
            </a:r>
          </a:p>
        </p:txBody>
      </p:sp>
      <p:sp>
        <p:nvSpPr>
          <p:cNvPr id="25603" name="Прямоугольник 5"/>
          <p:cNvSpPr>
            <a:spLocks noChangeArrowheads="1"/>
          </p:cNvSpPr>
          <p:nvPr/>
        </p:nvSpPr>
        <p:spPr bwMode="auto">
          <a:xfrm>
            <a:off x="428625" y="1500188"/>
            <a:ext cx="4143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600" dirty="0"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714488"/>
            <a:ext cx="37147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chemeClr val="tx2"/>
                </a:solidFill>
              </a:rPr>
              <a:t>Остров находящийся южнее Австралии.</a:t>
            </a:r>
            <a:endParaRPr lang="ru-RU" sz="4000" b="1" dirty="0">
              <a:solidFill>
                <a:schemeClr val="tx2"/>
              </a:solidFill>
            </a:endParaRPr>
          </a:p>
        </p:txBody>
      </p:sp>
      <p:pic>
        <p:nvPicPr>
          <p:cNvPr id="6" name="Рисунок 3" descr="Картинка 9 из 905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28736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0B15-29EC-44E3-AB08-CCE4F4DB702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0"/>
            <a:ext cx="900112" cy="620712"/>
          </a:xfrm>
          <a:prstGeom prst="actionButtonHome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7" name="Подзаголовок 3"/>
          <p:cNvSpPr>
            <a:spLocks noGrp="1"/>
          </p:cNvSpPr>
          <p:nvPr>
            <p:ph type="subTitle" idx="1"/>
          </p:nvPr>
        </p:nvSpPr>
        <p:spPr>
          <a:xfrm rot="10800000" flipV="1">
            <a:off x="428596" y="4143380"/>
            <a:ext cx="8172480" cy="11525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200" b="1" dirty="0" smtClean="0">
                <a:latin typeface="Arial" charset="0"/>
              </a:rPr>
              <a:t>Остров Тасмания отделен от материка </a:t>
            </a:r>
            <a:r>
              <a:rPr lang="ru-RU" sz="3200" b="1" dirty="0" err="1" smtClean="0">
                <a:latin typeface="Arial" charset="0"/>
              </a:rPr>
              <a:t>Бассовым</a:t>
            </a:r>
            <a:r>
              <a:rPr lang="ru-RU" sz="3200" b="1" dirty="0" smtClean="0">
                <a:latin typeface="Arial" charset="0"/>
              </a:rPr>
              <a:t> проливом шириной 224 км и расположен на границе субтропического и умеренного поясов. </a:t>
            </a:r>
          </a:p>
          <a:p>
            <a:pPr eaLnBrk="1" hangingPunct="1">
              <a:lnSpc>
                <a:spcPct val="80000"/>
              </a:lnSpc>
            </a:pPr>
            <a:endParaRPr lang="ru-RU" sz="3200" b="1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3200" b="1" dirty="0" smtClean="0">
                <a:latin typeface="Arial" charset="0"/>
              </a:rPr>
              <a:t>Его площадь около 68 тыс. км</a:t>
            </a:r>
            <a:r>
              <a:rPr lang="ru-RU" sz="3200" b="1" baseline="30000" dirty="0" smtClean="0">
                <a:latin typeface="Arial" charset="0"/>
              </a:rPr>
              <a:t>2</a:t>
            </a:r>
            <a:r>
              <a:rPr lang="ru-RU" sz="3200" b="1" dirty="0" smtClean="0">
                <a:latin typeface="Arial" charset="0"/>
              </a:rPr>
              <a:t>  .</a:t>
            </a:r>
          </a:p>
          <a:p>
            <a:pPr eaLnBrk="1" hangingPunct="1">
              <a:lnSpc>
                <a:spcPct val="80000"/>
              </a:lnSpc>
            </a:pPr>
            <a:endParaRPr lang="ru-RU" sz="4400" b="1" dirty="0" smtClean="0">
              <a:solidFill>
                <a:srgbClr val="44332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26A14B-3FD8-4CED-A4C8-209FD87E3EB9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5720" y="428604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ОСТРОВ ТАСМАНИЯ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57166"/>
            <a:ext cx="86868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4400" cap="none" dirty="0" smtClean="0"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АВСТРАЛИЯ               	 20</a:t>
            </a:r>
          </a:p>
        </p:txBody>
      </p:sp>
      <p:sp>
        <p:nvSpPr>
          <p:cNvPr id="27651" name="Текст 3"/>
          <p:cNvSpPr>
            <a:spLocks noGrp="1"/>
          </p:cNvSpPr>
          <p:nvPr>
            <p:ph type="body" idx="2"/>
          </p:nvPr>
        </p:nvSpPr>
        <p:spPr>
          <a:xfrm>
            <a:off x="357158" y="1428736"/>
            <a:ext cx="8316913" cy="19907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3200" b="1" dirty="0" smtClean="0">
                <a:latin typeface="Arial" charset="0"/>
              </a:rPr>
              <a:t> Что это?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ru-RU" sz="3200" b="1" dirty="0" smtClean="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3200" b="1" dirty="0" smtClean="0">
                <a:latin typeface="Arial" charset="0"/>
              </a:rPr>
              <a:t>«Она вздымается над окружающей пустыней на высоту 350 м. и кажется неприступной. На восходе солнца она кажется коричневой, днем – ярко-оранжевой, а на закате словно горит красным цветом. Ночью она черная, словно вобравшая в себя густую черноту.»</a:t>
            </a:r>
            <a:endParaRPr lang="ru-RU" sz="3200" b="1" dirty="0" smtClean="0">
              <a:latin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0B15-29EC-44E3-AB08-CCE4F4DB702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0"/>
            <a:ext cx="900112" cy="620712"/>
          </a:xfrm>
          <a:prstGeom prst="actionButtonHome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611188" y="836613"/>
            <a:ext cx="79565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54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8676" name="Rectangle 7"/>
          <p:cNvSpPr>
            <a:spLocks noGrp="1"/>
          </p:cNvSpPr>
          <p:nvPr>
            <p:ph type="title" idx="4294967295"/>
          </p:nvPr>
        </p:nvSpPr>
        <p:spPr bwMode="auto">
          <a:xfrm>
            <a:off x="1785918" y="285728"/>
            <a:ext cx="42672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b="1" cap="none" dirty="0" smtClean="0">
                <a:effectLst/>
                <a:latin typeface="Arial" charset="0"/>
              </a:rPr>
              <a:t>  Гора </a:t>
            </a:r>
            <a:r>
              <a:rPr lang="ru-RU" b="1" cap="none" dirty="0" err="1" smtClean="0">
                <a:effectLst/>
                <a:latin typeface="Arial" charset="0"/>
              </a:rPr>
              <a:t>Айрес</a:t>
            </a:r>
            <a:r>
              <a:rPr lang="ru-RU" b="1" cap="none" dirty="0" smtClean="0">
                <a:effectLst/>
                <a:latin typeface="Arial" charset="0"/>
              </a:rPr>
              <a:t> - Рок</a:t>
            </a:r>
            <a:endParaRPr lang="ru-RU" b="1" cap="none" dirty="0" smtClean="0">
              <a:effectLst/>
            </a:endParaRPr>
          </a:p>
        </p:txBody>
      </p:sp>
      <p:pic>
        <p:nvPicPr>
          <p:cNvPr id="6" name="Рисунок 8" descr="Картинка 111 из 1518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000372"/>
            <a:ext cx="3571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7" descr="Картинка 166 из 15344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3" y="4286256"/>
            <a:ext cx="428628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1A904-50BB-4285-87DA-057849BFF8E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30722" name="Picture 2" descr="http://img.mota.ru/upload/wallpapers/2010/03/19/07/02/21712/mota_ru_0031912-preview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2976" y="1571612"/>
            <a:ext cx="3214710" cy="197166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7921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4400" cap="none" dirty="0" smtClean="0"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АВСТРАЛИЯ                       30</a:t>
            </a:r>
          </a:p>
        </p:txBody>
      </p:sp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>
            <a:off x="285750" y="1428750"/>
            <a:ext cx="767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000240"/>
            <a:ext cx="40005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Какое растение </a:t>
            </a:r>
            <a:endParaRPr lang="en-US" sz="3200" b="1" dirty="0" smtClean="0">
              <a:solidFill>
                <a:schemeClr val="tx2"/>
              </a:solidFill>
            </a:endParaRPr>
          </a:p>
          <a:p>
            <a:r>
              <a:rPr lang="ru-RU" sz="3200" b="1" dirty="0" smtClean="0">
                <a:solidFill>
                  <a:schemeClr val="tx2"/>
                </a:solidFill>
              </a:rPr>
              <a:t>имеет мощную корневую систему и довольно часто используется для осушения болот?</a:t>
            </a: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6" name="Рисунок 4" descr="0d159055e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357298"/>
            <a:ext cx="3862634" cy="5031699"/>
          </a:xfrm>
          <a:prstGeom prst="rect">
            <a:avLst/>
          </a:prstGeom>
          <a:ln w="190500" cap="sq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0B15-29EC-44E3-AB08-CCE4F4DB702F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0"/>
            <a:ext cx="900112" cy="620712"/>
          </a:xfrm>
          <a:prstGeom prst="actionButtonHome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4" name="Rectangle 8"/>
          <p:cNvSpPr>
            <a:spLocks noChangeArrowheads="1"/>
          </p:cNvSpPr>
          <p:nvPr/>
        </p:nvSpPr>
        <p:spPr bwMode="auto">
          <a:xfrm>
            <a:off x="3714744" y="-285776"/>
            <a:ext cx="292895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3200" b="1" dirty="0" smtClean="0"/>
              <a:t> </a:t>
            </a:r>
            <a:endParaRPr lang="ru-RU" sz="3200" b="1" dirty="0"/>
          </a:p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chemeClr val="tx2"/>
                </a:solidFill>
              </a:rPr>
              <a:t>ЭВКАЛИПТ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2357430"/>
            <a:ext cx="39290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Корни эвкалиптов на 30 метров уходят в землю</a:t>
            </a:r>
          </a:p>
          <a:p>
            <a:r>
              <a:rPr lang="ru-RU" sz="3200" b="1" dirty="0" smtClean="0">
                <a:solidFill>
                  <a:schemeClr val="tx2"/>
                </a:solidFill>
              </a:rPr>
              <a:t>и, как мощные насосы, выкачивают из нее влагу.</a:t>
            </a: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6" name="Рисунок 3" descr="Картинка 78 из 7877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85728"/>
            <a:ext cx="250033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4" descr="Картинка 227 из 78774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2786058"/>
            <a:ext cx="250033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0B15-29EC-44E3-AB08-CCE4F4DB702F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500042"/>
            <a:ext cx="3508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ПРАВИЛА ИГРЫ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357298"/>
            <a:ext cx="79296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Класс делится на команды</a:t>
            </a:r>
          </a:p>
          <a:p>
            <a:endParaRPr lang="en-US" sz="2000" b="1" dirty="0" smtClean="0">
              <a:solidFill>
                <a:schemeClr val="tx2"/>
              </a:solidFill>
            </a:endParaRPr>
          </a:p>
          <a:p>
            <a:r>
              <a:rPr lang="ru-RU" sz="2000" b="1" dirty="0" smtClean="0">
                <a:solidFill>
                  <a:schemeClr val="tx2"/>
                </a:solidFill>
              </a:rPr>
              <a:t>Команды играют по очереди.</a:t>
            </a:r>
          </a:p>
          <a:p>
            <a:endParaRPr lang="ru-RU" sz="2000" b="1" dirty="0" smtClean="0">
              <a:solidFill>
                <a:schemeClr val="tx2"/>
              </a:solidFill>
            </a:endParaRPr>
          </a:p>
          <a:p>
            <a:r>
              <a:rPr lang="ru-RU" sz="2000" b="1" dirty="0" smtClean="0">
                <a:solidFill>
                  <a:schemeClr val="tx2"/>
                </a:solidFill>
              </a:rPr>
              <a:t>Каждая команда на игровом поле выбирает тему и сектор, который соответствует определенному количеству балов.</a:t>
            </a:r>
          </a:p>
          <a:p>
            <a:endParaRPr lang="ru-RU" sz="2000" b="1" dirty="0" smtClean="0">
              <a:solidFill>
                <a:schemeClr val="tx2"/>
              </a:solidFill>
            </a:endParaRPr>
          </a:p>
          <a:p>
            <a:r>
              <a:rPr lang="ru-RU" sz="2000" b="1" dirty="0" smtClean="0">
                <a:solidFill>
                  <a:schemeClr val="tx2"/>
                </a:solidFill>
              </a:rPr>
              <a:t>При нажатии на выбранный сектор откроется вопрос.</a:t>
            </a:r>
          </a:p>
          <a:p>
            <a:endParaRPr lang="ru-RU" sz="2000" b="1" dirty="0" smtClean="0">
              <a:solidFill>
                <a:schemeClr val="tx2"/>
              </a:solidFill>
            </a:endParaRPr>
          </a:p>
          <a:p>
            <a:r>
              <a:rPr lang="ru-RU" sz="2000" b="1" dirty="0" smtClean="0">
                <a:solidFill>
                  <a:schemeClr val="tx2"/>
                </a:solidFill>
              </a:rPr>
              <a:t>Для проверки ответа нажмите на вопрос.</a:t>
            </a:r>
          </a:p>
          <a:p>
            <a:endParaRPr lang="ru-RU" sz="2000" b="1" dirty="0" smtClean="0">
              <a:solidFill>
                <a:schemeClr val="tx2"/>
              </a:solidFill>
            </a:endParaRPr>
          </a:p>
          <a:p>
            <a:r>
              <a:rPr lang="ru-RU" sz="2000" b="1" dirty="0" smtClean="0">
                <a:solidFill>
                  <a:schemeClr val="tx2"/>
                </a:solidFill>
              </a:rPr>
              <a:t>Если, ответ был верен, то команда получает определенное количество баллов.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 algn="ctr">
              <a:buFont typeface="Wingdings 2" pitchFamily="18" charset="2"/>
              <a:buNone/>
            </a:pPr>
            <a:endParaRPr lang="ru-RU" sz="2000" b="1" dirty="0" smtClean="0">
              <a:solidFill>
                <a:schemeClr val="tx2"/>
              </a:solidFill>
            </a:endParaRPr>
          </a:p>
          <a:p>
            <a:pPr algn="ctr">
              <a:buFont typeface="Wingdings 2" pitchFamily="18" charset="2"/>
              <a:buNone/>
            </a:pPr>
            <a:endParaRPr lang="ru-RU" sz="2000" b="1" dirty="0" smtClean="0">
              <a:solidFill>
                <a:schemeClr val="tx2"/>
              </a:solidFill>
            </a:endParaRPr>
          </a:p>
          <a:p>
            <a:pPr algn="ctr">
              <a:buFont typeface="Wingdings 2" pitchFamily="18" charset="2"/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ЖЕЛАЮ УСПЕХА!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FFBE3-ABCC-49D4-BAD2-66EAA6DF4A8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ru-RU" sz="4400" cap="none" dirty="0" smtClean="0"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АВСТРАЛИЯ                          40</a:t>
            </a:r>
          </a:p>
        </p:txBody>
      </p:sp>
      <p:sp>
        <p:nvSpPr>
          <p:cNvPr id="31747" name="Текст 3"/>
          <p:cNvSpPr>
            <a:spLocks noGrp="1"/>
          </p:cNvSpPr>
          <p:nvPr>
            <p:ph type="body" idx="2"/>
          </p:nvPr>
        </p:nvSpPr>
        <p:spPr>
          <a:xfrm>
            <a:off x="5072034" y="2071678"/>
            <a:ext cx="4071966" cy="4000528"/>
          </a:xfrm>
        </p:spPr>
        <p:txBody>
          <a:bodyPr/>
          <a:lstStyle/>
          <a:p>
            <a:r>
              <a:rPr lang="ru-RU" sz="3600" b="1" dirty="0" smtClean="0">
                <a:latin typeface="Arial" charset="0"/>
              </a:rPr>
              <a:t>Крупнейший </a:t>
            </a:r>
          </a:p>
          <a:p>
            <a:r>
              <a:rPr lang="ru-RU" sz="3600" b="1" dirty="0" smtClean="0">
                <a:latin typeface="Arial" charset="0"/>
              </a:rPr>
              <a:t>промышленный</a:t>
            </a:r>
            <a:endParaRPr lang="en-US" sz="3600" b="1" dirty="0" smtClean="0">
              <a:latin typeface="Arial" charset="0"/>
            </a:endParaRPr>
          </a:p>
          <a:p>
            <a:r>
              <a:rPr lang="ru-RU" sz="3600" b="1" dirty="0" smtClean="0">
                <a:latin typeface="Arial" charset="0"/>
              </a:rPr>
              <a:t>город и порт</a:t>
            </a:r>
          </a:p>
          <a:p>
            <a:r>
              <a:rPr lang="ru-RU" sz="3600" b="1" dirty="0" smtClean="0">
                <a:latin typeface="Arial" charset="0"/>
              </a:rPr>
              <a:t> в Австралии?</a:t>
            </a:r>
          </a:p>
          <a:p>
            <a:endParaRPr lang="ru-RU" sz="4400" b="1" dirty="0" smtClean="0"/>
          </a:p>
        </p:txBody>
      </p:sp>
      <p:pic>
        <p:nvPicPr>
          <p:cNvPr id="5" name="Содержимое 7" descr="сидне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504193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0B15-29EC-44E3-AB08-CCE4F4DB702F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0"/>
            <a:ext cx="900112" cy="620712"/>
          </a:xfrm>
          <a:prstGeom prst="actionButtonHome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357158" y="642918"/>
            <a:ext cx="79200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48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2777" name="Rectangle 9"/>
          <p:cNvSpPr>
            <a:spLocks noGrp="1"/>
          </p:cNvSpPr>
          <p:nvPr>
            <p:ph type="title" idx="4294967295"/>
          </p:nvPr>
        </p:nvSpPr>
        <p:spPr bwMode="auto">
          <a:xfrm>
            <a:off x="457200" y="142852"/>
            <a:ext cx="8686800" cy="838200"/>
          </a:xfrm>
          <a:effec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СИДНЕЙ</a:t>
            </a:r>
            <a:endParaRPr lang="ru-RU" b="1" cap="none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428736"/>
            <a:ext cx="75724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chemeClr val="tx2"/>
              </a:solidFill>
            </a:endParaRPr>
          </a:p>
          <a:p>
            <a:endParaRPr lang="ru-RU" sz="3200" b="1" dirty="0" smtClean="0">
              <a:solidFill>
                <a:schemeClr val="tx2"/>
              </a:solidFill>
            </a:endParaRPr>
          </a:p>
          <a:p>
            <a:r>
              <a:rPr lang="ru-RU" sz="3200" b="1" dirty="0" smtClean="0">
                <a:solidFill>
                  <a:schemeClr val="tx2"/>
                </a:solidFill>
              </a:rPr>
              <a:t>Сидней – старый город  Австралии. 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/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Сегодня это крупный морской и авиационный порт, а также железнодорожный узел.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0B15-29EC-44E3-AB08-CCE4F4DB702F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458200" cy="9429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ru-RU" sz="4400" cap="none" dirty="0" smtClean="0"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АВСТРАЛИЯ                 50</a:t>
            </a:r>
          </a:p>
        </p:txBody>
      </p:sp>
      <p:sp>
        <p:nvSpPr>
          <p:cNvPr id="33795" name="Текст 3"/>
          <p:cNvSpPr>
            <a:spLocks noGrp="1"/>
          </p:cNvSpPr>
          <p:nvPr>
            <p:ph type="body" idx="2"/>
          </p:nvPr>
        </p:nvSpPr>
        <p:spPr>
          <a:xfrm>
            <a:off x="428596" y="1785926"/>
            <a:ext cx="3328982" cy="4800600"/>
          </a:xfrm>
        </p:spPr>
        <p:txBody>
          <a:bodyPr/>
          <a:lstStyle/>
          <a:p>
            <a:pPr algn="just"/>
            <a:r>
              <a:rPr lang="ru-RU" sz="3600" b="1" dirty="0" smtClean="0">
                <a:latin typeface="Arial" charset="0"/>
              </a:rPr>
              <a:t>Самая длинная река северного и</a:t>
            </a:r>
          </a:p>
          <a:p>
            <a:pPr algn="just"/>
            <a:r>
              <a:rPr lang="ru-RU" sz="3600" b="1" dirty="0" smtClean="0">
                <a:latin typeface="Arial" charset="0"/>
              </a:rPr>
              <a:t>западного побережий Австралии?</a:t>
            </a:r>
          </a:p>
          <a:p>
            <a:pPr algn="just"/>
            <a:endParaRPr lang="ru-RU" sz="2400" b="1" dirty="0" smtClean="0"/>
          </a:p>
        </p:txBody>
      </p:sp>
      <p:pic>
        <p:nvPicPr>
          <p:cNvPr id="6" name="Рисунок 3" descr="Картинка 1 из 962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000240"/>
            <a:ext cx="450059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0B15-29EC-44E3-AB08-CCE4F4DB702F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7" y="0"/>
            <a:ext cx="900113" cy="620713"/>
          </a:xfrm>
          <a:prstGeom prst="actionButtonHome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  РЕКА ФЛИНДЕРС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>
                <a:ea typeface="Calibri" pitchFamily="34" charset="0"/>
                <a:cs typeface="Arial" charset="0"/>
              </a:rPr>
              <a:t>    </a:t>
            </a:r>
            <a:r>
              <a:rPr lang="ru-RU" sz="2400" b="1" dirty="0" err="1" smtClean="0">
                <a:ea typeface="Calibri" pitchFamily="34" charset="0"/>
                <a:cs typeface="Arial" charset="0"/>
              </a:rPr>
              <a:t>Флиндерс</a:t>
            </a:r>
            <a:r>
              <a:rPr lang="ru-RU" sz="2400" b="1" dirty="0" smtClean="0">
                <a:ea typeface="Calibri" pitchFamily="34" charset="0"/>
                <a:cs typeface="Arial" charset="0"/>
              </a:rPr>
              <a:t> - река на С. Австралии. </a:t>
            </a:r>
            <a:endParaRPr lang="en-US" sz="2400" b="1" dirty="0" smtClean="0">
              <a:ea typeface="Calibri" pitchFamily="34" charset="0"/>
              <a:cs typeface="Arial" charset="0"/>
            </a:endParaRPr>
          </a:p>
          <a:p>
            <a:endParaRPr lang="en-US" sz="2400" b="1" dirty="0" smtClean="0">
              <a:ea typeface="Calibri" pitchFamily="34" charset="0"/>
              <a:cs typeface="Arial" charset="0"/>
            </a:endParaRPr>
          </a:p>
          <a:p>
            <a:pPr>
              <a:buNone/>
            </a:pPr>
            <a:r>
              <a:rPr lang="ru-RU" sz="2400" b="1" dirty="0" smtClean="0">
                <a:ea typeface="Calibri" pitchFamily="34" charset="0"/>
                <a:cs typeface="Arial" charset="0"/>
              </a:rPr>
              <a:t>    Стекает с </a:t>
            </a:r>
            <a:r>
              <a:rPr lang="ru-RU" sz="2400" b="1" dirty="0" err="1" smtClean="0">
                <a:ea typeface="Calibri" pitchFamily="34" charset="0"/>
                <a:cs typeface="Arial" charset="0"/>
              </a:rPr>
              <a:t>зап</a:t>
            </a:r>
            <a:r>
              <a:rPr lang="ru-RU" sz="2400" b="1" dirty="0" smtClean="0">
                <a:ea typeface="Calibri" pitchFamily="34" charset="0"/>
                <a:cs typeface="Arial" charset="0"/>
              </a:rPr>
              <a:t>. склонов Большого Водораздельного хребта, впадает в залив </a:t>
            </a:r>
            <a:r>
              <a:rPr lang="ru-RU" sz="2400" b="1" dirty="0" err="1" smtClean="0">
                <a:ea typeface="Calibri" pitchFamily="34" charset="0"/>
                <a:cs typeface="Arial" charset="0"/>
              </a:rPr>
              <a:t>Карпентария</a:t>
            </a:r>
            <a:r>
              <a:rPr lang="ru-RU" sz="2400" b="1" dirty="0" smtClean="0">
                <a:ea typeface="Calibri" pitchFamily="34" charset="0"/>
                <a:cs typeface="Arial" charset="0"/>
              </a:rPr>
              <a:t> двумя рукавами. </a:t>
            </a:r>
            <a:endParaRPr lang="en-US" sz="2400" b="1" dirty="0" smtClean="0">
              <a:ea typeface="Calibri" pitchFamily="34" charset="0"/>
              <a:cs typeface="Arial" charset="0"/>
            </a:endParaRPr>
          </a:p>
          <a:p>
            <a:endParaRPr lang="en-US" sz="2400" b="1" dirty="0" smtClean="0">
              <a:ea typeface="Calibri" pitchFamily="34" charset="0"/>
              <a:cs typeface="Arial" charset="0"/>
            </a:endParaRPr>
          </a:p>
          <a:p>
            <a:pPr>
              <a:buNone/>
            </a:pPr>
            <a:r>
              <a:rPr lang="ru-RU" sz="2400" b="1" dirty="0" smtClean="0">
                <a:ea typeface="Calibri" pitchFamily="34" charset="0"/>
                <a:cs typeface="Arial" charset="0"/>
              </a:rPr>
              <a:t>    Длина 830 </a:t>
            </a:r>
            <a:r>
              <a:rPr lang="ru-RU" sz="2400" b="1" i="1" dirty="0" smtClean="0">
                <a:ea typeface="Calibri" pitchFamily="34" charset="0"/>
                <a:cs typeface="Arial" charset="0"/>
              </a:rPr>
              <a:t>км, </a:t>
            </a:r>
            <a:r>
              <a:rPr lang="ru-RU" sz="2400" b="1" dirty="0" smtClean="0">
                <a:ea typeface="Calibri" pitchFamily="34" charset="0"/>
                <a:cs typeface="Arial" charset="0"/>
              </a:rPr>
              <a:t>площадь бассейна 108 тыс. </a:t>
            </a:r>
            <a:r>
              <a:rPr lang="ru-RU" sz="2400" b="1" i="1" dirty="0" smtClean="0">
                <a:ea typeface="Calibri" pitchFamily="34" charset="0"/>
                <a:cs typeface="Arial" charset="0"/>
              </a:rPr>
              <a:t>км</a:t>
            </a:r>
            <a:r>
              <a:rPr lang="ru-RU" sz="2400" b="1" baseline="30000" dirty="0" smtClean="0">
                <a:ea typeface="Calibri" pitchFamily="34" charset="0"/>
                <a:cs typeface="Arial" charset="0"/>
              </a:rPr>
              <a:t>2</a:t>
            </a:r>
            <a:r>
              <a:rPr lang="ru-RU" sz="2400" b="1" i="1" dirty="0" smtClean="0">
                <a:ea typeface="Calibri" pitchFamily="34" charset="0"/>
                <a:cs typeface="Arial" charset="0"/>
              </a:rPr>
              <a:t>.</a:t>
            </a:r>
            <a:r>
              <a:rPr lang="ru-RU" sz="2400" b="1" dirty="0" smtClean="0">
                <a:ea typeface="Calibri" pitchFamily="34" charset="0"/>
                <a:cs typeface="Arial" charset="0"/>
              </a:rPr>
              <a:t> Средний расход воды 16 </a:t>
            </a:r>
            <a:r>
              <a:rPr lang="ru-RU" sz="2400" b="1" i="1" dirty="0" smtClean="0">
                <a:ea typeface="Calibri" pitchFamily="34" charset="0"/>
                <a:cs typeface="Arial" charset="0"/>
              </a:rPr>
              <a:t>м</a:t>
            </a:r>
            <a:r>
              <a:rPr lang="ru-RU" sz="2400" b="1" baseline="30000" dirty="0" smtClean="0">
                <a:ea typeface="Calibri" pitchFamily="34" charset="0"/>
                <a:cs typeface="Arial" charset="0"/>
              </a:rPr>
              <a:t>3</a:t>
            </a:r>
            <a:r>
              <a:rPr lang="ru-RU" sz="2400" b="1" i="1" dirty="0" smtClean="0">
                <a:ea typeface="Calibri" pitchFamily="34" charset="0"/>
                <a:cs typeface="Arial" charset="0"/>
              </a:rPr>
              <a:t>/сек.</a:t>
            </a:r>
            <a:r>
              <a:rPr lang="ru-RU" sz="2400" b="1" dirty="0" smtClean="0">
                <a:ea typeface="Calibri" pitchFamily="34" charset="0"/>
                <a:cs typeface="Arial" charset="0"/>
              </a:rPr>
              <a:t> </a:t>
            </a:r>
            <a:endParaRPr lang="en-US" sz="2400" b="1" dirty="0" smtClean="0">
              <a:ea typeface="Calibri" pitchFamily="34" charset="0"/>
              <a:cs typeface="Arial" charset="0"/>
            </a:endParaRPr>
          </a:p>
          <a:p>
            <a:endParaRPr lang="en-US" sz="2400" b="1" dirty="0" smtClean="0">
              <a:ea typeface="Calibri" pitchFamily="34" charset="0"/>
              <a:cs typeface="Arial" charset="0"/>
            </a:endParaRPr>
          </a:p>
          <a:p>
            <a:pPr>
              <a:buNone/>
            </a:pPr>
            <a:r>
              <a:rPr lang="ru-RU" sz="2400" b="1" dirty="0" smtClean="0">
                <a:ea typeface="Calibri" pitchFamily="34" charset="0"/>
                <a:cs typeface="Arial" charset="0"/>
              </a:rPr>
              <a:t>    Наибольшая водность в январе – марте; в июне – октябре пересыхает, кроме нижнего течения. 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8ABA0-5A2D-468F-B6FF-8B7736EC66D5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5953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ru-RU" sz="4400" cap="none" dirty="0" smtClean="0"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АНТАРКТИДА                         10</a:t>
            </a:r>
          </a:p>
        </p:txBody>
      </p:sp>
      <p:sp>
        <p:nvSpPr>
          <p:cNvPr id="35843" name="Текст 4"/>
          <p:cNvSpPr>
            <a:spLocks noGrp="1"/>
          </p:cNvSpPr>
          <p:nvPr>
            <p:ph type="body" idx="2"/>
          </p:nvPr>
        </p:nvSpPr>
        <p:spPr>
          <a:xfrm>
            <a:off x="1785918" y="1928802"/>
            <a:ext cx="6602432" cy="4229096"/>
          </a:xfrm>
        </p:spPr>
        <p:txBody>
          <a:bodyPr/>
          <a:lstStyle/>
          <a:p>
            <a:r>
              <a:rPr lang="ru-RU" sz="4000" b="1" dirty="0" smtClean="0">
                <a:latin typeface="Arial" charset="0"/>
              </a:rPr>
              <a:t>Какому государству принадлежит данный континент?</a:t>
            </a:r>
          </a:p>
          <a:p>
            <a:endParaRPr lang="ru-RU" sz="4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0B15-29EC-44E3-AB08-CCE4F4DB702F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0"/>
            <a:ext cx="900112" cy="620712"/>
          </a:xfrm>
          <a:prstGeom prst="actionButtonHome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357166"/>
            <a:ext cx="8686800" cy="57148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   </a:t>
            </a:r>
            <a:r>
              <a:rPr lang="ru-RU" sz="4000" b="1" dirty="0" smtClean="0"/>
              <a:t>АНТАРКТИДА</a:t>
            </a:r>
            <a:endParaRPr lang="ru-RU" sz="4000" dirty="0" smtClean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4282" y="1857364"/>
            <a:ext cx="478634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Антарктида не принадлежит ни одному государству.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 ее территории запрещается строительство промышленных объектов, создание военных баз.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Весь континент предоставляется ученым для научных исследований.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500694" y="2000240"/>
            <a:ext cx="2062146" cy="12144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3" descr="http://img0.liveinternet.ru/images/attach/c/0/38/110/38110457_Antarkticheskaya_nauchnaya_stanciya_Molodezhnaya_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928802"/>
            <a:ext cx="3786214" cy="257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8ABA0-5A2D-468F-B6FF-8B7736EC66D5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500042"/>
            <a:ext cx="8458200" cy="5207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АНТАРКТИДА                  20</a:t>
            </a:r>
          </a:p>
        </p:txBody>
      </p:sp>
      <p:sp>
        <p:nvSpPr>
          <p:cNvPr id="37891" name="Текст 4"/>
          <p:cNvSpPr>
            <a:spLocks noGrp="1"/>
          </p:cNvSpPr>
          <p:nvPr>
            <p:ph type="body" idx="2"/>
          </p:nvPr>
        </p:nvSpPr>
        <p:spPr>
          <a:xfrm>
            <a:off x="395288" y="1557338"/>
            <a:ext cx="4248150" cy="3443298"/>
          </a:xfrm>
        </p:spPr>
        <p:txBody>
          <a:bodyPr/>
          <a:lstStyle/>
          <a:p>
            <a:endParaRPr lang="ru-RU" sz="3600" b="1" dirty="0" smtClean="0">
              <a:latin typeface="Arial" charset="0"/>
            </a:endParaRPr>
          </a:p>
          <a:p>
            <a:r>
              <a:rPr lang="ru-RU" sz="3600" b="1" dirty="0" smtClean="0">
                <a:latin typeface="Arial" charset="0"/>
              </a:rPr>
              <a:t>Какое количество </a:t>
            </a:r>
          </a:p>
          <a:p>
            <a:r>
              <a:rPr lang="ru-RU" sz="3600" b="1" dirty="0" smtClean="0">
                <a:latin typeface="Arial" charset="0"/>
              </a:rPr>
              <a:t>воды содержится </a:t>
            </a:r>
          </a:p>
          <a:p>
            <a:r>
              <a:rPr lang="ru-RU" sz="3600" b="1" dirty="0" smtClean="0">
                <a:latin typeface="Arial" charset="0"/>
              </a:rPr>
              <a:t>в ледниковом </a:t>
            </a:r>
          </a:p>
          <a:p>
            <a:r>
              <a:rPr lang="ru-RU" sz="3600" b="1" dirty="0" smtClean="0">
                <a:latin typeface="Arial" charset="0"/>
              </a:rPr>
              <a:t>покрове Антарктиды?</a:t>
            </a:r>
          </a:p>
          <a:p>
            <a:pPr algn="ctr"/>
            <a:endParaRPr lang="ru-RU" sz="4400" b="1" dirty="0" smtClean="0"/>
          </a:p>
        </p:txBody>
      </p:sp>
      <p:pic>
        <p:nvPicPr>
          <p:cNvPr id="4" name="Рисунок 3" descr="Картинка 1 из 15916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357430"/>
            <a:ext cx="3862387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0B15-29EC-44E3-AB08-CCE4F4DB702F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0"/>
            <a:ext cx="900112" cy="620712"/>
          </a:xfrm>
          <a:prstGeom prst="actionButtonHome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16" name="Rectangle 6"/>
          <p:cNvSpPr>
            <a:spLocks noChangeArrowheads="1"/>
          </p:cNvSpPr>
          <p:nvPr/>
        </p:nvSpPr>
        <p:spPr bwMode="auto">
          <a:xfrm>
            <a:off x="250825" y="549275"/>
            <a:ext cx="51133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АНТАРКТИДА</a:t>
            </a:r>
            <a:endParaRPr lang="ru-RU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928802"/>
            <a:ext cx="72866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Антарктида – особенный материк, почти сплошь покрытый мощным ледником, в котором </a:t>
            </a:r>
          </a:p>
          <a:p>
            <a:r>
              <a:rPr lang="ru-RU" sz="3200" b="1" dirty="0" smtClean="0">
                <a:solidFill>
                  <a:schemeClr val="tx2"/>
                </a:solidFill>
              </a:rPr>
              <a:t>содержится </a:t>
            </a:r>
          </a:p>
          <a:p>
            <a:r>
              <a:rPr lang="ru-RU" sz="3200" b="1" dirty="0" smtClean="0">
                <a:solidFill>
                  <a:schemeClr val="tx2"/>
                </a:solidFill>
              </a:rPr>
              <a:t>около </a:t>
            </a:r>
            <a:r>
              <a:rPr lang="ru-RU" sz="4000" b="1" dirty="0" smtClean="0">
                <a:solidFill>
                  <a:schemeClr val="tx2"/>
                </a:solidFill>
              </a:rPr>
              <a:t>80%</a:t>
            </a:r>
            <a:r>
              <a:rPr lang="ru-RU" sz="3200" b="1" dirty="0" smtClean="0">
                <a:solidFill>
                  <a:schemeClr val="tx2"/>
                </a:solidFill>
              </a:rPr>
              <a:t> всех пресных вод Земли. </a:t>
            </a:r>
            <a:endParaRPr lang="ru-RU" sz="32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8ABA0-5A2D-468F-B6FF-8B7736EC66D5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301625" y="285750"/>
            <a:ext cx="8686800" cy="7143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ru-RU" sz="4400" b="1" cap="none" dirty="0" smtClean="0"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АНТАРКТИДА                 30</a:t>
            </a:r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214313" y="1071563"/>
            <a:ext cx="3997325" cy="48053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4000" b="1" dirty="0" smtClean="0">
                <a:latin typeface="Arial" charset="0"/>
              </a:rPr>
              <a:t>В каком году и кем была открыта Антарктида?</a:t>
            </a:r>
            <a:endParaRPr lang="ru-RU" sz="4000" b="1" dirty="0" smtClean="0"/>
          </a:p>
        </p:txBody>
      </p:sp>
      <p:sp>
        <p:nvSpPr>
          <p:cNvPr id="39940" name="Text Box 8"/>
          <p:cNvSpPr txBox="1">
            <a:spLocks noChangeArrowheads="1"/>
          </p:cNvSpPr>
          <p:nvPr/>
        </p:nvSpPr>
        <p:spPr bwMode="auto">
          <a:xfrm>
            <a:off x="250825" y="1268413"/>
            <a:ext cx="8569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>
                <a:latin typeface="Times New Roman" pitchFamily="18" charset="0"/>
              </a:rPr>
              <a:t> </a:t>
            </a:r>
          </a:p>
        </p:txBody>
      </p:sp>
      <p:pic>
        <p:nvPicPr>
          <p:cNvPr id="6" name="Рисунок 4" descr="Картинка 92 из 15916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500306"/>
            <a:ext cx="50768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1A904-50BB-4285-87DA-057849BFF8E8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0"/>
            <a:ext cx="900112" cy="620712"/>
          </a:xfrm>
          <a:prstGeom prst="actionButtonHome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3" name="Прямоугольник 3"/>
          <p:cNvSpPr>
            <a:spLocks noChangeArrowheads="1"/>
          </p:cNvSpPr>
          <p:nvPr/>
        </p:nvSpPr>
        <p:spPr bwMode="auto">
          <a:xfrm>
            <a:off x="214313" y="0"/>
            <a:ext cx="5429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/>
          </a:p>
          <a:p>
            <a:r>
              <a:rPr lang="ru-RU" sz="2000"/>
              <a:t> </a:t>
            </a:r>
          </a:p>
        </p:txBody>
      </p:sp>
      <p:sp>
        <p:nvSpPr>
          <p:cNvPr id="40964" name="Rectangle 6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b="1" cap="none" dirty="0" smtClean="0">
                <a:effectLst/>
              </a:rPr>
              <a:t>ОТКРЫТИЕ АНТАРКТИДЫ</a:t>
            </a:r>
          </a:p>
        </p:txBody>
      </p:sp>
      <p:sp>
        <p:nvSpPr>
          <p:cNvPr id="40966" name="Rectangle 8"/>
          <p:cNvSpPr>
            <a:spLocks noGrp="1"/>
          </p:cNvSpPr>
          <p:nvPr>
            <p:ph sz="half" idx="4294967295"/>
          </p:nvPr>
        </p:nvSpPr>
        <p:spPr>
          <a:xfrm>
            <a:off x="4214810" y="1619234"/>
            <a:ext cx="4779962" cy="5238766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Arial" charset="0"/>
              </a:rPr>
              <a:t>     В 1819г. Русская кругосветная военно-морская экспедиция на шлюпах «Восток» и «Мирный» под командованием Ф.Беллинсгаузена и М.Лазарева обошла вокруг неведомого материка и открыла много островов.</a:t>
            </a:r>
          </a:p>
          <a:p>
            <a:pPr>
              <a:buNone/>
            </a:pPr>
            <a:endParaRPr lang="ru-RU" sz="2000" b="1" dirty="0" smtClean="0">
              <a:latin typeface="Arial" charset="0"/>
            </a:endParaRPr>
          </a:p>
          <a:p>
            <a:pPr>
              <a:buNone/>
            </a:pPr>
            <a:r>
              <a:rPr lang="ru-RU" sz="2000" b="1" dirty="0" smtClean="0">
                <a:latin typeface="Arial" charset="0"/>
              </a:rPr>
              <a:t>     1820 год, когда участники экспедиции впервые подошли к берегам Антарктиды, принято считать годом ее открытия.</a:t>
            </a:r>
          </a:p>
          <a:p>
            <a:pPr>
              <a:buNone/>
            </a:pPr>
            <a:endParaRPr lang="ru-RU" sz="2000" b="1" dirty="0" smtClean="0">
              <a:latin typeface="Arial" charset="0"/>
            </a:endParaRPr>
          </a:p>
        </p:txBody>
      </p:sp>
      <p:pic>
        <p:nvPicPr>
          <p:cNvPr id="7" name="Рисунок 5" descr="http://vm.msun.ru/Turklub/Geograf/Ris_text/Bel_0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38163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0B15-29EC-44E3-AB08-CCE4F4DB702F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84" name="Group 48"/>
          <p:cNvGraphicFramePr>
            <a:graphicFrameLocks noGrp="1"/>
          </p:cNvGraphicFramePr>
          <p:nvPr/>
        </p:nvGraphicFramePr>
        <p:xfrm>
          <a:off x="0" y="0"/>
          <a:ext cx="9144032" cy="6858002"/>
        </p:xfrm>
        <a:graphic>
          <a:graphicData uri="http://schemas.openxmlformats.org/drawingml/2006/table">
            <a:tbl>
              <a:tblPr/>
              <a:tblGrid>
                <a:gridCol w="2285984"/>
                <a:gridCol w="2214578"/>
                <a:gridCol w="2500330"/>
                <a:gridCol w="2143140"/>
              </a:tblGrid>
              <a:tr h="1144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АФРИКА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АВСТРАЛИЯ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АНТАРКТИДА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ЮЖНАЯ АМЕРИКА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139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rte" pitchFamily="66" charset="0"/>
                          <a:hlinkClick r:id="rId2" action="ppaction://hlinksldjump"/>
                        </a:rPr>
                        <a:t>10</a:t>
                      </a:r>
                      <a:endParaRPr kumimoji="0" lang="ru-RU" sz="6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rte" pitchFamily="66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rte" pitchFamily="66" charset="0"/>
                          <a:hlinkClick r:id="rId3" action="ppaction://hlinksldjump"/>
                        </a:rPr>
                        <a:t>10</a:t>
                      </a:r>
                      <a:endParaRPr kumimoji="0" lang="ru-RU" sz="6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rte" pitchFamily="66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rte" pitchFamily="66" charset="0"/>
                          <a:hlinkClick r:id="rId4" action="ppaction://hlinksldjump"/>
                        </a:rPr>
                        <a:t>10</a:t>
                      </a:r>
                      <a:endParaRPr kumimoji="0" lang="ru-RU" sz="6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rte" pitchFamily="66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rte" pitchFamily="66" charset="0"/>
                          <a:hlinkClick r:id="rId5" action="ppaction://hlinksldjump"/>
                        </a:rPr>
                        <a:t>10</a:t>
                      </a:r>
                      <a:endParaRPr kumimoji="0" lang="ru-RU" sz="6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rte" pitchFamily="66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144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Forte" pitchFamily="66" charset="0"/>
                          <a:hlinkClick r:id="rId6" action="ppaction://hlinksldjump"/>
                        </a:rPr>
                        <a:t>20</a:t>
                      </a:r>
                      <a:endParaRPr kumimoji="0" lang="ru-RU" sz="6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Forte" pitchFamily="66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Forte" pitchFamily="66" charset="0"/>
                          <a:hlinkClick r:id="rId7" action="ppaction://hlinksldjump"/>
                        </a:rPr>
                        <a:t>20</a:t>
                      </a:r>
                      <a:endParaRPr kumimoji="0" lang="ru-RU" sz="6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Forte" pitchFamily="66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Forte" pitchFamily="66" charset="0"/>
                          <a:hlinkClick r:id="rId8" action="ppaction://hlinksldjump"/>
                        </a:rPr>
                        <a:t>20</a:t>
                      </a:r>
                      <a:endParaRPr kumimoji="0" lang="ru-RU" sz="6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Forte" pitchFamily="66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Forte" pitchFamily="66" charset="0"/>
                          <a:hlinkClick r:id="rId9" action="ppaction://hlinksldjump"/>
                        </a:rPr>
                        <a:t>20</a:t>
                      </a:r>
                      <a:endParaRPr kumimoji="0" lang="ru-RU" sz="6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Forte" pitchFamily="66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144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rte" pitchFamily="66" charset="0"/>
                          <a:hlinkClick r:id="rId10" action="ppaction://hlinksldjump"/>
                        </a:rPr>
                        <a:t>30</a:t>
                      </a:r>
                      <a:endParaRPr kumimoji="0" lang="ru-RU" sz="6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rte" pitchFamily="66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rte" pitchFamily="66" charset="0"/>
                          <a:hlinkClick r:id="rId11" action="ppaction://hlinksldjump"/>
                        </a:rPr>
                        <a:t>30</a:t>
                      </a:r>
                      <a:endParaRPr kumimoji="0" lang="ru-RU" sz="6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rte" pitchFamily="66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rte" pitchFamily="66" charset="0"/>
                          <a:hlinkClick r:id="rId12" action="ppaction://hlinksldjump"/>
                        </a:rPr>
                        <a:t>30</a:t>
                      </a:r>
                      <a:endParaRPr kumimoji="0" lang="ru-RU" sz="6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rte" pitchFamily="66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rte" pitchFamily="66" charset="0"/>
                          <a:hlinkClick r:id="rId13" action="ppaction://hlinksldjump"/>
                        </a:rPr>
                        <a:t>30</a:t>
                      </a:r>
                      <a:endParaRPr kumimoji="0" lang="ru-RU" sz="6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rte" pitchFamily="66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139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rte" pitchFamily="66" charset="0"/>
                          <a:hlinkClick r:id="rId14" action="ppaction://hlinksldjump"/>
                        </a:rPr>
                        <a:t>40</a:t>
                      </a:r>
                      <a:endParaRPr kumimoji="0" lang="ru-RU" sz="6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rte" pitchFamily="66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rte" pitchFamily="66" charset="0"/>
                          <a:hlinkClick r:id="rId15" action="ppaction://hlinksldjump"/>
                        </a:rPr>
                        <a:t>40</a:t>
                      </a:r>
                      <a:endParaRPr kumimoji="0" lang="ru-RU" sz="6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rte" pitchFamily="66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rte" pitchFamily="66" charset="0"/>
                          <a:hlinkClick r:id="rId16" action="ppaction://hlinksldjump"/>
                        </a:rPr>
                        <a:t>40</a:t>
                      </a:r>
                      <a:endParaRPr kumimoji="0" lang="ru-RU" sz="6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rte" pitchFamily="66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rte" pitchFamily="66" charset="0"/>
                          <a:hlinkClick r:id="rId17" action="ppaction://hlinksldjump"/>
                        </a:rPr>
                        <a:t>40</a:t>
                      </a:r>
                      <a:endParaRPr kumimoji="0" lang="ru-RU" sz="6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rte" pitchFamily="66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144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rte" pitchFamily="66" charset="0"/>
                          <a:hlinkClick r:id="rId18" action="ppaction://hlinksldjump"/>
                        </a:rPr>
                        <a:t>50</a:t>
                      </a:r>
                      <a:endParaRPr kumimoji="0" lang="ru-RU" sz="6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rte" pitchFamily="66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rte" pitchFamily="66" charset="0"/>
                          <a:hlinkClick r:id="rId19" action="ppaction://hlinksldjump"/>
                        </a:rPr>
                        <a:t>50</a:t>
                      </a:r>
                      <a:endParaRPr kumimoji="0" lang="ru-RU" sz="6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rte" pitchFamily="66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rte" pitchFamily="66" charset="0"/>
                          <a:hlinkClick r:id="rId20" action="ppaction://hlinksldjump"/>
                        </a:rPr>
                        <a:t>50</a:t>
                      </a:r>
                      <a:endParaRPr kumimoji="0" lang="ru-RU" sz="6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rte" pitchFamily="66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rte" pitchFamily="66" charset="0"/>
                          <a:hlinkClick r:id="rId21" action="ppaction://hlinksldjump"/>
                        </a:rPr>
                        <a:t>50</a:t>
                      </a:r>
                      <a:endParaRPr kumimoji="0" lang="ru-RU" sz="6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rte" pitchFamily="66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26A14B-3FD8-4CED-A4C8-209FD87E3EB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571480"/>
            <a:ext cx="8458200" cy="5207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ru-RU" sz="4400" i="1" cap="none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АНТАРКТИДА                       40</a:t>
            </a:r>
          </a:p>
        </p:txBody>
      </p:sp>
      <p:sp>
        <p:nvSpPr>
          <p:cNvPr id="41987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785813" y="2000240"/>
            <a:ext cx="7000875" cy="340996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endParaRPr lang="ru-RU" sz="4000" b="1" dirty="0" smtClean="0">
              <a:latin typeface="Arial" charset="0"/>
            </a:endParaRPr>
          </a:p>
          <a:p>
            <a:pPr marL="0" indent="0" algn="just" eaLnBrk="1" hangingPunct="1">
              <a:buFontTx/>
              <a:buNone/>
            </a:pPr>
            <a:r>
              <a:rPr lang="ru-RU" sz="4000" b="1" dirty="0" smtClean="0">
                <a:latin typeface="Arial" charset="0"/>
              </a:rPr>
              <a:t>Какую область материка называют Антарктикой?</a:t>
            </a:r>
          </a:p>
        </p:txBody>
      </p:sp>
      <p:sp>
        <p:nvSpPr>
          <p:cNvPr id="41988" name="Text Box 8"/>
          <p:cNvSpPr txBox="1">
            <a:spLocks noChangeArrowheads="1"/>
          </p:cNvSpPr>
          <p:nvPr/>
        </p:nvSpPr>
        <p:spPr bwMode="auto">
          <a:xfrm>
            <a:off x="0" y="1268413"/>
            <a:ext cx="9144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>
                <a:latin typeface="Times New Roman" pitchFamily="18" charset="0"/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0B15-29EC-44E3-AB08-CCE4F4DB702F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0"/>
            <a:ext cx="900112" cy="620712"/>
          </a:xfrm>
          <a:prstGeom prst="actionButtonHome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1" name="Rectangle 6"/>
          <p:cNvSpPr>
            <a:spLocks noGrp="1"/>
          </p:cNvSpPr>
          <p:nvPr>
            <p:ph type="title" idx="4294967295"/>
          </p:nvPr>
        </p:nvSpPr>
        <p:spPr bwMode="auto">
          <a:xfrm>
            <a:off x="571472" y="2000240"/>
            <a:ext cx="7829544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200" b="1" cap="none" dirty="0" smtClean="0">
                <a:effectLst/>
                <a:latin typeface="Arial" charset="0"/>
              </a:rPr>
              <a:t>Антарктикой называют южную </a:t>
            </a:r>
            <a:br>
              <a:rPr lang="ru-RU" sz="3200" b="1" cap="none" dirty="0" smtClean="0">
                <a:effectLst/>
                <a:latin typeface="Arial" charset="0"/>
              </a:rPr>
            </a:br>
            <a:r>
              <a:rPr lang="ru-RU" sz="3200" b="1" cap="none" dirty="0" smtClean="0">
                <a:effectLst/>
                <a:latin typeface="Arial" charset="0"/>
              </a:rPr>
              <a:t>полярную область, включающую</a:t>
            </a:r>
            <a:br>
              <a:rPr lang="ru-RU" sz="3200" b="1" cap="none" dirty="0" smtClean="0">
                <a:effectLst/>
                <a:latin typeface="Arial" charset="0"/>
              </a:rPr>
            </a:br>
            <a:r>
              <a:rPr lang="ru-RU" sz="3200" b="1" cap="none" dirty="0" smtClean="0">
                <a:effectLst/>
                <a:latin typeface="Arial" charset="0"/>
              </a:rPr>
              <a:t>Антарктиду с прилегающими к ней</a:t>
            </a:r>
            <a:br>
              <a:rPr lang="ru-RU" sz="3200" b="1" cap="none" dirty="0" smtClean="0">
                <a:effectLst/>
                <a:latin typeface="Arial" charset="0"/>
              </a:rPr>
            </a:br>
            <a:r>
              <a:rPr lang="ru-RU" sz="3200" b="1" cap="none" dirty="0" smtClean="0">
                <a:effectLst/>
                <a:latin typeface="Arial" charset="0"/>
              </a:rPr>
              <a:t>островами и южные части океанов</a:t>
            </a:r>
            <a:br>
              <a:rPr lang="ru-RU" sz="3200" b="1" cap="none" dirty="0" smtClean="0">
                <a:effectLst/>
                <a:latin typeface="Arial" charset="0"/>
              </a:rPr>
            </a:br>
            <a:r>
              <a:rPr lang="ru-RU" sz="3200" b="1" cap="none" dirty="0" smtClean="0">
                <a:effectLst/>
                <a:latin typeface="Arial" charset="0"/>
              </a:rPr>
              <a:t>примерно до 50-60°ю. </a:t>
            </a:r>
            <a:r>
              <a:rPr lang="ru-RU" sz="3200" b="1" cap="none" dirty="0" err="1" smtClean="0">
                <a:effectLst/>
                <a:latin typeface="Arial" charset="0"/>
              </a:rPr>
              <a:t>ш</a:t>
            </a:r>
            <a:r>
              <a:rPr lang="ru-RU" sz="3200" b="1" cap="none" dirty="0" smtClean="0">
                <a:effectLst/>
                <a:latin typeface="Arial" charset="0"/>
              </a:rPr>
              <a:t>.</a:t>
            </a:r>
            <a:endParaRPr lang="ru-RU" sz="2900" cap="none" dirty="0" smtClean="0">
              <a:effectLst/>
            </a:endParaRPr>
          </a:p>
        </p:txBody>
      </p:sp>
      <p:pic>
        <p:nvPicPr>
          <p:cNvPr id="5" name="Рисунок 3" descr="Картинка 71 из 14385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714752"/>
            <a:ext cx="6500813" cy="289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8ABA0-5A2D-468F-B6FF-8B7736EC66D5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1472" y="428604"/>
            <a:ext cx="3268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АНТАРКТИКА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4400" b="1" i="1" cap="none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ru-RU" sz="4900" b="1" cap="none" dirty="0" smtClean="0">
                <a:solidFill>
                  <a:schemeClr val="accent2"/>
                </a:solidFill>
                <a:effectLst/>
              </a:rPr>
              <a:t>АНТАРКТИДА                           50</a:t>
            </a:r>
          </a:p>
        </p:txBody>
      </p:sp>
      <p:sp>
        <p:nvSpPr>
          <p:cNvPr id="44035" name="Содержимое 3"/>
          <p:cNvSpPr>
            <a:spLocks noGrp="1"/>
          </p:cNvSpPr>
          <p:nvPr>
            <p:ph sz="half" idx="1"/>
          </p:nvPr>
        </p:nvSpPr>
        <p:spPr>
          <a:xfrm>
            <a:off x="714348" y="1554163"/>
            <a:ext cx="8001056" cy="4525962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 </a:t>
            </a:r>
            <a:r>
              <a:rPr lang="ru-RU" b="1" dirty="0" smtClean="0">
                <a:latin typeface="Arial" charset="0"/>
              </a:rPr>
              <a:t>Вблизи побережья полярниками были обнаружены необычные участки с озерами, совершенно свободные ото льда, а летом и от снега. </a:t>
            </a:r>
          </a:p>
          <a:p>
            <a:pPr>
              <a:buNone/>
            </a:pPr>
            <a:r>
              <a:rPr lang="ru-RU" b="1" dirty="0" smtClean="0">
                <a:latin typeface="Arial" charset="0"/>
              </a:rPr>
              <a:t>   </a:t>
            </a:r>
            <a:endParaRPr lang="en-US" b="1" dirty="0" smtClean="0">
              <a:latin typeface="Arial" charset="0"/>
            </a:endParaRPr>
          </a:p>
          <a:p>
            <a:pPr>
              <a:buNone/>
            </a:pPr>
            <a:r>
              <a:rPr lang="en-US" b="1" dirty="0" smtClean="0">
                <a:latin typeface="Arial" charset="0"/>
              </a:rPr>
              <a:t>   </a:t>
            </a:r>
            <a:r>
              <a:rPr lang="ru-RU" b="1" dirty="0" smtClean="0">
                <a:latin typeface="Arial" charset="0"/>
              </a:rPr>
              <a:t> Что это за участки?</a:t>
            </a:r>
          </a:p>
          <a:p>
            <a:pPr>
              <a:buFont typeface="Wingdings 2" pitchFamily="18" charset="2"/>
              <a:buNone/>
            </a:pPr>
            <a:endParaRPr lang="ru-RU" sz="2400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8ABA0-5A2D-468F-B6FF-8B7736EC66D5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0"/>
            <a:ext cx="900112" cy="620712"/>
          </a:xfrm>
          <a:prstGeom prst="actionButtonHome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59" name="Rectangle 6"/>
          <p:cNvSpPr>
            <a:spLocks noGrp="1"/>
          </p:cNvSpPr>
          <p:nvPr>
            <p:ph type="title" idx="4294967295"/>
          </p:nvPr>
        </p:nvSpPr>
        <p:spPr bwMode="auto">
          <a:xfrm>
            <a:off x="285720" y="1000108"/>
            <a:ext cx="4535488" cy="482918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sz="3200" b="1" cap="none" dirty="0" smtClean="0">
                <a:effectLst/>
                <a:latin typeface="Arial" charset="0"/>
              </a:rPr>
              <a:t>Площадь таких оазисов от нескольких десятков до нескольких сотен квадратных километров.</a:t>
            </a:r>
            <a:endParaRPr lang="ru-RU" sz="3200" cap="none" dirty="0" smtClean="0">
              <a:effectLst/>
            </a:endParaRPr>
          </a:p>
        </p:txBody>
      </p:sp>
      <p:pic>
        <p:nvPicPr>
          <p:cNvPr id="5" name="Рисунок 3" descr="Картинка 37 из 24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071678"/>
            <a:ext cx="414337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0B15-29EC-44E3-AB08-CCE4F4DB702F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0034" y="357166"/>
            <a:ext cx="5684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Антарктические оазисы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58204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ru-RU" sz="4400" cap="none" dirty="0" smtClean="0"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ЮЖНАЯ АМЕРИКА     	10                               </a:t>
            </a:r>
          </a:p>
        </p:txBody>
      </p:sp>
      <p:sp>
        <p:nvSpPr>
          <p:cNvPr id="46083" name="Rectangle 7"/>
          <p:cNvSpPr>
            <a:spLocks noGrp="1"/>
          </p:cNvSpPr>
          <p:nvPr>
            <p:ph sz="half" idx="4294967295"/>
          </p:nvPr>
        </p:nvSpPr>
        <p:spPr>
          <a:xfrm>
            <a:off x="304800" y="1554163"/>
            <a:ext cx="7767662" cy="4525962"/>
          </a:xfrm>
        </p:spPr>
        <p:txBody>
          <a:bodyPr/>
          <a:lstStyle/>
          <a:p>
            <a:pPr>
              <a:buNone/>
            </a:pPr>
            <a:r>
              <a:rPr lang="ru-RU" sz="4800" b="1" dirty="0" smtClean="0">
                <a:latin typeface="Arial" charset="0"/>
              </a:rPr>
              <a:t>  </a:t>
            </a:r>
          </a:p>
          <a:p>
            <a:pPr>
              <a:buNone/>
            </a:pPr>
            <a:r>
              <a:rPr lang="ru-RU" sz="4800" b="1" dirty="0" smtClean="0">
                <a:latin typeface="Arial" charset="0"/>
              </a:rPr>
              <a:t>  Этот пролив отделяет материк от острова Огненная Земля?</a:t>
            </a:r>
            <a:endParaRPr lang="ru-RU" sz="4800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0B15-29EC-44E3-AB08-CCE4F4DB702F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0"/>
            <a:ext cx="900112" cy="620712"/>
          </a:xfrm>
          <a:prstGeom prst="actionButtonHome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Магелланов пролив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928802"/>
            <a:ext cx="38576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tx2"/>
                </a:solidFill>
              </a:rPr>
              <a:t>Фернан</a:t>
            </a:r>
            <a:r>
              <a:rPr lang="ru-RU" sz="2400" b="1" dirty="0" smtClean="0">
                <a:solidFill>
                  <a:schemeClr val="tx2"/>
                </a:solidFill>
              </a:rPr>
              <a:t> Магеллан, знаменитый португальский мореплаватель. </a:t>
            </a:r>
          </a:p>
          <a:p>
            <a:endParaRPr lang="ru-RU" sz="2400" b="1" dirty="0" smtClean="0">
              <a:solidFill>
                <a:schemeClr val="tx2"/>
              </a:solidFill>
            </a:endParaRPr>
          </a:p>
          <a:p>
            <a:r>
              <a:rPr lang="ru-RU" sz="2400" b="1" dirty="0" smtClean="0">
                <a:solidFill>
                  <a:schemeClr val="tx2"/>
                </a:solidFill>
              </a:rPr>
              <a:t>В 1520 году открыл названный его именем Магелланов пролив между </a:t>
            </a:r>
            <a:r>
              <a:rPr lang="ru-RU" sz="2400" b="1" dirty="0" err="1" smtClean="0">
                <a:solidFill>
                  <a:schemeClr val="tx2"/>
                </a:solidFill>
              </a:rPr>
              <a:t>Патагонией</a:t>
            </a:r>
            <a:r>
              <a:rPr lang="ru-RU" sz="2400" b="1" dirty="0" smtClean="0">
                <a:solidFill>
                  <a:schemeClr val="tx2"/>
                </a:solidFill>
              </a:rPr>
              <a:t> и Огненной Землей 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(600 </a:t>
            </a:r>
            <a:r>
              <a:rPr lang="ru-RU" sz="2400" b="1" dirty="0" err="1" smtClean="0">
                <a:solidFill>
                  <a:schemeClr val="tx2"/>
                </a:solidFill>
              </a:rPr>
              <a:t>км.дл</a:t>
            </a:r>
            <a:r>
              <a:rPr lang="ru-RU" sz="2400" b="1" dirty="0" smtClean="0">
                <a:solidFill>
                  <a:schemeClr val="tx2"/>
                </a:solidFill>
              </a:rPr>
              <a:t>.) </a:t>
            </a:r>
            <a:endParaRPr lang="ru-RU" sz="2400" dirty="0"/>
          </a:p>
        </p:txBody>
      </p:sp>
      <p:pic>
        <p:nvPicPr>
          <p:cNvPr id="6" name="Рисунок 4" descr="Картинка 4 из 5327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928802"/>
            <a:ext cx="3048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8ABA0-5A2D-468F-B6FF-8B7736EC66D5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58" y="428604"/>
            <a:ext cx="8458200" cy="6429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ЮЖНАЯ  АМЕРИКА             20</a:t>
            </a:r>
          </a:p>
        </p:txBody>
      </p:sp>
      <p:sp>
        <p:nvSpPr>
          <p:cNvPr id="48131" name="Текст 4"/>
          <p:cNvSpPr>
            <a:spLocks noGrp="1"/>
          </p:cNvSpPr>
          <p:nvPr>
            <p:ph type="body" idx="2"/>
          </p:nvPr>
        </p:nvSpPr>
        <p:spPr>
          <a:xfrm>
            <a:off x="285720" y="2143116"/>
            <a:ext cx="4000528" cy="1357322"/>
          </a:xfrm>
        </p:spPr>
        <p:txBody>
          <a:bodyPr/>
          <a:lstStyle/>
          <a:p>
            <a:r>
              <a:rPr lang="ru-RU" sz="3600" b="1" dirty="0" smtClean="0">
                <a:latin typeface="Arial" charset="0"/>
              </a:rPr>
              <a:t>Как называется саванна Бразильского плоскогорья?</a:t>
            </a:r>
          </a:p>
          <a:p>
            <a:endParaRPr lang="ru-RU" sz="4400" b="1" dirty="0" smtClean="0"/>
          </a:p>
        </p:txBody>
      </p:sp>
      <p:sp>
        <p:nvSpPr>
          <p:cNvPr id="48132" name="Text Box 7"/>
          <p:cNvSpPr txBox="1">
            <a:spLocks noChangeArrowheads="1"/>
          </p:cNvSpPr>
          <p:nvPr/>
        </p:nvSpPr>
        <p:spPr bwMode="auto">
          <a:xfrm>
            <a:off x="323850" y="1700213"/>
            <a:ext cx="8496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/>
              <a:t> </a:t>
            </a:r>
          </a:p>
        </p:txBody>
      </p:sp>
      <p:pic>
        <p:nvPicPr>
          <p:cNvPr id="6" name="Рисунок 4" descr="Картинка 80 из 18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857364"/>
            <a:ext cx="4143404" cy="330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0B15-29EC-44E3-AB08-CCE4F4DB702F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0"/>
            <a:ext cx="900112" cy="620712"/>
          </a:xfrm>
          <a:prstGeom prst="actionButtonHom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9156" name="Текст 3"/>
          <p:cNvSpPr>
            <a:spLocks noGrp="1"/>
          </p:cNvSpPr>
          <p:nvPr>
            <p:ph type="body" idx="1"/>
          </p:nvPr>
        </p:nvSpPr>
        <p:spPr>
          <a:xfrm>
            <a:off x="500034" y="857232"/>
            <a:ext cx="8458200" cy="238106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ru-RU" sz="3600" b="1" dirty="0" smtClean="0">
                <a:solidFill>
                  <a:schemeClr val="bg2"/>
                </a:solidFill>
                <a:latin typeface="Arial" charset="0"/>
              </a:rPr>
              <a:t> КАМПОС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472" y="1571612"/>
            <a:ext cx="814393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Кампос – своеобразные тропические 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субтропические степные экосистемы Южной Америки. 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прошлом были покрыты густой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травяной растительностью, ныне 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основном распаханы, заняты под скотоводство 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монокультурное растениеводство.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9B618B-7826-4BFB-8EB1-49CD73D32ED1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5953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4000" cap="none" dirty="0" smtClean="0"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ЮЖНАЯ АМЕРИКА                 30</a:t>
            </a:r>
          </a:p>
        </p:txBody>
      </p:sp>
      <p:sp>
        <p:nvSpPr>
          <p:cNvPr id="50179" name="Текст 4"/>
          <p:cNvSpPr>
            <a:spLocks noGrp="1"/>
          </p:cNvSpPr>
          <p:nvPr>
            <p:ph type="body" idx="2"/>
          </p:nvPr>
        </p:nvSpPr>
        <p:spPr>
          <a:xfrm>
            <a:off x="642910" y="6143644"/>
            <a:ext cx="7777163" cy="285737"/>
          </a:xfrm>
        </p:spPr>
        <p:txBody>
          <a:bodyPr/>
          <a:lstStyle/>
          <a:p>
            <a:endParaRPr lang="ru-RU" sz="3600" b="1" dirty="0" smtClean="0"/>
          </a:p>
        </p:txBody>
      </p:sp>
      <p:sp>
        <p:nvSpPr>
          <p:cNvPr id="50180" name="Text Box 24"/>
          <p:cNvSpPr txBox="1">
            <a:spLocks noChangeArrowheads="1"/>
          </p:cNvSpPr>
          <p:nvPr/>
        </p:nvSpPr>
        <p:spPr bwMode="auto">
          <a:xfrm>
            <a:off x="571500" y="1500188"/>
            <a:ext cx="81359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071678"/>
            <a:ext cx="364333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В каком году этот путешественник вступил на неизвестный ранее материк? </a:t>
            </a:r>
          </a:p>
          <a:p>
            <a:endParaRPr lang="ru-RU" sz="2800" b="1" dirty="0" smtClean="0">
              <a:solidFill>
                <a:schemeClr val="tx2"/>
              </a:solidFill>
            </a:endParaRPr>
          </a:p>
          <a:p>
            <a:r>
              <a:rPr lang="ru-RU" sz="2800" b="1" dirty="0" smtClean="0">
                <a:solidFill>
                  <a:schemeClr val="tx2"/>
                </a:solidFill>
              </a:rPr>
              <a:t>Как его звали?</a:t>
            </a:r>
          </a:p>
        </p:txBody>
      </p:sp>
      <p:pic>
        <p:nvPicPr>
          <p:cNvPr id="7" name="Рисунок 3" descr="Картинка 2 из 15147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557338"/>
            <a:ext cx="2971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0B15-29EC-44E3-AB08-CCE4F4DB702F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0"/>
            <a:ext cx="900112" cy="620712"/>
          </a:xfrm>
          <a:prstGeom prst="actionButtonHome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03" name="Rectangle 6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4786314" y="1285860"/>
            <a:ext cx="4032251" cy="50419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3200" b="1" cap="none" dirty="0" smtClean="0">
                <a:effectLst/>
                <a:latin typeface="Arial" charset="0"/>
              </a:rPr>
              <a:t>Колумб решил достичь Индии, двигаясь по океану на запад, исходя из того, что Земля – шар. Он совершил четыре плавания к берегам Америки. </a:t>
            </a:r>
            <a:br>
              <a:rPr lang="ru-RU" sz="3200" b="1" cap="none" dirty="0" smtClean="0">
                <a:effectLst/>
                <a:latin typeface="Arial" charset="0"/>
              </a:rPr>
            </a:br>
            <a:r>
              <a:rPr lang="ru-RU" sz="3200" b="1" cap="none" dirty="0" smtClean="0">
                <a:effectLst/>
                <a:latin typeface="Arial" charset="0"/>
              </a:rPr>
              <a:t/>
            </a:r>
            <a:br>
              <a:rPr lang="ru-RU" sz="3200" b="1" cap="none" dirty="0" smtClean="0">
                <a:effectLst/>
                <a:latin typeface="Arial" charset="0"/>
              </a:rPr>
            </a:br>
            <a:r>
              <a:rPr lang="ru-RU" sz="3200" b="1" cap="none" dirty="0" smtClean="0">
                <a:effectLst/>
                <a:latin typeface="Arial" charset="0"/>
              </a:rPr>
              <a:t>В 1498г. он вступил на этот неизвестный доселе материк.</a:t>
            </a:r>
            <a:endParaRPr lang="ru-RU" sz="3200" cap="none" dirty="0" smtClean="0">
              <a:effectLst/>
            </a:endParaRPr>
          </a:p>
        </p:txBody>
      </p:sp>
      <p:pic>
        <p:nvPicPr>
          <p:cNvPr id="4" name="Рисунок 3" descr="Картинка 1 из 1514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928802"/>
            <a:ext cx="37147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FFBE3-ABCC-49D4-BAD2-66EAA6DF4A86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7158" y="428604"/>
            <a:ext cx="4119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Христофор Колумб</a:t>
            </a:r>
            <a:endParaRPr lang="ru-RU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4400" b="1" cap="none" dirty="0" smtClean="0"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АФРИКА                            10</a:t>
            </a:r>
          </a:p>
        </p:txBody>
      </p:sp>
      <p:sp>
        <p:nvSpPr>
          <p:cNvPr id="15363" name="Rectangle 10"/>
          <p:cNvSpPr>
            <a:spLocks noGrp="1"/>
          </p:cNvSpPr>
          <p:nvPr>
            <p:ph sz="half" idx="4294967295"/>
          </p:nvPr>
        </p:nvSpPr>
        <p:spPr>
          <a:xfrm>
            <a:off x="304800" y="1412875"/>
            <a:ext cx="7580313" cy="4667250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latin typeface="Arial" charset="0"/>
              </a:rPr>
              <a:t>Выдающийся</a:t>
            </a:r>
          </a:p>
          <a:p>
            <a:pPr>
              <a:buNone/>
            </a:pPr>
            <a:r>
              <a:rPr lang="ru-RU" sz="3600" b="1" dirty="0" smtClean="0">
                <a:latin typeface="Arial" charset="0"/>
              </a:rPr>
              <a:t>исследователь</a:t>
            </a:r>
          </a:p>
          <a:p>
            <a:pPr>
              <a:buNone/>
            </a:pPr>
            <a:r>
              <a:rPr lang="ru-RU" sz="3600" b="1" dirty="0" smtClean="0">
                <a:latin typeface="Arial" charset="0"/>
              </a:rPr>
              <a:t>Африки.</a:t>
            </a:r>
          </a:p>
          <a:p>
            <a:pPr>
              <a:buNone/>
            </a:pPr>
            <a:endParaRPr lang="ru-RU" sz="4000" b="1" dirty="0" smtClean="0"/>
          </a:p>
        </p:txBody>
      </p:sp>
      <p:pic>
        <p:nvPicPr>
          <p:cNvPr id="5" name="Рисунок 3" descr="http://upload.wikimedia.org/wikipedia/commons/thumb/d/d5/David_Livingstone.jpg/180px-David_Livingston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285860"/>
            <a:ext cx="35004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0B15-29EC-44E3-AB08-CCE4F4DB702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58" y="357166"/>
            <a:ext cx="8458200" cy="8572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ЮЖНАЯ АМЕРИКА           40</a:t>
            </a:r>
          </a:p>
        </p:txBody>
      </p:sp>
      <p:sp>
        <p:nvSpPr>
          <p:cNvPr id="52227" name="Текст 3"/>
          <p:cNvSpPr>
            <a:spLocks noGrp="1"/>
          </p:cNvSpPr>
          <p:nvPr>
            <p:ph type="body" idx="2"/>
          </p:nvPr>
        </p:nvSpPr>
        <p:spPr>
          <a:xfrm>
            <a:off x="571472" y="1428736"/>
            <a:ext cx="8072494" cy="3981464"/>
          </a:xfrm>
        </p:spPr>
        <p:txBody>
          <a:bodyPr/>
          <a:lstStyle/>
          <a:p>
            <a:endParaRPr lang="ru-RU" sz="4000" b="1" dirty="0" smtClean="0">
              <a:latin typeface="Arial" charset="0"/>
            </a:endParaRPr>
          </a:p>
          <a:p>
            <a:r>
              <a:rPr lang="ru-RU" sz="4000" b="1" dirty="0" smtClean="0">
                <a:latin typeface="Arial" charset="0"/>
              </a:rPr>
              <a:t>Государство на севере Южной Америки, в переводе означает «маленькая Венеция».</a:t>
            </a:r>
          </a:p>
          <a:p>
            <a:endParaRPr lang="ru-RU" sz="4400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0B15-29EC-44E3-AB08-CCE4F4DB702F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0"/>
            <a:ext cx="900112" cy="620712"/>
          </a:xfrm>
          <a:prstGeom prst="actionButtonHome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28572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3253" name="TextBox 4"/>
          <p:cNvSpPr txBox="1">
            <a:spLocks noChangeArrowheads="1"/>
          </p:cNvSpPr>
          <p:nvPr/>
        </p:nvSpPr>
        <p:spPr bwMode="auto">
          <a:xfrm>
            <a:off x="755650" y="333375"/>
            <a:ext cx="75612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b="1" dirty="0"/>
          </a:p>
        </p:txBody>
      </p:sp>
      <p:pic>
        <p:nvPicPr>
          <p:cNvPr id="8" name="Рисунок 4" descr="Картинка 46 из 152871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73200" y="1556544"/>
            <a:ext cx="63500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14678" y="285728"/>
            <a:ext cx="26039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Венесуэла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215338" y="6429396"/>
            <a:ext cx="758825" cy="247650"/>
          </a:xfrm>
        </p:spPr>
        <p:txBody>
          <a:bodyPr/>
          <a:lstStyle/>
          <a:p>
            <a:pPr>
              <a:defRPr/>
            </a:pPr>
            <a:fld id="{49A8ABA0-5A2D-468F-B6FF-8B7736EC66D5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458200" cy="10858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ЮЖНАЯ АМЕРИКА              50</a:t>
            </a:r>
          </a:p>
        </p:txBody>
      </p:sp>
      <p:sp>
        <p:nvSpPr>
          <p:cNvPr id="54275" name="Текст 3"/>
          <p:cNvSpPr>
            <a:spLocks noGrp="1"/>
          </p:cNvSpPr>
          <p:nvPr>
            <p:ph type="body" idx="2"/>
          </p:nvPr>
        </p:nvSpPr>
        <p:spPr>
          <a:xfrm>
            <a:off x="285720" y="1643050"/>
            <a:ext cx="41148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600" b="1" dirty="0" smtClean="0">
                <a:latin typeface="Arial" charset="0"/>
              </a:rPr>
              <a:t>Здесь протекает «серебряная» река, хотя ее вода мутно-желтая. Какой реке дали такое «драгоценное название». </a:t>
            </a:r>
          </a:p>
          <a:p>
            <a:pPr>
              <a:lnSpc>
                <a:spcPct val="90000"/>
              </a:lnSpc>
            </a:pPr>
            <a:r>
              <a:rPr lang="ru-RU" sz="3600" b="1" dirty="0" smtClean="0">
                <a:latin typeface="Arial" charset="0"/>
              </a:rPr>
              <a:t>Почему?</a:t>
            </a:r>
          </a:p>
          <a:p>
            <a:pPr algn="ctr"/>
            <a:endParaRPr lang="ru-RU" sz="4000" b="1" dirty="0" smtClean="0"/>
          </a:p>
        </p:txBody>
      </p:sp>
      <p:pic>
        <p:nvPicPr>
          <p:cNvPr id="5" name="Рисунок 3" descr="Картинка 24 из 364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428868"/>
            <a:ext cx="4071937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0B15-29EC-44E3-AB08-CCE4F4DB702F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0"/>
          <p:cNvSpPr txBox="1">
            <a:spLocks noChangeArrowheads="1"/>
          </p:cNvSpPr>
          <p:nvPr/>
        </p:nvSpPr>
        <p:spPr bwMode="auto">
          <a:xfrm>
            <a:off x="1403350" y="162877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5299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0"/>
            <a:ext cx="900112" cy="620712"/>
          </a:xfrm>
          <a:prstGeom prst="actionButtonHome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0" name="Rectangle 6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b="1" cap="none" dirty="0" smtClean="0">
                <a:effectLst/>
                <a:latin typeface="Arial" charset="0"/>
              </a:rPr>
              <a:t>  Река Парана</a:t>
            </a:r>
            <a:endParaRPr lang="ru-RU" cap="none" dirty="0" smtClean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214554"/>
            <a:ext cx="66437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Река выносит много твёрдого материала (90–95 млн. т/год), её мутные воды в открытом океане прослеживаются на расстоянии 100–150 км от берега.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FFBE3-ABCC-49D4-BAD2-66EAA6DF4A86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395288" y="2133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Подведем итоги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FFBE3-ABCC-49D4-BAD2-66EAA6DF4A86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611188" y="26368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Поздравляем </a:t>
            </a:r>
            <a:r>
              <a:rPr lang="ru-RU" sz="44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победителя!</a:t>
            </a:r>
            <a:endParaRPr lang="ru-RU" sz="44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Picture 6" descr="images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88913"/>
            <a:ext cx="785018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загруженное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860800"/>
            <a:ext cx="799147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FFBE3-ABCC-49D4-BAD2-66EAA6DF4A86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480"/>
            <a:ext cx="6643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Используемая литература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571612"/>
            <a:ext cx="864399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Зубанова С.Г., Щербакова Ю.В. Занимательная география на уроках и внеклассных мероприятиях. 6-8 классы. – М., 2009.</a:t>
            </a:r>
          </a:p>
          <a:p>
            <a:r>
              <a:rPr lang="ru-RU" sz="1200" dirty="0" smtClean="0"/>
              <a:t>Сергеева М.Е. Игровые технологии на уроках географии. 5-9 классы. – М., 2007.</a:t>
            </a:r>
          </a:p>
          <a:p>
            <a:r>
              <a:rPr lang="ru-RU" sz="1200" dirty="0" err="1" smtClean="0"/>
              <a:t>Душина</a:t>
            </a:r>
            <a:r>
              <a:rPr lang="ru-RU" sz="1200" dirty="0" smtClean="0"/>
              <a:t> И.В. География. Материки, океаны, народы и страны/ И.В. </a:t>
            </a:r>
            <a:r>
              <a:rPr lang="ru-RU" sz="1200" dirty="0" err="1" smtClean="0"/>
              <a:t>Душина</a:t>
            </a:r>
            <a:r>
              <a:rPr lang="ru-RU" sz="1200" dirty="0" smtClean="0"/>
              <a:t>, В.А. </a:t>
            </a:r>
            <a:r>
              <a:rPr lang="ru-RU" sz="1200" dirty="0" err="1" smtClean="0"/>
              <a:t>Коринская</a:t>
            </a:r>
            <a:r>
              <a:rPr lang="ru-RU" sz="1200" dirty="0" smtClean="0"/>
              <a:t>, В.А. </a:t>
            </a:r>
            <a:r>
              <a:rPr lang="ru-RU" sz="1200" dirty="0" err="1" smtClean="0"/>
              <a:t>Щенев</a:t>
            </a:r>
            <a:r>
              <a:rPr lang="ru-RU" sz="1200" dirty="0" smtClean="0"/>
              <a:t>; под ред. В.П. Дронова. – М., 2008</a:t>
            </a:r>
          </a:p>
          <a:p>
            <a:r>
              <a:rPr lang="ru-RU" sz="1200" dirty="0" smtClean="0"/>
              <a:t>Сиротин В.И. Самостоятельные и практические работы по географии. – М., 1991.</a:t>
            </a:r>
          </a:p>
          <a:p>
            <a:r>
              <a:rPr lang="ru-RU" sz="1200" dirty="0" smtClean="0"/>
              <a:t>Новиков Э.А. Планета загадок. – Л., 1986.</a:t>
            </a:r>
          </a:p>
          <a:p>
            <a:r>
              <a:rPr lang="ru-RU" sz="1200" dirty="0" smtClean="0"/>
              <a:t>Кравчук П.А. Географический калейдоскоп. – Киев, 1988.</a:t>
            </a:r>
          </a:p>
          <a:p>
            <a:r>
              <a:rPr lang="ru-RU" sz="1200" dirty="0" smtClean="0"/>
              <a:t>Смирнова Т.А. Хрестоматия по материкам и океанам. – М., 1987.</a:t>
            </a:r>
          </a:p>
          <a:p>
            <a:r>
              <a:rPr lang="ru-RU" sz="1200" dirty="0" smtClean="0"/>
              <a:t>Крылова О.В. Дидактические материалы по географии материков и океанов. 7 класс: Книга для учителя. – М., 1990.</a:t>
            </a:r>
          </a:p>
          <a:p>
            <a:r>
              <a:rPr lang="ru-RU" sz="1200" dirty="0" err="1" smtClean="0"/>
              <a:t>Коринская</a:t>
            </a:r>
            <a:r>
              <a:rPr lang="ru-RU" sz="1200" dirty="0" smtClean="0"/>
              <a:t> В.А., </a:t>
            </a:r>
            <a:r>
              <a:rPr lang="ru-RU" sz="1200" dirty="0" err="1" smtClean="0"/>
              <a:t>Душина</a:t>
            </a:r>
            <a:r>
              <a:rPr lang="ru-RU" sz="1200" dirty="0" smtClean="0"/>
              <a:t> И.В., </a:t>
            </a:r>
            <a:r>
              <a:rPr lang="ru-RU" sz="1200" dirty="0" err="1" smtClean="0"/>
              <a:t>Щенев</a:t>
            </a:r>
            <a:r>
              <a:rPr lang="ru-RU" sz="1200" dirty="0" smtClean="0"/>
              <a:t> В.А.  Методическое пособие по географии материков и океанов. – М., 1990.</a:t>
            </a:r>
          </a:p>
          <a:p>
            <a:r>
              <a:rPr lang="ru-RU" sz="1200" dirty="0" smtClean="0"/>
              <a:t>Барабанов В.В., </a:t>
            </a:r>
            <a:r>
              <a:rPr lang="ru-RU" sz="1200" dirty="0" err="1" smtClean="0"/>
              <a:t>Амбарцумова</a:t>
            </a:r>
            <a:r>
              <a:rPr lang="ru-RU" sz="1200" dirty="0" smtClean="0"/>
              <a:t> Э.М., </a:t>
            </a:r>
            <a:r>
              <a:rPr lang="ru-RU" sz="1200" dirty="0" err="1" smtClean="0"/>
              <a:t>Дюкова</a:t>
            </a:r>
            <a:r>
              <a:rPr lang="ru-RU" sz="1200" dirty="0" smtClean="0"/>
              <a:t> С.Е. Единый государственный экзамен 2009. география. Универсальные материалы для подготовки учащихся. – М., 2009.</a:t>
            </a:r>
          </a:p>
          <a:p>
            <a:r>
              <a:rPr lang="ru-RU" sz="1200" dirty="0" smtClean="0"/>
              <a:t>Пятунин В.Б. Контрольные и проверочные работы по географии. 6-10 классы. – М., 2002.</a:t>
            </a:r>
          </a:p>
          <a:p>
            <a:r>
              <a:rPr lang="ru-RU" sz="1200" dirty="0" smtClean="0"/>
              <a:t>Крылова О.В. Интересный урок географии: Книга для учителей: из опыта работы. – М., 1989.</a:t>
            </a:r>
          </a:p>
          <a:p>
            <a:r>
              <a:rPr lang="en-US" sz="1200" dirty="0" smtClean="0"/>
              <a:t>http</a:t>
            </a:r>
            <a:r>
              <a:rPr lang="ru-RU" sz="1200" dirty="0" smtClean="0"/>
              <a:t>://</a:t>
            </a:r>
            <a:r>
              <a:rPr lang="en-US" sz="1200" dirty="0" smtClean="0"/>
              <a:t>www</a:t>
            </a:r>
            <a:r>
              <a:rPr lang="ru-RU" sz="1200" dirty="0" smtClean="0"/>
              <a:t>.200</a:t>
            </a:r>
            <a:r>
              <a:rPr lang="en-US" sz="1200" dirty="0" err="1" smtClean="0"/>
              <a:t>stran</a:t>
            </a:r>
            <a:r>
              <a:rPr lang="ru-RU" sz="1200" dirty="0" smtClean="0"/>
              <a:t>.</a:t>
            </a:r>
            <a:r>
              <a:rPr lang="en-US" sz="1200" dirty="0" err="1" smtClean="0"/>
              <a:t>ru</a:t>
            </a:r>
            <a:r>
              <a:rPr lang="ru-RU" sz="1200" dirty="0" smtClean="0"/>
              <a:t>/</a:t>
            </a:r>
            <a:r>
              <a:rPr lang="en-US" sz="1200" dirty="0" smtClean="0"/>
              <a:t>images</a:t>
            </a:r>
            <a:r>
              <a:rPr lang="ru-RU" sz="1200" dirty="0" smtClean="0"/>
              <a:t>/</a:t>
            </a:r>
            <a:r>
              <a:rPr lang="en-US" sz="1200" dirty="0" smtClean="0"/>
              <a:t>maps</a:t>
            </a:r>
            <a:r>
              <a:rPr lang="ru-RU" sz="1200" dirty="0" smtClean="0"/>
              <a:t>/1244321841_08</a:t>
            </a:r>
            <a:r>
              <a:rPr lang="en-US" sz="1200" dirty="0" err="1" smtClean="0"/>
              <a:t>dcaf</a:t>
            </a:r>
            <a:r>
              <a:rPr lang="ru-RU" sz="1200" dirty="0" smtClean="0"/>
              <a:t>.</a:t>
            </a:r>
            <a:r>
              <a:rPr lang="en-US" sz="1200" dirty="0" smtClean="0"/>
              <a:t>jpg</a:t>
            </a:r>
            <a:r>
              <a:rPr lang="ru-RU" sz="1200" dirty="0" smtClean="0"/>
              <a:t> - Австралия </a:t>
            </a:r>
          </a:p>
          <a:p>
            <a:r>
              <a:rPr lang="en-US" sz="1200" dirty="0" smtClean="0"/>
              <a:t>http</a:t>
            </a:r>
            <a:r>
              <a:rPr lang="ru-RU" sz="1200" dirty="0" smtClean="0"/>
              <a:t>://</a:t>
            </a:r>
            <a:r>
              <a:rPr lang="en-US" sz="1200" dirty="0" smtClean="0"/>
              <a:t>www</a:t>
            </a:r>
            <a:r>
              <a:rPr lang="ru-RU" sz="1200" dirty="0" smtClean="0"/>
              <a:t>.</a:t>
            </a:r>
            <a:r>
              <a:rPr lang="en-US" sz="1200" dirty="0" err="1" smtClean="0"/>
              <a:t>susanin</a:t>
            </a:r>
            <a:r>
              <a:rPr lang="ru-RU" sz="1200" dirty="0" smtClean="0"/>
              <a:t>.</a:t>
            </a:r>
            <a:r>
              <a:rPr lang="en-US" sz="1200" dirty="0" smtClean="0"/>
              <a:t>org</a:t>
            </a:r>
            <a:r>
              <a:rPr lang="ru-RU" sz="1200" dirty="0" smtClean="0"/>
              <a:t>/</a:t>
            </a:r>
            <a:r>
              <a:rPr lang="en-US" sz="1200" dirty="0" err="1" smtClean="0"/>
              <a:t>i</a:t>
            </a:r>
            <a:r>
              <a:rPr lang="ru-RU" sz="1200" dirty="0" smtClean="0"/>
              <a:t>/</a:t>
            </a:r>
            <a:r>
              <a:rPr lang="en-US" sz="1200" dirty="0" err="1" smtClean="0"/>
              <a:t>afr</a:t>
            </a:r>
            <a:r>
              <a:rPr lang="ru-RU" sz="1200" dirty="0" smtClean="0"/>
              <a:t>.</a:t>
            </a:r>
            <a:r>
              <a:rPr lang="en-US" sz="1200" dirty="0" err="1" smtClean="0"/>
              <a:t>gi</a:t>
            </a:r>
            <a:r>
              <a:rPr lang="ru-RU" sz="1200" dirty="0" smtClean="0"/>
              <a:t> - Африка</a:t>
            </a:r>
          </a:p>
          <a:p>
            <a:r>
              <a:rPr lang="en-US" sz="1200" dirty="0" smtClean="0"/>
              <a:t>http</a:t>
            </a:r>
            <a:r>
              <a:rPr lang="ru-RU" sz="1200" dirty="0" smtClean="0"/>
              <a:t>://</a:t>
            </a:r>
            <a:r>
              <a:rPr lang="en-US" sz="1200" dirty="0" err="1" smtClean="0"/>
              <a:t>worldgeo</a:t>
            </a:r>
            <a:r>
              <a:rPr lang="ru-RU" sz="1200" dirty="0" smtClean="0"/>
              <a:t>.</a:t>
            </a:r>
            <a:r>
              <a:rPr lang="en-US" sz="1200" dirty="0" err="1" smtClean="0"/>
              <a:t>ru</a:t>
            </a:r>
            <a:r>
              <a:rPr lang="ru-RU" sz="1200" dirty="0" smtClean="0"/>
              <a:t>/</a:t>
            </a:r>
            <a:r>
              <a:rPr lang="en-US" sz="1200" dirty="0" err="1" smtClean="0"/>
              <a:t>i</a:t>
            </a:r>
            <a:r>
              <a:rPr lang="ru-RU" sz="1200" dirty="0" smtClean="0"/>
              <a:t>/</a:t>
            </a:r>
            <a:r>
              <a:rPr lang="en-US" sz="1200" dirty="0" err="1" smtClean="0"/>
              <a:t>samerica</a:t>
            </a:r>
            <a:r>
              <a:rPr lang="ru-RU" sz="1200" dirty="0" smtClean="0"/>
              <a:t>_</a:t>
            </a:r>
            <a:r>
              <a:rPr lang="en-US" sz="1200" dirty="0" smtClean="0"/>
              <a:t>m</a:t>
            </a:r>
            <a:r>
              <a:rPr lang="ru-RU" sz="1200" dirty="0" smtClean="0"/>
              <a:t>.</a:t>
            </a:r>
            <a:r>
              <a:rPr lang="en-US" sz="1200" dirty="0" err="1" smtClean="0"/>
              <a:t>gi</a:t>
            </a:r>
            <a:r>
              <a:rPr lang="ru-RU" sz="1200" u="sng" dirty="0" smtClean="0">
                <a:hlinkClick r:id="rId2"/>
              </a:rPr>
              <a:t> </a:t>
            </a:r>
            <a:r>
              <a:rPr lang="ru-RU" sz="1200" dirty="0" smtClean="0"/>
              <a:t>- Ю.Америка</a:t>
            </a:r>
          </a:p>
          <a:p>
            <a:r>
              <a:rPr lang="en-US" sz="1200" dirty="0" smtClean="0"/>
              <a:t>http</a:t>
            </a:r>
            <a:r>
              <a:rPr lang="ru-RU" sz="1200" dirty="0" smtClean="0"/>
              <a:t>://</a:t>
            </a:r>
            <a:r>
              <a:rPr lang="en-US" sz="1200" dirty="0" smtClean="0"/>
              <a:t>images</a:t>
            </a:r>
            <a:r>
              <a:rPr lang="ru-RU" sz="1200" dirty="0" smtClean="0"/>
              <a:t>.</a:t>
            </a:r>
            <a:r>
              <a:rPr lang="en-US" sz="1200" dirty="0" smtClean="0"/>
              <a:t>geo</a:t>
            </a:r>
            <a:r>
              <a:rPr lang="ru-RU" sz="1200" dirty="0" smtClean="0"/>
              <a:t>.</a:t>
            </a:r>
            <a:r>
              <a:rPr lang="en-US" sz="1200" dirty="0" smtClean="0"/>
              <a:t>web</a:t>
            </a:r>
            <a:r>
              <a:rPr lang="ru-RU" sz="1200" dirty="0" smtClean="0"/>
              <a:t>.</a:t>
            </a:r>
            <a:r>
              <a:rPr lang="en-US" sz="1200" dirty="0" err="1" smtClean="0"/>
              <a:t>ru</a:t>
            </a:r>
            <a:r>
              <a:rPr lang="ru-RU" sz="1200" dirty="0" smtClean="0"/>
              <a:t>/</a:t>
            </a:r>
            <a:r>
              <a:rPr lang="en-US" sz="1200" dirty="0" err="1" smtClean="0"/>
              <a:t>pubd</a:t>
            </a:r>
            <a:r>
              <a:rPr lang="ru-RU" sz="1200" dirty="0" smtClean="0"/>
              <a:t>/2009/04/21/0001182218/</a:t>
            </a:r>
            <a:r>
              <a:rPr lang="en-US" sz="1200" dirty="0" smtClean="0"/>
              <a:t>picture</a:t>
            </a:r>
            <a:r>
              <a:rPr lang="ru-RU" sz="1200" dirty="0" smtClean="0"/>
              <a:t>.</a:t>
            </a:r>
            <a:r>
              <a:rPr lang="en-US" sz="1200" dirty="0" smtClean="0"/>
              <a:t>jpg</a:t>
            </a:r>
            <a:r>
              <a:rPr lang="ru-RU" sz="1200" dirty="0" smtClean="0"/>
              <a:t> - Антарктида</a:t>
            </a:r>
          </a:p>
          <a:p>
            <a:r>
              <a:rPr lang="en-US" sz="1200" dirty="0" smtClean="0"/>
              <a:t>http</a:t>
            </a:r>
            <a:r>
              <a:rPr lang="ru-RU" sz="1200" dirty="0" smtClean="0"/>
              <a:t>://</a:t>
            </a:r>
            <a:r>
              <a:rPr lang="en-US" sz="1200" dirty="0" smtClean="0"/>
              <a:t>www</a:t>
            </a:r>
            <a:r>
              <a:rPr lang="ru-RU" sz="1200" dirty="0" smtClean="0"/>
              <a:t>.</a:t>
            </a:r>
            <a:r>
              <a:rPr lang="en-US" sz="1200" dirty="0" err="1" smtClean="0"/>
              <a:t>ckct</a:t>
            </a:r>
            <a:r>
              <a:rPr lang="ru-RU" sz="1200" dirty="0" smtClean="0"/>
              <a:t>.</a:t>
            </a:r>
            <a:r>
              <a:rPr lang="en-US" sz="1200" dirty="0" smtClean="0"/>
              <a:t>org</a:t>
            </a:r>
            <a:r>
              <a:rPr lang="ru-RU" sz="1200" dirty="0" smtClean="0"/>
              <a:t>.</a:t>
            </a:r>
            <a:r>
              <a:rPr lang="en-US" sz="1200" dirty="0" err="1" smtClean="0"/>
              <a:t>ru</a:t>
            </a:r>
            <a:r>
              <a:rPr lang="ru-RU" sz="1200" dirty="0" smtClean="0"/>
              <a:t>/</a:t>
            </a:r>
            <a:r>
              <a:rPr lang="en-US" sz="1200" dirty="0" smtClean="0"/>
              <a:t>images</a:t>
            </a:r>
            <a:r>
              <a:rPr lang="ru-RU" sz="1200" dirty="0" smtClean="0"/>
              <a:t>/</a:t>
            </a:r>
            <a:r>
              <a:rPr lang="en-US" sz="1200" dirty="0" smtClean="0"/>
              <a:t>countries</a:t>
            </a:r>
            <a:r>
              <a:rPr lang="ru-RU" sz="1200" dirty="0" smtClean="0"/>
              <a:t>/</a:t>
            </a:r>
            <a:r>
              <a:rPr lang="en-US" sz="1200" dirty="0" err="1" smtClean="0"/>
              <a:t>australia</a:t>
            </a:r>
            <a:r>
              <a:rPr lang="ru-RU" sz="1200" dirty="0" smtClean="0"/>
              <a:t>/</a:t>
            </a:r>
            <a:r>
              <a:rPr lang="en-US" sz="1200" dirty="0" err="1" smtClean="0"/>
              <a:t>australia</a:t>
            </a:r>
            <a:r>
              <a:rPr lang="ru-RU" sz="1200" dirty="0" smtClean="0"/>
              <a:t>_</a:t>
            </a:r>
            <a:r>
              <a:rPr lang="en-US" sz="1200" dirty="0" smtClean="0"/>
              <a:t>river</a:t>
            </a:r>
            <a:r>
              <a:rPr lang="ru-RU" sz="1200" dirty="0" smtClean="0"/>
              <a:t>.</a:t>
            </a:r>
            <a:r>
              <a:rPr lang="en-US" sz="1200" dirty="0" smtClean="0"/>
              <a:t>jpg</a:t>
            </a:r>
            <a:r>
              <a:rPr lang="ru-RU" sz="1200" dirty="0" smtClean="0"/>
              <a:t> - реки Австралии</a:t>
            </a:r>
          </a:p>
          <a:p>
            <a:r>
              <a:rPr lang="en-US" sz="1200" dirty="0" smtClean="0"/>
              <a:t>http</a:t>
            </a:r>
            <a:r>
              <a:rPr lang="ru-RU" sz="1200" dirty="0" smtClean="0"/>
              <a:t>://</a:t>
            </a:r>
            <a:r>
              <a:rPr lang="en-US" sz="1200" dirty="0" smtClean="0"/>
              <a:t>www</a:t>
            </a:r>
            <a:r>
              <a:rPr lang="ru-RU" sz="1200" dirty="0" smtClean="0"/>
              <a:t>.</a:t>
            </a:r>
            <a:r>
              <a:rPr lang="en-US" sz="1200" dirty="0" err="1" smtClean="0"/>
              <a:t>ecosystema</a:t>
            </a:r>
            <a:r>
              <a:rPr lang="ru-RU" sz="1200" dirty="0" smtClean="0"/>
              <a:t>.</a:t>
            </a:r>
            <a:r>
              <a:rPr lang="en-US" sz="1200" dirty="0" err="1" smtClean="0"/>
              <a:t>ru</a:t>
            </a:r>
            <a:r>
              <a:rPr lang="ru-RU" sz="1200" dirty="0" smtClean="0"/>
              <a:t>/08</a:t>
            </a:r>
            <a:r>
              <a:rPr lang="en-US" sz="1200" dirty="0" smtClean="0"/>
              <a:t>nature</a:t>
            </a:r>
            <a:r>
              <a:rPr lang="ru-RU" sz="1200" dirty="0" smtClean="0"/>
              <a:t>/</a:t>
            </a:r>
            <a:r>
              <a:rPr lang="en-US" sz="1200" dirty="0" smtClean="0"/>
              <a:t>world</a:t>
            </a:r>
            <a:r>
              <a:rPr lang="ru-RU" sz="1200" dirty="0" smtClean="0"/>
              <a:t>/</a:t>
            </a:r>
            <a:r>
              <a:rPr lang="en-US" sz="1200" dirty="0" err="1" smtClean="0"/>
              <a:t>geoworld</a:t>
            </a:r>
            <a:r>
              <a:rPr lang="ru-RU" sz="1200" dirty="0" smtClean="0"/>
              <a:t>/09-2.</a:t>
            </a:r>
            <a:r>
              <a:rPr lang="en-US" sz="1200" dirty="0" err="1" smtClean="0"/>
              <a:t>htm</a:t>
            </a:r>
            <a:r>
              <a:rPr lang="ru-RU" sz="1200" dirty="0" smtClean="0"/>
              <a:t> - рельеф Австралии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FFBE3-ABCC-49D4-BAD2-66EAA6DF4A86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0"/>
            <a:ext cx="900112" cy="620712"/>
          </a:xfrm>
          <a:prstGeom prst="actionButtonHome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928688" y="500063"/>
            <a:ext cx="7572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/>
          </a:p>
        </p:txBody>
      </p:sp>
      <p:sp>
        <p:nvSpPr>
          <p:cNvPr id="16388" name="Rectangle 5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200" b="1" dirty="0" smtClean="0">
                <a:cs typeface="Times New Roman" pitchFamily="18" charset="0"/>
              </a:rPr>
              <a:t> </a:t>
            </a:r>
            <a:r>
              <a:rPr lang="ru-RU" b="1" dirty="0" err="1" smtClean="0">
                <a:cs typeface="Times New Roman" pitchFamily="18" charset="0"/>
              </a:rPr>
              <a:t>Дави́д</a:t>
            </a:r>
            <a:r>
              <a:rPr lang="ru-RU" b="1" dirty="0" smtClean="0">
                <a:cs typeface="Times New Roman" pitchFamily="18" charset="0"/>
              </a:rPr>
              <a:t>  </a:t>
            </a:r>
            <a:r>
              <a:rPr lang="ru-RU" b="1" dirty="0" err="1" smtClean="0">
                <a:cs typeface="Times New Roman" pitchFamily="18" charset="0"/>
              </a:rPr>
              <a:t>Ливингсто́н</a:t>
            </a:r>
            <a:r>
              <a:rPr lang="ru-RU" b="1" dirty="0" smtClean="0">
                <a:cs typeface="Times New Roman" pitchFamily="18" charset="0"/>
              </a:rPr>
              <a:t>  </a:t>
            </a:r>
            <a:endParaRPr lang="ru-RU" cap="none" dirty="0" smtClean="0">
              <a:effectLst/>
            </a:endParaRPr>
          </a:p>
        </p:txBody>
      </p:sp>
      <p:sp>
        <p:nvSpPr>
          <p:cNvPr id="16389" name="Rectangle 7"/>
          <p:cNvSpPr>
            <a:spLocks noGrp="1"/>
          </p:cNvSpPr>
          <p:nvPr>
            <p:ph sz="half" idx="4294967295"/>
          </p:nvPr>
        </p:nvSpPr>
        <p:spPr>
          <a:xfrm>
            <a:off x="357158" y="928670"/>
            <a:ext cx="8072494" cy="4668838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chemeClr val="tx2"/>
                </a:solidFill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     </a:t>
            </a:r>
            <a:r>
              <a:rPr lang="ru-RU" sz="2400" b="1" dirty="0" smtClean="0">
                <a:cs typeface="Times New Roman" pitchFamily="18" charset="0"/>
              </a:rPr>
              <a:t>Ш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отландский миссионер, выдающийся исследователь Африки</a:t>
            </a:r>
            <a:r>
              <a:rPr lang="ru-RU" sz="2400" b="1" dirty="0" smtClean="0">
                <a:cs typeface="Times New Roman" pitchFamily="18" charset="0"/>
              </a:rPr>
              <a:t> (19 марта 1813 — 1 мая 1873). </a:t>
            </a:r>
            <a:endParaRPr lang="ru-RU" sz="24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     Давид  Ливингстон родился в деревне </a:t>
            </a:r>
            <a:r>
              <a:rPr lang="ru-RU" sz="2400" b="1" dirty="0" err="1" smtClean="0">
                <a:solidFill>
                  <a:schemeClr val="tx2"/>
                </a:solidFill>
                <a:cs typeface="Times New Roman" pitchFamily="18" charset="0"/>
              </a:rPr>
              <a:t>Блантайр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 в бедной шотландской семье. </a:t>
            </a:r>
          </a:p>
          <a:p>
            <a:pPr>
              <a:buNone/>
            </a:pPr>
            <a:endParaRPr lang="ru-RU" sz="24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     Он самостоятельно выучил латинский и греческий языки, а также математику. Это позволило ему поступить в Университет и на протяжении двух лет изучал там теологию и медицину, продолжая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при этом работать на фабрике, после чего Ливингстон получил степень доктора.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sz="28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FFBE3-ABCC-49D4-BAD2-66EAA6DF4A8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28596" y="428604"/>
            <a:ext cx="8458200" cy="5207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ru-RU" sz="4400" b="1" cap="none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АФРИКА                               20</a:t>
            </a:r>
          </a:p>
        </p:txBody>
      </p:sp>
      <p:sp>
        <p:nvSpPr>
          <p:cNvPr id="17411" name="Текст 5"/>
          <p:cNvSpPr>
            <a:spLocks noGrp="1"/>
          </p:cNvSpPr>
          <p:nvPr>
            <p:ph type="body" idx="4294967295"/>
          </p:nvPr>
        </p:nvSpPr>
        <p:spPr>
          <a:xfrm>
            <a:off x="642910" y="857232"/>
            <a:ext cx="7929562" cy="3852862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ru-RU" sz="4400" b="1" dirty="0" smtClean="0">
                <a:latin typeface="Arial" charset="0"/>
              </a:rPr>
              <a:t>  </a:t>
            </a:r>
          </a:p>
          <a:p>
            <a:pPr>
              <a:spcBef>
                <a:spcPct val="0"/>
              </a:spcBef>
              <a:buNone/>
            </a:pPr>
            <a:endParaRPr lang="ru-RU" sz="4400" b="1" dirty="0" smtClean="0">
              <a:latin typeface="Arial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sz="3600" b="1" dirty="0" smtClean="0">
                <a:latin typeface="Arial" charset="0"/>
              </a:rPr>
              <a:t>   На какой форме рельефа расположена самая высокая точка материка? </a:t>
            </a:r>
          </a:p>
          <a:p>
            <a:pPr>
              <a:spcBef>
                <a:spcPct val="0"/>
              </a:spcBef>
              <a:buNone/>
            </a:pPr>
            <a:endParaRPr lang="ru-RU" sz="3600" b="1" dirty="0" smtClean="0">
              <a:latin typeface="Arial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sz="3600" b="1" dirty="0" smtClean="0">
                <a:latin typeface="Arial" charset="0"/>
              </a:rPr>
              <a:t>   Как она называется?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endParaRPr lang="ru-RU" sz="4400" b="1" dirty="0" smtClean="0">
              <a:solidFill>
                <a:schemeClr val="tx1"/>
              </a:solidFill>
            </a:endParaRPr>
          </a:p>
        </p:txBody>
      </p:sp>
      <p:sp>
        <p:nvSpPr>
          <p:cNvPr id="17412" name="Text Box 11"/>
          <p:cNvSpPr txBox="1">
            <a:spLocks noChangeArrowheads="1"/>
          </p:cNvSpPr>
          <p:nvPr/>
        </p:nvSpPr>
        <p:spPr bwMode="auto">
          <a:xfrm>
            <a:off x="928662" y="2428868"/>
            <a:ext cx="73453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dirty="0" smtClean="0">
                <a:latin typeface="Times New Roman" pitchFamily="18" charset="0"/>
              </a:rPr>
              <a:t> </a:t>
            </a:r>
            <a:endParaRPr lang="ru-RU" sz="6000" dirty="0">
              <a:latin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FFBE3-ABCC-49D4-BAD2-66EAA6DF4A8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0"/>
            <a:ext cx="900112" cy="620712"/>
          </a:xfrm>
          <a:prstGeom prst="actionButtonHome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5" name="Text Box 8"/>
          <p:cNvSpPr txBox="1">
            <a:spLocks noChangeArrowheads="1"/>
          </p:cNvSpPr>
          <p:nvPr/>
        </p:nvSpPr>
        <p:spPr bwMode="auto">
          <a:xfrm>
            <a:off x="900113" y="1484313"/>
            <a:ext cx="59769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6000">
              <a:latin typeface="Times New Roman" pitchFamily="18" charset="0"/>
            </a:endParaRP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1071538" y="285728"/>
            <a:ext cx="706430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tx2"/>
                </a:solidFill>
              </a:rPr>
              <a:t>Восточно</a:t>
            </a:r>
            <a:r>
              <a:rPr lang="ru-RU" sz="2800" b="1" dirty="0" smtClean="0">
                <a:solidFill>
                  <a:schemeClr val="tx2"/>
                </a:solidFill>
              </a:rPr>
              <a:t> - Африканское плоскогорье.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 Вулкан Килиманджаро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6" name="Рисунок 4" descr="kilimandgaro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2071688"/>
            <a:ext cx="6697662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8ABA0-5A2D-468F-B6FF-8B7736EC66D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458200" cy="7143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ru-RU" sz="4400" cap="none" dirty="0" smtClean="0"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АФРИКА           			30</a:t>
            </a:r>
          </a:p>
        </p:txBody>
      </p:sp>
      <p:sp>
        <p:nvSpPr>
          <p:cNvPr id="19459" name="Текст 5"/>
          <p:cNvSpPr>
            <a:spLocks noGrp="1"/>
          </p:cNvSpPr>
          <p:nvPr>
            <p:ph type="body" idx="2"/>
          </p:nvPr>
        </p:nvSpPr>
        <p:spPr>
          <a:xfrm>
            <a:off x="428596" y="1500174"/>
            <a:ext cx="8534400" cy="1000132"/>
          </a:xfrm>
        </p:spPr>
        <p:txBody>
          <a:bodyPr/>
          <a:lstStyle/>
          <a:p>
            <a:r>
              <a:rPr lang="ru-RU" sz="2800" b="1" dirty="0" smtClean="0">
                <a:latin typeface="Arial" charset="0"/>
              </a:rPr>
              <a:t>О каком озере, расположенном в самой большой пустыне материка, идет речь в стихотворении </a:t>
            </a:r>
          </a:p>
          <a:p>
            <a:r>
              <a:rPr lang="ru-RU" sz="2800" b="1" dirty="0" smtClean="0">
                <a:latin typeface="Arial" charset="0"/>
              </a:rPr>
              <a:t>Николая Гумилева?</a:t>
            </a:r>
          </a:p>
          <a:p>
            <a:endParaRPr lang="ru-RU" sz="4400" dirty="0" smtClean="0"/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971550" y="1557338"/>
            <a:ext cx="73453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6000"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71475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chemeClr val="tx2"/>
                </a:solidFill>
                <a:ea typeface="Times New Roman" pitchFamily="18" charset="0"/>
                <a:cs typeface="Arial" charset="0"/>
              </a:rPr>
              <a:t>На таинственном озере </a:t>
            </a:r>
            <a:br>
              <a:rPr lang="ru-RU" sz="2000" b="1" dirty="0" smtClean="0">
                <a:solidFill>
                  <a:schemeClr val="tx2"/>
                </a:solidFill>
                <a:ea typeface="Times New Roman" pitchFamily="18" charset="0"/>
                <a:cs typeface="Arial" charset="0"/>
              </a:rPr>
            </a:br>
            <a:r>
              <a:rPr lang="ru-RU" sz="2000" b="1" dirty="0" smtClean="0">
                <a:solidFill>
                  <a:schemeClr val="tx2"/>
                </a:solidFill>
                <a:ea typeface="Times New Roman" pitchFamily="18" charset="0"/>
                <a:cs typeface="Arial" charset="0"/>
              </a:rPr>
              <a:t>Посреди вековых баобабов</a:t>
            </a:r>
            <a:br>
              <a:rPr lang="ru-RU" sz="2000" b="1" dirty="0" smtClean="0">
                <a:solidFill>
                  <a:schemeClr val="tx2"/>
                </a:solidFill>
                <a:ea typeface="Times New Roman" pitchFamily="18" charset="0"/>
                <a:cs typeface="Arial" charset="0"/>
              </a:rPr>
            </a:br>
            <a:r>
              <a:rPr lang="ru-RU" sz="2000" b="1" dirty="0" smtClean="0">
                <a:solidFill>
                  <a:schemeClr val="tx2"/>
                </a:solidFill>
                <a:ea typeface="Times New Roman" pitchFamily="18" charset="0"/>
                <a:cs typeface="Arial" charset="0"/>
              </a:rPr>
              <a:t>Вырезные фелуки стремят</a:t>
            </a:r>
            <a:br>
              <a:rPr lang="ru-RU" sz="2000" b="1" dirty="0" smtClean="0">
                <a:solidFill>
                  <a:schemeClr val="tx2"/>
                </a:solidFill>
                <a:ea typeface="Times New Roman" pitchFamily="18" charset="0"/>
                <a:cs typeface="Arial" charset="0"/>
              </a:rPr>
            </a:br>
            <a:r>
              <a:rPr lang="ru-RU" sz="2000" b="1" dirty="0" smtClean="0">
                <a:solidFill>
                  <a:schemeClr val="tx2"/>
                </a:solidFill>
                <a:ea typeface="Times New Roman" pitchFamily="18" charset="0"/>
                <a:cs typeface="Arial" charset="0"/>
              </a:rPr>
              <a:t>На заре величавых арабов.</a:t>
            </a:r>
            <a:br>
              <a:rPr lang="ru-RU" sz="2000" b="1" dirty="0" smtClean="0">
                <a:solidFill>
                  <a:schemeClr val="tx2"/>
                </a:solidFill>
                <a:ea typeface="Times New Roman" pitchFamily="18" charset="0"/>
                <a:cs typeface="Arial" charset="0"/>
              </a:rPr>
            </a:br>
            <a:r>
              <a:rPr lang="ru-RU" sz="2000" b="1" dirty="0" smtClean="0">
                <a:solidFill>
                  <a:schemeClr val="tx2"/>
                </a:solidFill>
                <a:ea typeface="Times New Roman" pitchFamily="18" charset="0"/>
                <a:cs typeface="Arial" charset="0"/>
              </a:rPr>
              <a:t>По лесистым его берегам</a:t>
            </a:r>
            <a:br>
              <a:rPr lang="ru-RU" sz="2000" b="1" dirty="0" smtClean="0">
                <a:solidFill>
                  <a:schemeClr val="tx2"/>
                </a:solidFill>
                <a:ea typeface="Times New Roman" pitchFamily="18" charset="0"/>
                <a:cs typeface="Arial" charset="0"/>
              </a:rPr>
            </a:br>
            <a:r>
              <a:rPr lang="ru-RU" sz="2000" b="1" dirty="0" smtClean="0">
                <a:solidFill>
                  <a:schemeClr val="tx2"/>
                </a:solidFill>
                <a:ea typeface="Times New Roman" pitchFamily="18" charset="0"/>
                <a:cs typeface="Arial" charset="0"/>
              </a:rPr>
              <a:t>И в горах, у зеленых подножий,</a:t>
            </a:r>
            <a:br>
              <a:rPr lang="ru-RU" sz="2000" b="1" dirty="0" smtClean="0">
                <a:solidFill>
                  <a:schemeClr val="tx2"/>
                </a:solidFill>
                <a:ea typeface="Times New Roman" pitchFamily="18" charset="0"/>
                <a:cs typeface="Arial" charset="0"/>
              </a:rPr>
            </a:br>
            <a:r>
              <a:rPr lang="ru-RU" sz="2000" b="1" dirty="0" smtClean="0">
                <a:solidFill>
                  <a:schemeClr val="tx2"/>
                </a:solidFill>
                <a:ea typeface="Times New Roman" pitchFamily="18" charset="0"/>
                <a:cs typeface="Arial" charset="0"/>
              </a:rPr>
              <a:t>Поклоняются страшным богам</a:t>
            </a:r>
            <a:br>
              <a:rPr lang="ru-RU" sz="2000" b="1" dirty="0" smtClean="0">
                <a:solidFill>
                  <a:schemeClr val="tx2"/>
                </a:solidFill>
                <a:ea typeface="Times New Roman" pitchFamily="18" charset="0"/>
                <a:cs typeface="Arial" charset="0"/>
              </a:rPr>
            </a:br>
            <a:r>
              <a:rPr lang="ru-RU" sz="2000" b="1" dirty="0" smtClean="0">
                <a:solidFill>
                  <a:schemeClr val="tx2"/>
                </a:solidFill>
                <a:ea typeface="Times New Roman" pitchFamily="18" charset="0"/>
                <a:cs typeface="Arial" charset="0"/>
              </a:rPr>
              <a:t>Девы-жрицы с эбеновой кожей.</a:t>
            </a:r>
            <a:endParaRPr lang="ru-RU" sz="2000" b="1" dirty="0">
              <a:solidFill>
                <a:schemeClr val="tx2"/>
              </a:solidFill>
              <a:latin typeface="Verdana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0B15-29EC-44E3-AB08-CCE4F4DB702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0"/>
            <a:ext cx="900112" cy="620712"/>
          </a:xfrm>
          <a:prstGeom prst="actionButtonHome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357188" y="571500"/>
            <a:ext cx="75009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b="1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3575050" y="4857750"/>
          <a:ext cx="1997075" cy="552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57488" y="214290"/>
            <a:ext cx="2320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Озеро Чад</a:t>
            </a: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7" name="Рисунок 3" descr="ОЗЕРО ЧАД 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1142984"/>
            <a:ext cx="75723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0B15-29EC-44E3-AB08-CCE4F4DB702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1679</TotalTime>
  <Words>1302</Words>
  <Application>Microsoft Office PowerPoint</Application>
  <PresentationFormat>Экран (4:3)</PresentationFormat>
  <Paragraphs>266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Трек</vt:lpstr>
      <vt:lpstr>ПУТЕШЕСТВИЕ ПО ЮЖНЫМ МАТЕРИКАМ     игра – викторина по географии</vt:lpstr>
      <vt:lpstr>Слайд 2</vt:lpstr>
      <vt:lpstr>Слайд 3</vt:lpstr>
      <vt:lpstr>АФРИКА                            10</vt:lpstr>
      <vt:lpstr> Дави́д  Ливингсто́н  </vt:lpstr>
      <vt:lpstr> АФРИКА                               20</vt:lpstr>
      <vt:lpstr>Слайд 7</vt:lpstr>
      <vt:lpstr>АФРИКА              30</vt:lpstr>
      <vt:lpstr>Слайд 9</vt:lpstr>
      <vt:lpstr>АФРИКА                  40</vt:lpstr>
      <vt:lpstr>БАОБАБ</vt:lpstr>
      <vt:lpstr>АФРИКА                        50</vt:lpstr>
      <vt:lpstr>             ПИГМЕИ</vt:lpstr>
      <vt:lpstr>АВСТРАЛИЯ         10</vt:lpstr>
      <vt:lpstr>Слайд 15</vt:lpstr>
      <vt:lpstr>АВСТРАЛИЯ                 20</vt:lpstr>
      <vt:lpstr>  Гора Айрес - Рок</vt:lpstr>
      <vt:lpstr>АВСТРАЛИЯ                       30</vt:lpstr>
      <vt:lpstr>Слайд 19</vt:lpstr>
      <vt:lpstr>АВСТРАЛИЯ                          40</vt:lpstr>
      <vt:lpstr>  СИДНЕЙ</vt:lpstr>
      <vt:lpstr>АВСТРАЛИЯ                 50</vt:lpstr>
      <vt:lpstr>   РЕКА ФЛИНДЕРС</vt:lpstr>
      <vt:lpstr>АНТАРКТИДА                         10</vt:lpstr>
      <vt:lpstr>    АНТАРКТИДА</vt:lpstr>
      <vt:lpstr>АНТАРКТИДА                  20</vt:lpstr>
      <vt:lpstr>Слайд 27</vt:lpstr>
      <vt:lpstr>АНТАРКТИДА                 30</vt:lpstr>
      <vt:lpstr>ОТКРЫТИЕ АНТАРКТИДЫ</vt:lpstr>
      <vt:lpstr>АНТАРКТИДА                       40</vt:lpstr>
      <vt:lpstr>Антарктикой называют южную  полярную область, включающую Антарктиду с прилегающими к ней островами и южные части океанов примерно до 50-60°ю. ш.</vt:lpstr>
      <vt:lpstr>     АНТАРКТИДА                           50</vt:lpstr>
      <vt:lpstr>Площадь таких оазисов от нескольких десятков до нескольких сотен квадратных километров.</vt:lpstr>
      <vt:lpstr>ЮЖНАЯ АМЕРИКА      10                               </vt:lpstr>
      <vt:lpstr>Магелланов пролив</vt:lpstr>
      <vt:lpstr>ЮЖНАЯ  АМЕРИКА             20</vt:lpstr>
      <vt:lpstr>Кампос – своеобразные тропические  и субтропические степные экосистемы Южной Америки.   В прошлом были покрыты густой  травяной растительностью, ныне  в основном распаханы, заняты под скотоводство  и монокультурное растениеводство.</vt:lpstr>
      <vt:lpstr>ЮЖНАЯ АМЕРИКА                 30</vt:lpstr>
      <vt:lpstr>Колумб решил достичь Индии, двигаясь по океану на запад, исходя из того, что Земля – шар. Он совершил четыре плавания к берегам Америки.   В 1498г. он вступил на этот неизвестный доселе материк.</vt:lpstr>
      <vt:lpstr>ЮЖНАЯ АМЕРИКА           40</vt:lpstr>
      <vt:lpstr>  </vt:lpstr>
      <vt:lpstr>ЮЖНАЯ АМЕРИКА              50</vt:lpstr>
      <vt:lpstr>  Река Парана</vt:lpstr>
      <vt:lpstr>Слайд 44</vt:lpstr>
      <vt:lpstr>Слайд 45</vt:lpstr>
      <vt:lpstr>Слайд 46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Рабочий</cp:lastModifiedBy>
  <cp:revision>172</cp:revision>
  <dcterms:created xsi:type="dcterms:W3CDTF">2006-11-17T13:09:18Z</dcterms:created>
  <dcterms:modified xsi:type="dcterms:W3CDTF">2012-03-13T06:27:40Z</dcterms:modified>
</cp:coreProperties>
</file>